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Override PartName="/ppt/notesSlides/notesSlide27.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tags/tag85.xml" ContentType="application/vnd.openxmlformats-officedocument.presentationml.tags+xml"/>
  <Override PartName="/ppt/charts/chart13.xml" ContentType="application/vnd.openxmlformats-officedocument.drawingml.char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41.xml" ContentType="application/vnd.openxmlformats-officedocument.presentationml.tags+xml"/>
  <Override PartName="/ppt/charts/chart3.xml" ContentType="application/vnd.openxmlformats-officedocument.drawingml.chart+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tags/tag30.xml" ContentType="application/vnd.openxmlformats-officedocument.presentationml.tags+xml"/>
  <Override PartName="/ppt/diagrams/colors4.xml" ContentType="application/vnd.openxmlformats-officedocument.drawingml.diagramColor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55.xml" ContentType="application/vnd.openxmlformats-officedocument.presentationml.slide+xml"/>
  <Override PartName="/ppt/tags/tag5.xml" ContentType="application/vnd.openxmlformats-officedocument.presentationml.tags+xml"/>
  <Override PartName="/ppt/theme/theme2.xml" ContentType="application/vnd.openxmlformats-officedocument.theme+xml"/>
  <Override PartName="/ppt/tags/tag79.xml" ContentType="application/vnd.openxmlformats-officedocument.presentationml.tags+xml"/>
  <Override PartName="/ppt/diagrams/quickStyle3.xml" ContentType="application/vnd.openxmlformats-officedocument.drawingml.diagramStyle+xml"/>
  <Override PartName="/ppt/notesSlides/notesSlide57.xml" ContentType="application/vnd.openxmlformats-officedocument.presentationml.notesSlide+xml"/>
  <Override PartName="/ppt/charts/chart18.xml" ContentType="application/vnd.openxmlformats-officedocument.drawingml.chart+xml"/>
  <Override PartName="/ppt/slides/slide33.xml" ContentType="application/vnd.openxmlformats-officedocument.presentationml.slide+xml"/>
  <Override PartName="/ppt/slides/slide44.xml" ContentType="application/vnd.openxmlformats-officedocument.presentationml.slide+xml"/>
  <Override PartName="/ppt/tags/tag68.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57.xml" ContentType="application/vnd.openxmlformats-officedocument.presentationml.tags+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tags/tag46.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charts/chart8.xml" ContentType="application/vnd.openxmlformats-officedocument.drawingml.chart+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notesSlides/notesSlide60.xml" ContentType="application/vnd.openxmlformats-officedocument.presentationml.notesSlide+xml"/>
  <Override PartName="/ppt/tags/tag24.xml" ContentType="application/vnd.openxmlformats-officedocument.presentationml.tags+xml"/>
  <Override PartName="/ppt/slideLayouts/slideLayout10.xml" ContentType="application/vnd.openxmlformats-officedocument.presentationml.slideLayout+xml"/>
  <Override PartName="/ppt/tags/tag71.xml" ContentType="application/vnd.openxmlformats-officedocument.presentationml.tags+xml"/>
  <Override PartName="/ppt/charts/chart10.xml" ContentType="application/vnd.openxmlformats-officedocument.drawingml.chart+xml"/>
  <Override PartName="/ppt/tags/tag13.xml" ContentType="application/vnd.openxmlformats-officedocument.presentationml.tags+xml"/>
  <Override PartName="/ppt/tags/tag60.xml" ContentType="application/vnd.openxmlformats-officedocument.presentationml.tags+xml"/>
  <Override PartName="/ppt/diagrams/quickStyle8.xml" ContentType="application/vnd.openxmlformats-officedocument.drawingml.diagramStyle+xml"/>
  <Override PartName="/ppt/slideMasters/slideMaster5.xml" ContentType="application/vnd.openxmlformats-officedocument.presentationml.slideMaster+xml"/>
  <Override PartName="/ppt/slides/slide49.xml" ContentType="application/vnd.openxmlformats-officedocument.presentationml.slide+xml"/>
  <Override PartName="/ppt/theme/theme7.xml" ContentType="application/vnd.openxmlformats-officedocument.theme+xml"/>
  <Override PartName="/ppt/notesSlides/notesSlide4.xml" ContentType="application/vnd.openxmlformats-officedocument.presentationml.notesSlide+xml"/>
  <Override PartName="/ppt/slides/slide38.xml" ContentType="application/vnd.openxmlformats-officedocument.presentationml.slide+xml"/>
  <Override PartName="/ppt/diagrams/colors1.xml" ContentType="application/vnd.openxmlformats-officedocument.drawingml.diagramColors+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Default Extension="wmf" ContentType="image/x-wmf"/>
  <Override PartName="/ppt/notesSlides/notesSlide65.xml" ContentType="application/vnd.openxmlformats-officedocument.presentationml.notesSlide+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charts/chart15.xml" ContentType="application/vnd.openxmlformats-officedocument.drawingml.chart+xml"/>
  <Override PartName="/ppt/slides/slide30.xml" ContentType="application/vnd.openxmlformats-officedocument.presentationml.slide+xml"/>
  <Override PartName="/ppt/tags/tag18.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43.xml" ContentType="application/vnd.openxmlformats-officedocument.presentationml.tags+xml"/>
  <Override PartName="/ppt/tags/tag90.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tags/tag32.xml" ContentType="application/vnd.openxmlformats-officedocument.presentationml.tags+xml"/>
  <Override PartName="/ppt/charts/chart5.xml" ContentType="application/vnd.openxmlformats-officedocument.drawingml.chart+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tags/tag10.xml" ContentType="application/vnd.openxmlformats-officedocument.presentationml.tags+xml"/>
  <Override PartName="/ppt/tags/tag21.xml" ContentType="application/vnd.openxmlformats-officedocument.presentationml.tag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charts/chart16.xml" ContentType="application/vnd.openxmlformats-officedocument.drawingml.char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charts/chart12.xml" ContentType="application/vnd.openxmlformats-officedocument.drawingml.chart+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charts/chart6.xml" ContentType="application/vnd.openxmlformats-officedocument.drawingml.chart+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charts/chart2.xml" ContentType="application/vnd.openxmlformats-officedocument.drawingml.chart+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slides/slide29.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tags/tag4.xml" ContentType="application/vnd.openxmlformats-officedocument.presentationml.tags+xml"/>
  <Override PartName="/ppt/slideLayouts/slideLayout6.xml" ContentType="application/vnd.openxmlformats-officedocument.presentationml.slideLayout+xml"/>
  <Override PartName="/ppt/tags/tag89.xml" ContentType="application/vnd.openxmlformats-officedocument.presentationml.tags+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charts/chart17.xml" ContentType="application/vnd.openxmlformats-officedocument.drawingml.chart+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tags/tag92.xml" ContentType="application/vnd.openxmlformats-officedocument.presentationml.tag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Override PartName="/ppt/tags/tag34.xml" ContentType="application/vnd.openxmlformats-officedocument.presentationml.tags+xml"/>
  <Override PartName="/ppt/tags/tag81.xml" ContentType="application/vnd.openxmlformats-officedocument.presentationml.tags+xml"/>
  <Override PartName="/ppt/charts/chart7.xml" ContentType="application/vnd.openxmlformats-officedocument.drawingml.chart+xml"/>
  <Override PartName="/ppt/notesSlides/notesSlide12.xml" ContentType="application/vnd.openxmlformats-officedocument.presentationml.notesSlide+xml"/>
  <Override PartName="/ppt/diagrams/colors8.xml" ContentType="application/vnd.openxmlformats-officedocument.drawingml.diagramColor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heme/theme6.xml" ContentType="application/vnd.openxmlformats-officedocument.theme+xml"/>
  <Override PartName="/ppt/diagrams/quickStyle7.xml" ContentType="application/vnd.openxmlformats-officedocument.drawingml.diagramStyle+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tags/tag39.xml" ContentType="application/vnd.openxmlformats-officedocument.presentationml.tags+xml"/>
  <Override PartName="/ppt/slideLayouts/slideLayout3.xml" ContentType="application/vnd.openxmlformats-officedocument.presentationml.slideLayout+xml"/>
  <Override PartName="/ppt/tags/tag86.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charts/chart14.xml" ContentType="application/vnd.openxmlformats-officedocument.drawingml.chart+xml"/>
  <Override PartName="/ppt/notesSlides/notesSlide53.xml" ContentType="application/vnd.openxmlformats-officedocument.presentationml.notesSlide+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notesSlides/notesSlide42.xml" ContentType="application/vnd.openxmlformats-officedocument.presentationml.notesSlide+xml"/>
  <Override PartName="/ppt/tags/tag53.xml" ContentType="application/vnd.openxmlformats-officedocument.presentationml.tags+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Default Extension="vml" ContentType="application/vnd.openxmlformats-officedocument.vmlDrawing"/>
  <Override PartName="/ppt/notesSlides/notesSlide31.xml" ContentType="application/vnd.openxmlformats-officedocument.presentationml.notesSlide+xml"/>
  <Override PartName="/ppt/tags/tag31.xml" ContentType="application/vnd.openxmlformats-officedocument.presentationml.tags+xml"/>
  <Override PartName="/ppt/tags/tag42.xml" ContentType="application/vnd.openxmlformats-officedocument.presentationml.tags+xml"/>
  <Override PartName="/ppt/charts/chart4.xml" ContentType="application/vnd.openxmlformats-officedocument.drawingml.chart+xml"/>
  <Override PartName="/ppt/diagrams/data3.xml" ContentType="application/vnd.openxmlformats-officedocument.drawingml.diagramData+xml"/>
  <Override PartName="/ppt/diagrams/colors5.xml" ContentType="application/vnd.openxmlformats-officedocument.drawingml.diagramColors+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tags/tag6.xml" ContentType="application/vnd.openxmlformats-officedocument.presentationml.tags+xml"/>
  <Override PartName="/ppt/slideLayouts/slideLayout8.xml" ContentType="application/vnd.openxmlformats-officedocument.presentationml.slideLayout+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charts/chart19.xml" ContentType="application/vnd.openxmlformats-officedocument.drawingml.chart+xml"/>
  <Override PartName="/ppt/slides/slide34.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Default Extension="xls" ContentType="application/vnd.ms-exce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tags/tag47.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tags/tag36.xml" ContentType="application/vnd.openxmlformats-officedocument.presentationml.tags+xml"/>
  <Override PartName="/ppt/slideLayouts/slideLayout11.xml" ContentType="application/vnd.openxmlformats-officedocument.presentationml.slideLayout+xml"/>
  <Override PartName="/ppt/tags/tag83.xml" ContentType="application/vnd.openxmlformats-officedocument.presentationml.tags+xml"/>
  <Override PartName="/ppt/charts/chart9.xml" ContentType="application/vnd.openxmlformats-officedocument.drawingml.chart+xml"/>
  <Override PartName="/ppt/charts/chart11.xml" ContentType="application/vnd.openxmlformats-officedocument.drawingml.char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diagrams/quickStyle9.xml" ContentType="application/vnd.openxmlformats-officedocument.drawingml.diagramStyle+xml"/>
  <Override PartName="/ppt/charts/chart1.xml" ContentType="application/vnd.openxmlformats-officedocument.drawingml.char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3" r:id="rId6"/>
    <p:sldMasterId id="2147483694" r:id="rId7"/>
    <p:sldMasterId id="2147483705" r:id="rId8"/>
    <p:sldMasterId id="2147483730" r:id="rId9"/>
    <p:sldMasterId id="2147483734" r:id="rId10"/>
  </p:sldMasterIdLst>
  <p:notesMasterIdLst>
    <p:notesMasterId r:id="rId80"/>
  </p:notesMasterIdLst>
  <p:sldIdLst>
    <p:sldId id="256" r:id="rId11"/>
    <p:sldId id="453" r:id="rId12"/>
    <p:sldId id="460" r:id="rId13"/>
    <p:sldId id="456" r:id="rId14"/>
    <p:sldId id="457" r:id="rId15"/>
    <p:sldId id="462" r:id="rId16"/>
    <p:sldId id="463" r:id="rId17"/>
    <p:sldId id="464" r:id="rId18"/>
    <p:sldId id="465" r:id="rId19"/>
    <p:sldId id="467" r:id="rId20"/>
    <p:sldId id="468" r:id="rId21"/>
    <p:sldId id="471" r:id="rId22"/>
    <p:sldId id="472" r:id="rId23"/>
    <p:sldId id="475" r:id="rId24"/>
    <p:sldId id="430" r:id="rId25"/>
    <p:sldId id="431" r:id="rId26"/>
    <p:sldId id="432" r:id="rId27"/>
    <p:sldId id="433" r:id="rId28"/>
    <p:sldId id="434" r:id="rId29"/>
    <p:sldId id="436" r:id="rId30"/>
    <p:sldId id="437" r:id="rId31"/>
    <p:sldId id="438" r:id="rId32"/>
    <p:sldId id="439" r:id="rId33"/>
    <p:sldId id="495" r:id="rId34"/>
    <p:sldId id="497" r:id="rId35"/>
    <p:sldId id="496" r:id="rId36"/>
    <p:sldId id="498" r:id="rId37"/>
    <p:sldId id="499" r:id="rId38"/>
    <p:sldId id="484" r:id="rId39"/>
    <p:sldId id="389" r:id="rId40"/>
    <p:sldId id="485" r:id="rId41"/>
    <p:sldId id="482" r:id="rId42"/>
    <p:sldId id="483" r:id="rId43"/>
    <p:sldId id="477" r:id="rId44"/>
    <p:sldId id="396" r:id="rId45"/>
    <p:sldId id="474" r:id="rId46"/>
    <p:sldId id="393" r:id="rId47"/>
    <p:sldId id="504" r:id="rId48"/>
    <p:sldId id="505" r:id="rId49"/>
    <p:sldId id="501" r:id="rId50"/>
    <p:sldId id="390" r:id="rId51"/>
    <p:sldId id="500" r:id="rId52"/>
    <p:sldId id="481" r:id="rId53"/>
    <p:sldId id="480" r:id="rId54"/>
    <p:sldId id="478" r:id="rId55"/>
    <p:sldId id="479" r:id="rId56"/>
    <p:sldId id="502" r:id="rId57"/>
    <p:sldId id="503" r:id="rId58"/>
    <p:sldId id="506" r:id="rId59"/>
    <p:sldId id="451" r:id="rId60"/>
    <p:sldId id="476" r:id="rId61"/>
    <p:sldId id="486" r:id="rId62"/>
    <p:sldId id="509" r:id="rId63"/>
    <p:sldId id="508" r:id="rId64"/>
    <p:sldId id="510" r:id="rId65"/>
    <p:sldId id="511" r:id="rId66"/>
    <p:sldId id="512" r:id="rId67"/>
    <p:sldId id="487" r:id="rId68"/>
    <p:sldId id="488" r:id="rId69"/>
    <p:sldId id="446" r:id="rId70"/>
    <p:sldId id="513" r:id="rId71"/>
    <p:sldId id="447" r:id="rId72"/>
    <p:sldId id="489" r:id="rId73"/>
    <p:sldId id="490" r:id="rId74"/>
    <p:sldId id="491" r:id="rId75"/>
    <p:sldId id="494" r:id="rId76"/>
    <p:sldId id="492" r:id="rId77"/>
    <p:sldId id="493" r:id="rId78"/>
    <p:sldId id="340"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0C6"/>
    <a:srgbClr val="69CF23"/>
    <a:srgbClr val="4C961A"/>
    <a:srgbClr val="499018"/>
    <a:srgbClr val="438317"/>
    <a:srgbClr val="19C3FF"/>
    <a:srgbClr val="BEE395"/>
    <a:srgbClr val="5BD4FF"/>
    <a:srgbClr val="7FDE3E"/>
    <a:srgbClr val="5DB71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675" autoAdjust="0"/>
    <p:restoredTop sz="91252" autoAdjust="0"/>
  </p:normalViewPr>
  <p:slideViewPr>
    <p:cSldViewPr>
      <p:cViewPr varScale="1">
        <p:scale>
          <a:sx n="96" d="100"/>
          <a:sy n="96" d="100"/>
        </p:scale>
        <p:origin x="-52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61" Type="http://schemas.openxmlformats.org/officeDocument/2006/relationships/slide" Target="slides/slide51.xml"/><Relationship Id="rId82"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Professional%20Services\Reports\Graphs\Grap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45"/>
          <c:y val="5.1400554097404488E-2"/>
          <c:w val="0.7702331064549135"/>
          <c:h val="0.69966972878390254"/>
        </c:manualLayout>
      </c:layout>
      <c:barChart>
        <c:barDir val="col"/>
        <c:grouping val="clustered"/>
        <c:ser>
          <c:idx val="0"/>
          <c:order val="0"/>
          <c:tx>
            <c:strRef>
              <c:f>Accountancy!$B$2</c:f>
              <c:strCache>
                <c:ptCount val="1"/>
                <c:pt idx="0">
                  <c:v>$ billion </c:v>
                </c:pt>
              </c:strCache>
            </c:strRef>
          </c:tx>
          <c:spPr>
            <a:solidFill>
              <a:srgbClr val="00B0F0"/>
            </a:solidFill>
          </c:spPr>
          <c:cat>
            <c:numRef>
              <c:f>Accountancy!$A$3:$A$7</c:f>
              <c:numCache>
                <c:formatCode>General</c:formatCode>
                <c:ptCount val="5"/>
                <c:pt idx="0">
                  <c:v>2006</c:v>
                </c:pt>
                <c:pt idx="1">
                  <c:v>2007</c:v>
                </c:pt>
                <c:pt idx="2">
                  <c:v>2008</c:v>
                </c:pt>
                <c:pt idx="3">
                  <c:v>2009</c:v>
                </c:pt>
                <c:pt idx="4">
                  <c:v>2010</c:v>
                </c:pt>
              </c:numCache>
            </c:numRef>
          </c:cat>
          <c:val>
            <c:numRef>
              <c:f>Accountancy!$B$3:$B$7</c:f>
              <c:numCache>
                <c:formatCode>0.0</c:formatCode>
                <c:ptCount val="5"/>
                <c:pt idx="0">
                  <c:v>316.2</c:v>
                </c:pt>
                <c:pt idx="1">
                  <c:v>340.7</c:v>
                </c:pt>
                <c:pt idx="2">
                  <c:v>357.1</c:v>
                </c:pt>
                <c:pt idx="3">
                  <c:v>352.5</c:v>
                </c:pt>
                <c:pt idx="4">
                  <c:v>364.3</c:v>
                </c:pt>
              </c:numCache>
            </c:numRef>
          </c:val>
        </c:ser>
        <c:axId val="122501760"/>
        <c:axId val="122508032"/>
      </c:barChart>
      <c:lineChart>
        <c:grouping val="standard"/>
        <c:ser>
          <c:idx val="1"/>
          <c:order val="1"/>
          <c:tx>
            <c:strRef>
              <c:f>Accountancy!$C$2</c:f>
              <c:strCache>
                <c:ptCount val="1"/>
                <c:pt idx="0">
                  <c:v>% Growth </c:v>
                </c:pt>
              </c:strCache>
            </c:strRef>
          </c:tx>
          <c:spPr>
            <a:ln w="28575">
              <a:solidFill>
                <a:srgbClr val="92D050"/>
              </a:solidFill>
            </a:ln>
          </c:spPr>
          <c:marker>
            <c:symbol val="diamond"/>
            <c:size val="6"/>
            <c:spPr>
              <a:solidFill>
                <a:srgbClr val="00B050"/>
              </a:solidFill>
              <a:ln>
                <a:noFill/>
              </a:ln>
            </c:spPr>
          </c:marker>
          <c:val>
            <c:numRef>
              <c:f>Accountancy!$C$3:$C$7</c:f>
              <c:numCache>
                <c:formatCode>0.00%</c:formatCode>
                <c:ptCount val="5"/>
                <c:pt idx="1">
                  <c:v>7.8000000000000083E-2</c:v>
                </c:pt>
                <c:pt idx="2">
                  <c:v>4.800000000000005E-2</c:v>
                </c:pt>
                <c:pt idx="3">
                  <c:v>-1.2999999999999998E-2</c:v>
                </c:pt>
                <c:pt idx="4">
                  <c:v>3.4000000000000002E-2</c:v>
                </c:pt>
              </c:numCache>
            </c:numRef>
          </c:val>
        </c:ser>
        <c:marker val="1"/>
        <c:axId val="122515456"/>
        <c:axId val="122509568"/>
      </c:lineChart>
      <c:catAx>
        <c:axId val="122501760"/>
        <c:scaling>
          <c:orientation val="minMax"/>
        </c:scaling>
        <c:axPos val="b"/>
        <c:numFmt formatCode="General" sourceLinked="1"/>
        <c:tickLblPos val="nextTo"/>
        <c:spPr>
          <a:ln>
            <a:solidFill>
              <a:sysClr val="window" lastClr="FFFFFF">
                <a:lumMod val="95000"/>
              </a:sysClr>
            </a:solidFill>
          </a:ln>
        </c:spPr>
        <c:crossAx val="122508032"/>
        <c:crosses val="autoZero"/>
        <c:auto val="1"/>
        <c:lblAlgn val="ctr"/>
        <c:lblOffset val="100"/>
      </c:catAx>
      <c:valAx>
        <c:axId val="122508032"/>
        <c:scaling>
          <c:orientation val="minMax"/>
        </c:scaling>
        <c:axPos val="l"/>
        <c:majorGridlines>
          <c:spPr>
            <a:ln>
              <a:solidFill>
                <a:schemeClr val="bg1">
                  <a:lumMod val="95000"/>
                </a:schemeClr>
              </a:solidFill>
            </a:ln>
          </c:spPr>
        </c:majorGridlines>
        <c:numFmt formatCode="0.0" sourceLinked="1"/>
        <c:tickLblPos val="nextTo"/>
        <c:spPr>
          <a:noFill/>
          <a:ln>
            <a:solidFill>
              <a:sysClr val="window" lastClr="FFFFFF">
                <a:lumMod val="95000"/>
              </a:sysClr>
            </a:solidFill>
          </a:ln>
        </c:spPr>
        <c:crossAx val="122501760"/>
        <c:crosses val="autoZero"/>
        <c:crossBetween val="between"/>
        <c:majorUnit val="20"/>
      </c:valAx>
      <c:valAx>
        <c:axId val="122509568"/>
        <c:scaling>
          <c:orientation val="minMax"/>
        </c:scaling>
        <c:axPos val="r"/>
        <c:numFmt formatCode="0%" sourceLinked="0"/>
        <c:tickLblPos val="nextTo"/>
        <c:spPr>
          <a:ln>
            <a:solidFill>
              <a:sysClr val="window" lastClr="FFFFFF">
                <a:lumMod val="95000"/>
              </a:sysClr>
            </a:solidFill>
          </a:ln>
        </c:spPr>
        <c:crossAx val="122515456"/>
        <c:crosses val="max"/>
        <c:crossBetween val="between"/>
      </c:valAx>
      <c:catAx>
        <c:axId val="122515456"/>
        <c:scaling>
          <c:orientation val="minMax"/>
        </c:scaling>
        <c:delete val="1"/>
        <c:axPos val="b"/>
        <c:numFmt formatCode="General" sourceLinked="1"/>
        <c:tickLblPos val="nextTo"/>
        <c:crossAx val="122509568"/>
        <c:crosses val="autoZero"/>
        <c:auto val="1"/>
        <c:lblAlgn val="ctr"/>
        <c:lblOffset val="100"/>
      </c:catAx>
    </c:plotArea>
    <c:legend>
      <c:legendPos val="b"/>
      <c:layout>
        <c:manualLayout>
          <c:xMode val="edge"/>
          <c:yMode val="edge"/>
          <c:x val="0.29158311461067382"/>
          <c:y val="0.90702354913969052"/>
          <c:w val="0.42301662292213482"/>
          <c:h val="5.982767042457178E-2"/>
        </c:manualLayout>
      </c:layout>
    </c:legend>
    <c:plotVisOnly val="1"/>
    <c:dispBlanksAs val="gap"/>
  </c:chart>
  <c:txPr>
    <a:bodyPr/>
    <a:lstStyle/>
    <a:p>
      <a:pPr>
        <a:defRPr b="1"/>
      </a:pPr>
      <a:endParaRPr lang="en-US"/>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US"/>
  <c:style val="31"/>
  <c:chart>
    <c:autoTitleDeleted val="1"/>
    <c:view3D>
      <c:rotX val="30"/>
      <c:perspective val="30"/>
    </c:view3D>
    <c:plotArea>
      <c:layout>
        <c:manualLayout>
          <c:layoutTarget val="inner"/>
          <c:xMode val="edge"/>
          <c:yMode val="edge"/>
          <c:x val="9.3151114731348253E-2"/>
          <c:y val="7.6417707200825913E-2"/>
          <c:w val="0.85660964793193961"/>
          <c:h val="0.67601681896786314"/>
        </c:manualLayout>
      </c:layout>
      <c:pie3DChart>
        <c:varyColors val="1"/>
        <c:ser>
          <c:idx val="0"/>
          <c:order val="0"/>
          <c:dPt>
            <c:idx val="0"/>
            <c:spPr>
              <a:solidFill>
                <a:srgbClr val="009BD2"/>
              </a:solidFill>
            </c:spPr>
          </c:dPt>
          <c:dPt>
            <c:idx val="1"/>
            <c:spPr>
              <a:solidFill>
                <a:srgbClr val="00B0F0"/>
              </a:solidFill>
            </c:spPr>
          </c:dPt>
          <c:dPt>
            <c:idx val="2"/>
            <c:spPr>
              <a:solidFill>
                <a:srgbClr val="79DCFF"/>
              </a:solidFill>
            </c:spPr>
          </c:dPt>
          <c:dPt>
            <c:idx val="3"/>
            <c:spPr>
              <a:solidFill>
                <a:srgbClr val="C1EFFF"/>
              </a:solidFill>
            </c:spPr>
          </c:dPt>
          <c:dPt>
            <c:idx val="4"/>
            <c:spPr>
              <a:solidFill>
                <a:srgbClr val="E5F8FF"/>
              </a:solidFill>
            </c:spPr>
          </c:dPt>
          <c:dLbls>
            <c:showPercent val="1"/>
          </c:dLbls>
          <c:cat>
            <c:strRef>
              <c:f>'managament consulting'!$A$11:$A$15</c:f>
              <c:strCache>
                <c:ptCount val="5"/>
                <c:pt idx="0">
                  <c:v>Operations management</c:v>
                </c:pt>
                <c:pt idx="1">
                  <c:v>Information technology </c:v>
                </c:pt>
                <c:pt idx="2">
                  <c:v>Corporate strategy</c:v>
                </c:pt>
                <c:pt idx="3">
                  <c:v>Human resources management</c:v>
                </c:pt>
                <c:pt idx="4">
                  <c:v>Other</c:v>
                </c:pt>
              </c:strCache>
            </c:strRef>
          </c:cat>
          <c:val>
            <c:numRef>
              <c:f>'managament consulting'!$B$11:$B$15</c:f>
              <c:numCache>
                <c:formatCode>0.00</c:formatCode>
                <c:ptCount val="5"/>
                <c:pt idx="0">
                  <c:v>91.2333</c:v>
                </c:pt>
                <c:pt idx="1">
                  <c:v>65.037600000000026</c:v>
                </c:pt>
                <c:pt idx="2">
                  <c:v>56.004600000000003</c:v>
                </c:pt>
                <c:pt idx="3">
                  <c:v>36.433100000000003</c:v>
                </c:pt>
                <c:pt idx="4">
                  <c:v>52.090300000000013</c:v>
                </c:pt>
              </c:numCache>
            </c:numRef>
          </c:val>
        </c:ser>
        <c:dLbls>
          <c:showPercent val="1"/>
        </c:dLbls>
      </c:pie3DChart>
    </c:plotArea>
    <c:legend>
      <c:legendPos val="b"/>
      <c:layout>
        <c:manualLayout>
          <c:xMode val="edge"/>
          <c:yMode val="edge"/>
          <c:x val="8.5968564274293039E-4"/>
          <c:y val="0.7380212256076687"/>
          <c:w val="0.93084743717380314"/>
          <c:h val="0.23522292154952204"/>
        </c:manualLayout>
      </c:layout>
    </c:legend>
    <c:plotVisOnly val="1"/>
  </c:chart>
  <c:txPr>
    <a:bodyPr/>
    <a:lstStyle/>
    <a:p>
      <a:pPr>
        <a:defRPr b="1"/>
      </a:pPr>
      <a:endParaRPr lang="en-US"/>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style val="31"/>
  <c:chart>
    <c:autoTitleDeleted val="1"/>
    <c:view3D>
      <c:rotX val="30"/>
      <c:perspective val="30"/>
    </c:view3D>
    <c:plotArea>
      <c:layout>
        <c:manualLayout>
          <c:layoutTarget val="inner"/>
          <c:xMode val="edge"/>
          <c:yMode val="edge"/>
          <c:x val="1.7105260032541179E-2"/>
          <c:y val="4.7177786987152907E-2"/>
          <c:w val="0.98289473996745857"/>
          <c:h val="0.79495142054611656"/>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Pt>
            <c:idx val="3"/>
            <c:spPr>
              <a:solidFill>
                <a:srgbClr val="BDEEFF"/>
              </a:solidFill>
            </c:spPr>
          </c:dPt>
          <c:dLbls>
            <c:dLbl>
              <c:idx val="3"/>
              <c:layout>
                <c:manualLayout>
                  <c:x val="1.7631761547048E-2"/>
                  <c:y val="7.1396127030513318E-2"/>
                </c:manualLayout>
              </c:layout>
              <c:showPercent val="1"/>
            </c:dLbl>
            <c:showPercent val="1"/>
          </c:dLbls>
          <c:cat>
            <c:strRef>
              <c:f>'managament consulting'!$A$19:$A$22</c:f>
              <c:strCache>
                <c:ptCount val="4"/>
                <c:pt idx="0">
                  <c:v>Americas </c:v>
                </c:pt>
                <c:pt idx="1">
                  <c:v>Europe </c:v>
                </c:pt>
                <c:pt idx="2">
                  <c:v>Asia- Pacific </c:v>
                </c:pt>
                <c:pt idx="3">
                  <c:v>Middle East &amp; Africa </c:v>
                </c:pt>
              </c:strCache>
            </c:strRef>
          </c:cat>
          <c:val>
            <c:numRef>
              <c:f>'managament consulting'!$B$19:$B$22</c:f>
              <c:numCache>
                <c:formatCode>0.0</c:formatCode>
                <c:ptCount val="4"/>
                <c:pt idx="0">
                  <c:v>151.15220000000019</c:v>
                </c:pt>
                <c:pt idx="1">
                  <c:v>115.02020000000002</c:v>
                </c:pt>
                <c:pt idx="2">
                  <c:v>33.422100000000043</c:v>
                </c:pt>
                <c:pt idx="3">
                  <c:v>1.5054999999999987</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56"/>
          <c:y val="5.1400554097404488E-2"/>
          <c:w val="0.74763429571303663"/>
          <c:h val="0.69966972878390199"/>
        </c:manualLayout>
      </c:layout>
      <c:barChart>
        <c:barDir val="col"/>
        <c:grouping val="clustered"/>
        <c:ser>
          <c:idx val="0"/>
          <c:order val="0"/>
          <c:tx>
            <c:strRef>
              <c:f>'Real Estate'!$B$2</c:f>
              <c:strCache>
                <c:ptCount val="1"/>
                <c:pt idx="0">
                  <c:v>$ billion </c:v>
                </c:pt>
              </c:strCache>
            </c:strRef>
          </c:tx>
          <c:spPr>
            <a:solidFill>
              <a:srgbClr val="00B0F0"/>
            </a:solidFill>
          </c:spPr>
          <c:cat>
            <c:numRef>
              <c:f>'Real Estate'!$A$3:$A$7</c:f>
              <c:numCache>
                <c:formatCode>General</c:formatCode>
                <c:ptCount val="5"/>
                <c:pt idx="0">
                  <c:v>2007</c:v>
                </c:pt>
                <c:pt idx="1">
                  <c:v>2008</c:v>
                </c:pt>
                <c:pt idx="2">
                  <c:v>2009</c:v>
                </c:pt>
                <c:pt idx="3">
                  <c:v>2010</c:v>
                </c:pt>
                <c:pt idx="4">
                  <c:v>2011</c:v>
                </c:pt>
              </c:numCache>
            </c:numRef>
          </c:cat>
          <c:val>
            <c:numRef>
              <c:f>'Real Estate'!$B$3:$B$7</c:f>
              <c:numCache>
                <c:formatCode>0.0</c:formatCode>
                <c:ptCount val="5"/>
                <c:pt idx="0">
                  <c:v>488.5</c:v>
                </c:pt>
                <c:pt idx="1">
                  <c:v>501.6</c:v>
                </c:pt>
                <c:pt idx="2">
                  <c:v>461.4</c:v>
                </c:pt>
                <c:pt idx="3">
                  <c:v>460.4</c:v>
                </c:pt>
                <c:pt idx="4">
                  <c:v>479.3</c:v>
                </c:pt>
              </c:numCache>
            </c:numRef>
          </c:val>
        </c:ser>
        <c:axId val="137046656"/>
        <c:axId val="123915648"/>
      </c:barChart>
      <c:lineChart>
        <c:grouping val="standard"/>
        <c:ser>
          <c:idx val="1"/>
          <c:order val="1"/>
          <c:tx>
            <c:strRef>
              <c:f>'Real Estate'!$C$2</c:f>
              <c:strCache>
                <c:ptCount val="1"/>
                <c:pt idx="0">
                  <c:v>% Growth </c:v>
                </c:pt>
              </c:strCache>
            </c:strRef>
          </c:tx>
          <c:spPr>
            <a:ln w="28575">
              <a:solidFill>
                <a:srgbClr val="92D050"/>
              </a:solidFill>
            </a:ln>
          </c:spPr>
          <c:marker>
            <c:symbol val="diamond"/>
            <c:size val="6"/>
            <c:spPr>
              <a:solidFill>
                <a:srgbClr val="00B050"/>
              </a:solidFill>
              <a:ln>
                <a:noFill/>
              </a:ln>
            </c:spPr>
          </c:marker>
          <c:val>
            <c:numRef>
              <c:f>'Real Estate'!$C$3:$C$7</c:f>
              <c:numCache>
                <c:formatCode>0.0%</c:formatCode>
                <c:ptCount val="5"/>
                <c:pt idx="1">
                  <c:v>2.7000000000000031E-2</c:v>
                </c:pt>
                <c:pt idx="2">
                  <c:v>-8.0000000000000043E-2</c:v>
                </c:pt>
                <c:pt idx="3">
                  <c:v>-2.0000000000000026E-3</c:v>
                </c:pt>
                <c:pt idx="4">
                  <c:v>4.1000000000000002E-2</c:v>
                </c:pt>
              </c:numCache>
            </c:numRef>
          </c:val>
        </c:ser>
        <c:marker val="1"/>
        <c:axId val="124059648"/>
        <c:axId val="123894016"/>
      </c:lineChart>
      <c:catAx>
        <c:axId val="137046656"/>
        <c:scaling>
          <c:orientation val="minMax"/>
        </c:scaling>
        <c:axPos val="b"/>
        <c:numFmt formatCode="General" sourceLinked="1"/>
        <c:tickLblPos val="nextTo"/>
        <c:spPr>
          <a:ln>
            <a:solidFill>
              <a:sysClr val="window" lastClr="FFFFFF">
                <a:lumMod val="95000"/>
              </a:sysClr>
            </a:solidFill>
          </a:ln>
        </c:spPr>
        <c:crossAx val="123915648"/>
        <c:crosses val="autoZero"/>
        <c:auto val="1"/>
        <c:lblAlgn val="ctr"/>
        <c:lblOffset val="100"/>
      </c:catAx>
      <c:valAx>
        <c:axId val="123915648"/>
        <c:scaling>
          <c:orientation val="minMax"/>
        </c:scaling>
        <c:axPos val="l"/>
        <c:majorGridlines>
          <c:spPr>
            <a:ln>
              <a:solidFill>
                <a:schemeClr val="bg1">
                  <a:lumMod val="95000"/>
                </a:schemeClr>
              </a:solidFill>
            </a:ln>
          </c:spPr>
        </c:majorGridlines>
        <c:numFmt formatCode="0.0" sourceLinked="1"/>
        <c:tickLblPos val="nextTo"/>
        <c:spPr>
          <a:noFill/>
          <a:ln>
            <a:solidFill>
              <a:sysClr val="window" lastClr="FFFFFF">
                <a:lumMod val="95000"/>
              </a:sysClr>
            </a:solidFill>
          </a:ln>
        </c:spPr>
        <c:crossAx val="137046656"/>
        <c:crosses val="autoZero"/>
        <c:crossBetween val="between"/>
      </c:valAx>
      <c:valAx>
        <c:axId val="123894016"/>
        <c:scaling>
          <c:orientation val="minMax"/>
        </c:scaling>
        <c:axPos val="r"/>
        <c:numFmt formatCode="General" sourceLinked="1"/>
        <c:tickLblPos val="nextTo"/>
        <c:spPr>
          <a:ln>
            <a:solidFill>
              <a:sysClr val="window" lastClr="FFFFFF">
                <a:lumMod val="95000"/>
              </a:sysClr>
            </a:solidFill>
          </a:ln>
        </c:spPr>
        <c:crossAx val="124059648"/>
        <c:crosses val="max"/>
        <c:crossBetween val="between"/>
      </c:valAx>
      <c:catAx>
        <c:axId val="124059648"/>
        <c:scaling>
          <c:orientation val="minMax"/>
        </c:scaling>
        <c:delete val="1"/>
        <c:axPos val="b"/>
        <c:numFmt formatCode="General" sourceLinked="1"/>
        <c:tickLblPos val="nextTo"/>
        <c:crossAx val="123894016"/>
        <c:crosses val="autoZero"/>
        <c:auto val="1"/>
        <c:lblAlgn val="ctr"/>
        <c:lblOffset val="100"/>
      </c:catAx>
    </c:plotArea>
    <c:legend>
      <c:legendPos val="b"/>
      <c:layout>
        <c:manualLayout>
          <c:xMode val="edge"/>
          <c:yMode val="edge"/>
          <c:x val="0.29158311461067382"/>
          <c:y val="0.90702354913969052"/>
          <c:w val="0.42301662292213482"/>
          <c:h val="6.3116626128540423E-2"/>
        </c:manualLayout>
      </c:layout>
    </c:legend>
    <c:plotVisOnly val="1"/>
    <c:dispBlanksAs val="gap"/>
  </c:chart>
  <c:txPr>
    <a:bodyPr/>
    <a:lstStyle/>
    <a:p>
      <a:pPr>
        <a:defRPr b="1"/>
      </a:pPr>
      <a:endParaRPr lang="en-US"/>
    </a:p>
  </c:txPr>
  <c:externalData r:id="rId1"/>
</c:chartSpace>
</file>

<file path=ppt/charts/chart13.xml><?xml version="1.0" encoding="utf-8"?>
<c:chartSpace xmlns:c="http://schemas.openxmlformats.org/drawingml/2006/chart" xmlns:a="http://schemas.openxmlformats.org/drawingml/2006/main" xmlns:r="http://schemas.openxmlformats.org/officeDocument/2006/relationships">
  <c:lang val="en-US"/>
  <c:style val="31"/>
  <c:chart>
    <c:autoTitleDeleted val="1"/>
    <c:view3D>
      <c:rotX val="30"/>
      <c:perspective val="30"/>
    </c:view3D>
    <c:plotArea>
      <c:layout>
        <c:manualLayout>
          <c:layoutTarget val="inner"/>
          <c:xMode val="edge"/>
          <c:yMode val="edge"/>
          <c:x val="0"/>
          <c:y val="7.6417707200825913E-2"/>
          <c:w val="1"/>
          <c:h val="0.79325332317331299"/>
        </c:manualLayout>
      </c:layout>
      <c:pie3DChart>
        <c:varyColors val="1"/>
        <c:ser>
          <c:idx val="0"/>
          <c:order val="0"/>
          <c:dPt>
            <c:idx val="0"/>
            <c:spPr>
              <a:solidFill>
                <a:srgbClr val="009BD2"/>
              </a:solidFill>
            </c:spPr>
          </c:dPt>
          <c:dPt>
            <c:idx val="1"/>
            <c:spPr>
              <a:solidFill>
                <a:srgbClr val="37CBFF"/>
              </a:solidFill>
            </c:spPr>
          </c:dPt>
          <c:dPt>
            <c:idx val="2"/>
            <c:spPr>
              <a:solidFill>
                <a:srgbClr val="93E3FF"/>
              </a:solidFill>
            </c:spPr>
          </c:dPt>
          <c:dLbls>
            <c:dLbl>
              <c:idx val="2"/>
              <c:delete val="1"/>
            </c:dLbl>
            <c:showPercent val="1"/>
          </c:dLbls>
          <c:cat>
            <c:strRef>
              <c:f>'Real Estate'!$A$11:$A$13</c:f>
              <c:strCache>
                <c:ptCount val="2"/>
                <c:pt idx="0">
                  <c:v>Residential</c:v>
                </c:pt>
                <c:pt idx="1">
                  <c:v>Non-Residential </c:v>
                </c:pt>
              </c:strCache>
            </c:strRef>
          </c:cat>
          <c:val>
            <c:numRef>
              <c:f>'Real Estate'!$B$11:$B$13</c:f>
              <c:numCache>
                <c:formatCode>0.00</c:formatCode>
                <c:ptCount val="3"/>
                <c:pt idx="0">
                  <c:v>272.24239999999969</c:v>
                </c:pt>
                <c:pt idx="1">
                  <c:v>207.05760000000001</c:v>
                </c:pt>
                <c:pt idx="2">
                  <c:v>0</c:v>
                </c:pt>
              </c:numCache>
            </c:numRef>
          </c:val>
        </c:ser>
        <c:dLbls>
          <c:showPercent val="1"/>
        </c:dLbls>
      </c:pie3DChart>
    </c:plotArea>
    <c:legend>
      <c:legendPos val="b"/>
      <c:legendEntry>
        <c:idx val="2"/>
        <c:delete val="1"/>
      </c:legendEntry>
      <c:layout/>
    </c:legend>
    <c:plotVisOnly val="1"/>
  </c:chart>
  <c:txPr>
    <a:bodyPr/>
    <a:lstStyle/>
    <a:p>
      <a:pPr>
        <a:defRPr b="1"/>
      </a:pPr>
      <a:endParaRPr lang="en-US"/>
    </a:p>
  </c:txPr>
  <c:externalData r:id="rId1"/>
</c:chartSpace>
</file>

<file path=ppt/charts/chart14.xml><?xml version="1.0" encoding="utf-8"?>
<c:chartSpace xmlns:c="http://schemas.openxmlformats.org/drawingml/2006/chart" xmlns:a="http://schemas.openxmlformats.org/drawingml/2006/main" xmlns:r="http://schemas.openxmlformats.org/officeDocument/2006/relationships">
  <c:date1904 val="1"/>
  <c:lang val="en-US"/>
  <c:style val="31"/>
  <c:chart>
    <c:autoTitleDeleted val="1"/>
    <c:view3D>
      <c:rotX val="30"/>
      <c:perspective val="30"/>
    </c:view3D>
    <c:plotArea>
      <c:layout>
        <c:manualLayout>
          <c:layoutTarget val="inner"/>
          <c:xMode val="edge"/>
          <c:yMode val="edge"/>
          <c:x val="0"/>
          <c:y val="3.548175429684193E-2"/>
          <c:w val="1"/>
          <c:h val="0.80193125052916836"/>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Pt>
            <c:idx val="3"/>
            <c:spPr>
              <a:solidFill>
                <a:srgbClr val="BDEEFF"/>
              </a:solidFill>
            </c:spPr>
          </c:dPt>
          <c:dLbls>
            <c:dLbl>
              <c:idx val="3"/>
              <c:layout>
                <c:manualLayout>
                  <c:x val="1.7631761547048E-2"/>
                  <c:y val="7.1396127030513318E-2"/>
                </c:manualLayout>
              </c:layout>
              <c:showPercent val="1"/>
            </c:dLbl>
            <c:showPercent val="1"/>
          </c:dLbls>
          <c:cat>
            <c:strRef>
              <c:f>'Real Estate'!$A$18:$A$21</c:f>
              <c:strCache>
                <c:ptCount val="4"/>
                <c:pt idx="0">
                  <c:v>Americas </c:v>
                </c:pt>
                <c:pt idx="1">
                  <c:v>Europe </c:v>
                </c:pt>
                <c:pt idx="2">
                  <c:v>Asia- Pacific </c:v>
                </c:pt>
                <c:pt idx="3">
                  <c:v>Middle East &amp; Africa </c:v>
                </c:pt>
              </c:strCache>
            </c:strRef>
          </c:cat>
          <c:val>
            <c:numRef>
              <c:f>'Real Estate'!$B$18:$B$21</c:f>
              <c:numCache>
                <c:formatCode>0.0</c:formatCode>
                <c:ptCount val="4"/>
                <c:pt idx="0">
                  <c:v>193.63720000000001</c:v>
                </c:pt>
                <c:pt idx="1">
                  <c:v>161.04479999999998</c:v>
                </c:pt>
                <c:pt idx="2">
                  <c:v>110.239</c:v>
                </c:pt>
                <c:pt idx="3">
                  <c:v>13.899700000000006</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15.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56"/>
          <c:y val="5.1400554097404488E-2"/>
          <c:w val="0.74763429571303663"/>
          <c:h val="0.69966972878390199"/>
        </c:manualLayout>
      </c:layout>
      <c:barChart>
        <c:barDir val="col"/>
        <c:grouping val="clustered"/>
        <c:ser>
          <c:idx val="0"/>
          <c:order val="0"/>
          <c:tx>
            <c:strRef>
              <c:f>Accountancy!$B$31</c:f>
              <c:strCache>
                <c:ptCount val="1"/>
                <c:pt idx="0">
                  <c:v>$ billion </c:v>
                </c:pt>
              </c:strCache>
            </c:strRef>
          </c:tx>
          <c:spPr>
            <a:solidFill>
              <a:srgbClr val="00B0F0"/>
            </a:solidFill>
          </c:spPr>
          <c:cat>
            <c:numRef>
              <c:f>Accountancy!$A$32:$A$37</c:f>
              <c:numCache>
                <c:formatCode>General</c:formatCode>
                <c:ptCount val="6"/>
                <c:pt idx="0">
                  <c:v>2010</c:v>
                </c:pt>
                <c:pt idx="1">
                  <c:v>2011</c:v>
                </c:pt>
                <c:pt idx="2">
                  <c:v>2012</c:v>
                </c:pt>
                <c:pt idx="3">
                  <c:v>2013</c:v>
                </c:pt>
                <c:pt idx="4">
                  <c:v>2014</c:v>
                </c:pt>
                <c:pt idx="5">
                  <c:v>2015</c:v>
                </c:pt>
              </c:numCache>
            </c:numRef>
          </c:cat>
          <c:val>
            <c:numRef>
              <c:f>Accountancy!$B$32:$B$37</c:f>
              <c:numCache>
                <c:formatCode>General</c:formatCode>
                <c:ptCount val="6"/>
                <c:pt idx="0">
                  <c:v>364.3</c:v>
                </c:pt>
                <c:pt idx="1">
                  <c:v>389.6</c:v>
                </c:pt>
                <c:pt idx="2">
                  <c:v>412.3</c:v>
                </c:pt>
                <c:pt idx="3">
                  <c:v>435.8</c:v>
                </c:pt>
                <c:pt idx="4">
                  <c:v>460.7</c:v>
                </c:pt>
                <c:pt idx="5">
                  <c:v>487.6</c:v>
                </c:pt>
              </c:numCache>
            </c:numRef>
          </c:val>
        </c:ser>
        <c:axId val="124417536"/>
        <c:axId val="124419456"/>
      </c:barChart>
      <c:lineChart>
        <c:grouping val="standard"/>
        <c:ser>
          <c:idx val="1"/>
          <c:order val="1"/>
          <c:tx>
            <c:strRef>
              <c:f>Accountancy!$C$31</c:f>
              <c:strCache>
                <c:ptCount val="1"/>
                <c:pt idx="0">
                  <c:v>% Growth </c:v>
                </c:pt>
              </c:strCache>
            </c:strRef>
          </c:tx>
          <c:spPr>
            <a:ln w="28575">
              <a:solidFill>
                <a:srgbClr val="92D050"/>
              </a:solidFill>
            </a:ln>
          </c:spPr>
          <c:marker>
            <c:symbol val="diamond"/>
            <c:size val="6"/>
            <c:spPr>
              <a:solidFill>
                <a:srgbClr val="00B050"/>
              </a:solidFill>
              <a:ln>
                <a:noFill/>
              </a:ln>
            </c:spPr>
          </c:marker>
          <c:val>
            <c:numRef>
              <c:f>Accountancy!$C$32:$C$37</c:f>
              <c:numCache>
                <c:formatCode>0%</c:formatCode>
                <c:ptCount val="6"/>
                <c:pt idx="0">
                  <c:v>3.4000000000000002E-2</c:v>
                </c:pt>
                <c:pt idx="1">
                  <c:v>7.0000000000000021E-2</c:v>
                </c:pt>
                <c:pt idx="2">
                  <c:v>5.8000000000000003E-2</c:v>
                </c:pt>
                <c:pt idx="3">
                  <c:v>5.7000000000000023E-2</c:v>
                </c:pt>
                <c:pt idx="4">
                  <c:v>5.7000000000000023E-2</c:v>
                </c:pt>
                <c:pt idx="5">
                  <c:v>5.8000000000000003E-2</c:v>
                </c:pt>
              </c:numCache>
            </c:numRef>
          </c:val>
        </c:ser>
        <c:marker val="1"/>
        <c:axId val="124426880"/>
        <c:axId val="124425344"/>
      </c:lineChart>
      <c:catAx>
        <c:axId val="124417536"/>
        <c:scaling>
          <c:orientation val="minMax"/>
        </c:scaling>
        <c:axPos val="b"/>
        <c:numFmt formatCode="General" sourceLinked="1"/>
        <c:tickLblPos val="nextTo"/>
        <c:spPr>
          <a:ln>
            <a:solidFill>
              <a:sysClr val="window" lastClr="FFFFFF">
                <a:lumMod val="95000"/>
              </a:sysClr>
            </a:solidFill>
          </a:ln>
        </c:spPr>
        <c:crossAx val="124419456"/>
        <c:crosses val="autoZero"/>
        <c:auto val="1"/>
        <c:lblAlgn val="ctr"/>
        <c:lblOffset val="100"/>
      </c:catAx>
      <c:valAx>
        <c:axId val="124419456"/>
        <c:scaling>
          <c:orientation val="minMax"/>
        </c:scaling>
        <c:axPos val="l"/>
        <c:majorGridlines>
          <c:spPr>
            <a:ln>
              <a:solidFill>
                <a:sysClr val="window" lastClr="FFFFFF">
                  <a:lumMod val="95000"/>
                </a:sysClr>
              </a:solidFill>
            </a:ln>
          </c:spPr>
        </c:majorGridlines>
        <c:numFmt formatCode="General" sourceLinked="1"/>
        <c:tickLblPos val="nextTo"/>
        <c:spPr>
          <a:ln>
            <a:solidFill>
              <a:sysClr val="window" lastClr="FFFFFF">
                <a:lumMod val="95000"/>
              </a:sysClr>
            </a:solidFill>
          </a:ln>
        </c:spPr>
        <c:crossAx val="124417536"/>
        <c:crosses val="autoZero"/>
        <c:crossBetween val="between"/>
      </c:valAx>
      <c:valAx>
        <c:axId val="124425344"/>
        <c:scaling>
          <c:orientation val="minMax"/>
        </c:scaling>
        <c:axPos val="r"/>
        <c:numFmt formatCode="0%" sourceLinked="1"/>
        <c:tickLblPos val="nextTo"/>
        <c:spPr>
          <a:ln>
            <a:solidFill>
              <a:sysClr val="window" lastClr="FFFFFF">
                <a:lumMod val="95000"/>
              </a:sysClr>
            </a:solidFill>
          </a:ln>
        </c:spPr>
        <c:crossAx val="124426880"/>
        <c:crosses val="max"/>
        <c:crossBetween val="between"/>
      </c:valAx>
      <c:catAx>
        <c:axId val="124426880"/>
        <c:scaling>
          <c:orientation val="minMax"/>
        </c:scaling>
        <c:delete val="1"/>
        <c:axPos val="b"/>
        <c:numFmt formatCode="General" sourceLinked="1"/>
        <c:tickLblPos val="nextTo"/>
        <c:crossAx val="124425344"/>
        <c:crosses val="autoZero"/>
        <c:auto val="1"/>
        <c:lblAlgn val="ctr"/>
        <c:lblOffset val="100"/>
      </c:catAx>
    </c:plotArea>
    <c:legend>
      <c:legendPos val="b"/>
      <c:layout>
        <c:manualLayout>
          <c:xMode val="edge"/>
          <c:yMode val="edge"/>
          <c:x val="0.29158311461067382"/>
          <c:y val="0.90702354913969052"/>
          <c:w val="0.41693630185343888"/>
          <c:h val="5.9976495475379012E-2"/>
        </c:manualLayout>
      </c:layout>
    </c:legend>
    <c:plotVisOnly val="1"/>
    <c:dispBlanksAs val="gap"/>
  </c:chart>
  <c:txPr>
    <a:bodyPr/>
    <a:lstStyle/>
    <a:p>
      <a:pPr>
        <a:defRPr b="1"/>
      </a:pPr>
      <a:endParaRPr lang="en-US"/>
    </a:p>
  </c:txPr>
  <c:externalData r:id="rId1"/>
</c:chartSpace>
</file>

<file path=ppt/charts/chart16.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61"/>
          <c:y val="5.1400554097404488E-2"/>
          <c:w val="0.74763429571303663"/>
          <c:h val="0.69966972878390199"/>
        </c:manualLayout>
      </c:layout>
      <c:barChart>
        <c:barDir val="col"/>
        <c:grouping val="clustered"/>
        <c:ser>
          <c:idx val="0"/>
          <c:order val="0"/>
          <c:tx>
            <c:strRef>
              <c:f>employment!$B$31</c:f>
              <c:strCache>
                <c:ptCount val="1"/>
                <c:pt idx="0">
                  <c:v>$ billion </c:v>
                </c:pt>
              </c:strCache>
            </c:strRef>
          </c:tx>
          <c:spPr>
            <a:solidFill>
              <a:srgbClr val="00B0F0"/>
            </a:solidFill>
          </c:spPr>
          <c:cat>
            <c:numRef>
              <c:f>employment!$A$32:$A$37</c:f>
              <c:numCache>
                <c:formatCode>General</c:formatCode>
                <c:ptCount val="6"/>
                <c:pt idx="0">
                  <c:v>2011</c:v>
                </c:pt>
                <c:pt idx="1">
                  <c:v>2012</c:v>
                </c:pt>
                <c:pt idx="2">
                  <c:v>2013</c:v>
                </c:pt>
                <c:pt idx="3">
                  <c:v>2014</c:v>
                </c:pt>
                <c:pt idx="4">
                  <c:v>2015</c:v>
                </c:pt>
                <c:pt idx="5">
                  <c:v>2016</c:v>
                </c:pt>
              </c:numCache>
            </c:numRef>
          </c:cat>
          <c:val>
            <c:numRef>
              <c:f>employment!$B$32:$B$37</c:f>
              <c:numCache>
                <c:formatCode>General</c:formatCode>
                <c:ptCount val="6"/>
                <c:pt idx="0">
                  <c:v>377.13569999999999</c:v>
                </c:pt>
                <c:pt idx="1">
                  <c:v>397.49379999999906</c:v>
                </c:pt>
                <c:pt idx="2">
                  <c:v>419.16020000000032</c:v>
                </c:pt>
                <c:pt idx="3">
                  <c:v>442.41399999999936</c:v>
                </c:pt>
                <c:pt idx="4">
                  <c:v>465.70699999999937</c:v>
                </c:pt>
                <c:pt idx="5">
                  <c:v>490.09469999999999</c:v>
                </c:pt>
              </c:numCache>
            </c:numRef>
          </c:val>
        </c:ser>
        <c:axId val="124695296"/>
        <c:axId val="124697216"/>
      </c:barChart>
      <c:lineChart>
        <c:grouping val="standard"/>
        <c:ser>
          <c:idx val="1"/>
          <c:order val="1"/>
          <c:tx>
            <c:strRef>
              <c:f>employment!$C$31</c:f>
              <c:strCache>
                <c:ptCount val="1"/>
                <c:pt idx="0">
                  <c:v>% Growth </c:v>
                </c:pt>
              </c:strCache>
            </c:strRef>
          </c:tx>
          <c:spPr>
            <a:ln w="28575">
              <a:solidFill>
                <a:srgbClr val="92D050"/>
              </a:solidFill>
            </a:ln>
          </c:spPr>
          <c:marker>
            <c:symbol val="diamond"/>
            <c:size val="6"/>
            <c:spPr>
              <a:solidFill>
                <a:srgbClr val="00B050"/>
              </a:solidFill>
              <a:ln>
                <a:noFill/>
              </a:ln>
            </c:spPr>
          </c:marker>
          <c:val>
            <c:numRef>
              <c:f>employment!$C$32:$C$37</c:f>
              <c:numCache>
                <c:formatCode>0.0%</c:formatCode>
                <c:ptCount val="6"/>
                <c:pt idx="0">
                  <c:v>5.8000000000000003E-2</c:v>
                </c:pt>
                <c:pt idx="1">
                  <c:v>5.3999999999999999E-2</c:v>
                </c:pt>
                <c:pt idx="2">
                  <c:v>5.5000000000000014E-2</c:v>
                </c:pt>
                <c:pt idx="3">
                  <c:v>5.5000000000000014E-2</c:v>
                </c:pt>
                <c:pt idx="4">
                  <c:v>5.3000000000000012E-2</c:v>
                </c:pt>
                <c:pt idx="5">
                  <c:v>5.1999999999999998E-2</c:v>
                </c:pt>
              </c:numCache>
            </c:numRef>
          </c:val>
        </c:ser>
        <c:marker val="1"/>
        <c:axId val="124704640"/>
        <c:axId val="124703104"/>
      </c:lineChart>
      <c:catAx>
        <c:axId val="124695296"/>
        <c:scaling>
          <c:orientation val="minMax"/>
        </c:scaling>
        <c:axPos val="b"/>
        <c:numFmt formatCode="General" sourceLinked="1"/>
        <c:tickLblPos val="nextTo"/>
        <c:spPr>
          <a:ln>
            <a:solidFill>
              <a:sysClr val="window" lastClr="FFFFFF">
                <a:lumMod val="95000"/>
              </a:sysClr>
            </a:solidFill>
          </a:ln>
        </c:spPr>
        <c:crossAx val="124697216"/>
        <c:crosses val="autoZero"/>
        <c:auto val="1"/>
        <c:lblAlgn val="ctr"/>
        <c:lblOffset val="100"/>
      </c:catAx>
      <c:valAx>
        <c:axId val="124697216"/>
        <c:scaling>
          <c:orientation val="minMax"/>
        </c:scaling>
        <c:axPos val="l"/>
        <c:majorGridlines>
          <c:spPr>
            <a:ln>
              <a:solidFill>
                <a:sysClr val="window" lastClr="FFFFFF">
                  <a:lumMod val="95000"/>
                </a:sysClr>
              </a:solidFill>
            </a:ln>
          </c:spPr>
        </c:majorGridlines>
        <c:numFmt formatCode="General" sourceLinked="1"/>
        <c:tickLblPos val="nextTo"/>
        <c:spPr>
          <a:ln>
            <a:solidFill>
              <a:sysClr val="window" lastClr="FFFFFF">
                <a:lumMod val="95000"/>
              </a:sysClr>
            </a:solidFill>
          </a:ln>
        </c:spPr>
        <c:crossAx val="124695296"/>
        <c:crosses val="autoZero"/>
        <c:crossBetween val="between"/>
      </c:valAx>
      <c:valAx>
        <c:axId val="124703104"/>
        <c:scaling>
          <c:orientation val="minMax"/>
          <c:max val="6.0000000000000032E-2"/>
          <c:min val="4.0000000000000022E-2"/>
        </c:scaling>
        <c:axPos val="r"/>
        <c:numFmt formatCode="0.0%" sourceLinked="1"/>
        <c:tickLblPos val="nextTo"/>
        <c:spPr>
          <a:ln>
            <a:solidFill>
              <a:sysClr val="window" lastClr="FFFFFF">
                <a:lumMod val="95000"/>
              </a:sysClr>
            </a:solidFill>
          </a:ln>
        </c:spPr>
        <c:crossAx val="124704640"/>
        <c:crosses val="max"/>
        <c:crossBetween val="between"/>
        <c:majorUnit val="4.0000000000000079E-3"/>
      </c:valAx>
      <c:catAx>
        <c:axId val="124704640"/>
        <c:scaling>
          <c:orientation val="minMax"/>
        </c:scaling>
        <c:delete val="1"/>
        <c:axPos val="b"/>
        <c:numFmt formatCode="General" sourceLinked="1"/>
        <c:tickLblPos val="nextTo"/>
        <c:crossAx val="124703104"/>
        <c:crosses val="autoZero"/>
        <c:auto val="1"/>
        <c:lblAlgn val="ctr"/>
        <c:lblOffset val="100"/>
      </c:catAx>
    </c:plotArea>
    <c:legend>
      <c:legendPos val="b"/>
      <c:layout>
        <c:manualLayout>
          <c:xMode val="edge"/>
          <c:yMode val="edge"/>
          <c:x val="0.29158311461067382"/>
          <c:y val="0.90702354913969052"/>
          <c:w val="0.41693630185343888"/>
          <c:h val="5.9976495475379012E-2"/>
        </c:manualLayout>
      </c:layout>
    </c:legend>
    <c:plotVisOnly val="1"/>
    <c:dispBlanksAs val="gap"/>
  </c:chart>
  <c:txPr>
    <a:bodyPr/>
    <a:lstStyle/>
    <a:p>
      <a:pPr>
        <a:defRPr b="1"/>
      </a:pPr>
      <a:endParaRPr lang="en-US"/>
    </a:p>
  </c:txPr>
  <c:externalData r:id="rId1"/>
</c:chartSpace>
</file>

<file path=ppt/charts/chart17.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58"/>
          <c:y val="5.1400554097404488E-2"/>
          <c:w val="0.74763429571303663"/>
          <c:h val="0.73513067515496733"/>
        </c:manualLayout>
      </c:layout>
      <c:barChart>
        <c:barDir val="col"/>
        <c:grouping val="clustered"/>
        <c:ser>
          <c:idx val="0"/>
          <c:order val="0"/>
          <c:tx>
            <c:strRef>
              <c:f>Legal!$B$31</c:f>
              <c:strCache>
                <c:ptCount val="1"/>
                <c:pt idx="0">
                  <c:v>$ billion </c:v>
                </c:pt>
              </c:strCache>
            </c:strRef>
          </c:tx>
          <c:spPr>
            <a:solidFill>
              <a:srgbClr val="00B0F0"/>
            </a:solidFill>
          </c:spPr>
          <c:cat>
            <c:numRef>
              <c:f>Legal!$A$32:$A$37</c:f>
              <c:numCache>
                <c:formatCode>General</c:formatCode>
                <c:ptCount val="6"/>
                <c:pt idx="0">
                  <c:v>2010</c:v>
                </c:pt>
                <c:pt idx="1">
                  <c:v>2011</c:v>
                </c:pt>
                <c:pt idx="2">
                  <c:v>2012</c:v>
                </c:pt>
                <c:pt idx="3">
                  <c:v>2013</c:v>
                </c:pt>
                <c:pt idx="4">
                  <c:v>2014</c:v>
                </c:pt>
                <c:pt idx="5">
                  <c:v>2015</c:v>
                </c:pt>
              </c:numCache>
            </c:numRef>
          </c:cat>
          <c:val>
            <c:numRef>
              <c:f>Legal!$B$32:$B$37</c:f>
              <c:numCache>
                <c:formatCode>General</c:formatCode>
                <c:ptCount val="6"/>
                <c:pt idx="0">
                  <c:v>176.2</c:v>
                </c:pt>
                <c:pt idx="1">
                  <c:v>183.8</c:v>
                </c:pt>
                <c:pt idx="2">
                  <c:v>194</c:v>
                </c:pt>
                <c:pt idx="3">
                  <c:v>204.3</c:v>
                </c:pt>
                <c:pt idx="4">
                  <c:v>215.2</c:v>
                </c:pt>
                <c:pt idx="5">
                  <c:v>225.1</c:v>
                </c:pt>
              </c:numCache>
            </c:numRef>
          </c:val>
        </c:ser>
        <c:axId val="125074048"/>
        <c:axId val="125080320"/>
      </c:barChart>
      <c:lineChart>
        <c:grouping val="standard"/>
        <c:ser>
          <c:idx val="1"/>
          <c:order val="1"/>
          <c:tx>
            <c:strRef>
              <c:f>Legal!$C$31</c:f>
              <c:strCache>
                <c:ptCount val="1"/>
                <c:pt idx="0">
                  <c:v>% Growth </c:v>
                </c:pt>
              </c:strCache>
            </c:strRef>
          </c:tx>
          <c:spPr>
            <a:ln w="28575">
              <a:solidFill>
                <a:srgbClr val="92D050"/>
              </a:solidFill>
            </a:ln>
          </c:spPr>
          <c:marker>
            <c:symbol val="diamond"/>
            <c:size val="6"/>
            <c:spPr>
              <a:solidFill>
                <a:srgbClr val="00B050"/>
              </a:solidFill>
              <a:ln>
                <a:noFill/>
              </a:ln>
            </c:spPr>
          </c:marker>
          <c:cat>
            <c:numRef>
              <c:f>Legal!$A$32:$A$37</c:f>
              <c:numCache>
                <c:formatCode>General</c:formatCode>
                <c:ptCount val="6"/>
                <c:pt idx="0">
                  <c:v>2010</c:v>
                </c:pt>
                <c:pt idx="1">
                  <c:v>2011</c:v>
                </c:pt>
                <c:pt idx="2">
                  <c:v>2012</c:v>
                </c:pt>
                <c:pt idx="3">
                  <c:v>2013</c:v>
                </c:pt>
                <c:pt idx="4">
                  <c:v>2014</c:v>
                </c:pt>
                <c:pt idx="5">
                  <c:v>2015</c:v>
                </c:pt>
              </c:numCache>
            </c:numRef>
          </c:cat>
          <c:val>
            <c:numRef>
              <c:f>Legal!$C$32:$C$37</c:f>
              <c:numCache>
                <c:formatCode>0.00%</c:formatCode>
                <c:ptCount val="6"/>
                <c:pt idx="0">
                  <c:v>-2.0000000000000018E-3</c:v>
                </c:pt>
                <c:pt idx="1">
                  <c:v>7.8000000000000014E-2</c:v>
                </c:pt>
                <c:pt idx="2">
                  <c:v>4.5000000000000012E-2</c:v>
                </c:pt>
                <c:pt idx="3">
                  <c:v>4.3000000000000003E-2</c:v>
                </c:pt>
                <c:pt idx="4">
                  <c:v>4.5999999999999999E-2</c:v>
                </c:pt>
                <c:pt idx="5">
                  <c:v>4.5000000000000012E-2</c:v>
                </c:pt>
              </c:numCache>
            </c:numRef>
          </c:val>
        </c:ser>
        <c:marker val="1"/>
        <c:axId val="125083648"/>
        <c:axId val="125081856"/>
      </c:lineChart>
      <c:catAx>
        <c:axId val="125074048"/>
        <c:scaling>
          <c:orientation val="minMax"/>
        </c:scaling>
        <c:axPos val="b"/>
        <c:numFmt formatCode="General" sourceLinked="1"/>
        <c:tickLblPos val="nextTo"/>
        <c:spPr>
          <a:ln>
            <a:solidFill>
              <a:prstClr val="white">
                <a:lumMod val="95000"/>
              </a:prstClr>
            </a:solidFill>
          </a:ln>
        </c:spPr>
        <c:crossAx val="125080320"/>
        <c:crosses val="autoZero"/>
        <c:auto val="1"/>
        <c:lblAlgn val="ctr"/>
        <c:lblOffset val="100"/>
      </c:catAx>
      <c:valAx>
        <c:axId val="125080320"/>
        <c:scaling>
          <c:orientation val="minMax"/>
        </c:scaling>
        <c:axPos val="l"/>
        <c:majorGridlines>
          <c:spPr>
            <a:ln>
              <a:solidFill>
                <a:prstClr val="white">
                  <a:lumMod val="95000"/>
                </a:prstClr>
              </a:solidFill>
            </a:ln>
          </c:spPr>
        </c:majorGridlines>
        <c:numFmt formatCode="General" sourceLinked="1"/>
        <c:tickLblPos val="nextTo"/>
        <c:spPr>
          <a:ln>
            <a:solidFill>
              <a:schemeClr val="bg1">
                <a:lumMod val="95000"/>
              </a:schemeClr>
            </a:solidFill>
          </a:ln>
        </c:spPr>
        <c:crossAx val="125074048"/>
        <c:crosses val="autoZero"/>
        <c:crossBetween val="between"/>
      </c:valAx>
      <c:valAx>
        <c:axId val="125081856"/>
        <c:scaling>
          <c:orientation val="minMax"/>
        </c:scaling>
        <c:axPos val="r"/>
        <c:numFmt formatCode="0.00%" sourceLinked="1"/>
        <c:tickLblPos val="nextTo"/>
        <c:spPr>
          <a:ln>
            <a:solidFill>
              <a:prstClr val="white">
                <a:lumMod val="95000"/>
              </a:prstClr>
            </a:solidFill>
          </a:ln>
        </c:spPr>
        <c:crossAx val="125083648"/>
        <c:crosses val="max"/>
        <c:crossBetween val="between"/>
        <c:majorUnit val="2.0000000000000011E-2"/>
      </c:valAx>
      <c:catAx>
        <c:axId val="125083648"/>
        <c:scaling>
          <c:orientation val="minMax"/>
        </c:scaling>
        <c:delete val="1"/>
        <c:axPos val="b"/>
        <c:numFmt formatCode="General" sourceLinked="1"/>
        <c:tickLblPos val="nextTo"/>
        <c:crossAx val="125081856"/>
        <c:crosses val="autoZero"/>
        <c:auto val="1"/>
        <c:lblAlgn val="ctr"/>
        <c:lblOffset val="100"/>
      </c:catAx>
    </c:plotArea>
    <c:legend>
      <c:legendPos val="b"/>
      <c:layout>
        <c:manualLayout>
          <c:xMode val="edge"/>
          <c:yMode val="edge"/>
          <c:x val="0.18969454249253337"/>
          <c:y val="0.93340593064164867"/>
          <c:w val="0.63382038582613343"/>
          <c:h val="5.9976495475379012E-2"/>
        </c:manualLayout>
      </c:layout>
    </c:legend>
    <c:plotVisOnly val="1"/>
    <c:dispBlanksAs val="gap"/>
  </c:chart>
  <c:txPr>
    <a:bodyPr/>
    <a:lstStyle/>
    <a:p>
      <a:pPr>
        <a:defRPr b="1"/>
      </a:pPr>
      <a:endParaRPr lang="en-US"/>
    </a:p>
  </c:txPr>
  <c:externalData r:id="rId1"/>
</c:chartSpace>
</file>

<file path=ppt/charts/chart18.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67"/>
          <c:y val="5.1400554097404488E-2"/>
          <c:w val="0.74763429571303663"/>
          <c:h val="0.69966972878390199"/>
        </c:manualLayout>
      </c:layout>
      <c:barChart>
        <c:barDir val="col"/>
        <c:grouping val="clustered"/>
        <c:ser>
          <c:idx val="0"/>
          <c:order val="0"/>
          <c:tx>
            <c:strRef>
              <c:f>'managament consulting'!$B$32</c:f>
              <c:strCache>
                <c:ptCount val="1"/>
                <c:pt idx="0">
                  <c:v>$ billion </c:v>
                </c:pt>
              </c:strCache>
            </c:strRef>
          </c:tx>
          <c:spPr>
            <a:solidFill>
              <a:srgbClr val="00B0F0"/>
            </a:solidFill>
          </c:spPr>
          <c:cat>
            <c:numRef>
              <c:f>'managament consulting'!$A$33:$A$38</c:f>
              <c:numCache>
                <c:formatCode>General</c:formatCode>
                <c:ptCount val="6"/>
                <c:pt idx="0">
                  <c:v>2011</c:v>
                </c:pt>
                <c:pt idx="1">
                  <c:v>2012</c:v>
                </c:pt>
                <c:pt idx="2">
                  <c:v>2013</c:v>
                </c:pt>
                <c:pt idx="3">
                  <c:v>2014</c:v>
                </c:pt>
                <c:pt idx="4">
                  <c:v>2015</c:v>
                </c:pt>
                <c:pt idx="5">
                  <c:v>2016</c:v>
                </c:pt>
              </c:numCache>
            </c:numRef>
          </c:cat>
          <c:val>
            <c:numRef>
              <c:f>'managament consulting'!$B$33:$B$38</c:f>
              <c:numCache>
                <c:formatCode>General</c:formatCode>
                <c:ptCount val="6"/>
                <c:pt idx="0">
                  <c:v>301.10000000000002</c:v>
                </c:pt>
                <c:pt idx="1">
                  <c:v>316.10000000000002</c:v>
                </c:pt>
                <c:pt idx="2">
                  <c:v>333.3</c:v>
                </c:pt>
                <c:pt idx="3">
                  <c:v>353.5</c:v>
                </c:pt>
                <c:pt idx="4">
                  <c:v>376.4</c:v>
                </c:pt>
                <c:pt idx="5">
                  <c:v>402.3</c:v>
                </c:pt>
              </c:numCache>
            </c:numRef>
          </c:val>
        </c:ser>
        <c:axId val="124860672"/>
        <c:axId val="124871040"/>
      </c:barChart>
      <c:lineChart>
        <c:grouping val="standard"/>
        <c:ser>
          <c:idx val="1"/>
          <c:order val="1"/>
          <c:tx>
            <c:strRef>
              <c:f>'managament consulting'!$C$32</c:f>
              <c:strCache>
                <c:ptCount val="1"/>
                <c:pt idx="0">
                  <c:v>% Growth </c:v>
                </c:pt>
              </c:strCache>
            </c:strRef>
          </c:tx>
          <c:spPr>
            <a:ln w="28575">
              <a:solidFill>
                <a:srgbClr val="92D050"/>
              </a:solidFill>
            </a:ln>
          </c:spPr>
          <c:marker>
            <c:symbol val="diamond"/>
            <c:size val="6"/>
            <c:spPr>
              <a:solidFill>
                <a:srgbClr val="00B050"/>
              </a:solidFill>
              <a:ln>
                <a:noFill/>
              </a:ln>
            </c:spPr>
          </c:marker>
          <c:val>
            <c:numRef>
              <c:f>'managament consulting'!$C$33:$C$38</c:f>
              <c:numCache>
                <c:formatCode>0.0%</c:formatCode>
                <c:ptCount val="6"/>
                <c:pt idx="0">
                  <c:v>6.2000000000000034E-2</c:v>
                </c:pt>
                <c:pt idx="1">
                  <c:v>0.05</c:v>
                </c:pt>
                <c:pt idx="2">
                  <c:v>5.3999999999999999E-2</c:v>
                </c:pt>
                <c:pt idx="3">
                  <c:v>6.1000000000000013E-2</c:v>
                </c:pt>
                <c:pt idx="4">
                  <c:v>6.5000000000000002E-2</c:v>
                </c:pt>
                <c:pt idx="5">
                  <c:v>6.9000000000000034E-2</c:v>
                </c:pt>
              </c:numCache>
            </c:numRef>
          </c:val>
        </c:ser>
        <c:marker val="1"/>
        <c:axId val="124874112"/>
        <c:axId val="124872576"/>
      </c:lineChart>
      <c:catAx>
        <c:axId val="124860672"/>
        <c:scaling>
          <c:orientation val="minMax"/>
        </c:scaling>
        <c:axPos val="b"/>
        <c:numFmt formatCode="General" sourceLinked="1"/>
        <c:tickLblPos val="nextTo"/>
        <c:spPr>
          <a:ln>
            <a:solidFill>
              <a:sysClr val="window" lastClr="FFFFFF">
                <a:lumMod val="95000"/>
              </a:sysClr>
            </a:solidFill>
          </a:ln>
        </c:spPr>
        <c:crossAx val="124871040"/>
        <c:crosses val="autoZero"/>
        <c:auto val="1"/>
        <c:lblAlgn val="ctr"/>
        <c:lblOffset val="100"/>
      </c:catAx>
      <c:valAx>
        <c:axId val="124871040"/>
        <c:scaling>
          <c:orientation val="minMax"/>
        </c:scaling>
        <c:axPos val="l"/>
        <c:majorGridlines>
          <c:spPr>
            <a:ln>
              <a:solidFill>
                <a:sysClr val="window" lastClr="FFFFFF">
                  <a:lumMod val="95000"/>
                </a:sysClr>
              </a:solidFill>
            </a:ln>
          </c:spPr>
        </c:majorGridlines>
        <c:numFmt formatCode="General" sourceLinked="1"/>
        <c:tickLblPos val="nextTo"/>
        <c:spPr>
          <a:ln>
            <a:solidFill>
              <a:sysClr val="window" lastClr="FFFFFF">
                <a:lumMod val="95000"/>
              </a:sysClr>
            </a:solidFill>
          </a:ln>
        </c:spPr>
        <c:crossAx val="124860672"/>
        <c:crosses val="autoZero"/>
        <c:crossBetween val="between"/>
      </c:valAx>
      <c:valAx>
        <c:axId val="124872576"/>
        <c:scaling>
          <c:orientation val="minMax"/>
        </c:scaling>
        <c:axPos val="r"/>
        <c:numFmt formatCode="0.0%" sourceLinked="1"/>
        <c:tickLblPos val="nextTo"/>
        <c:spPr>
          <a:ln>
            <a:solidFill>
              <a:sysClr val="window" lastClr="FFFFFF">
                <a:lumMod val="95000"/>
              </a:sysClr>
            </a:solidFill>
          </a:ln>
        </c:spPr>
        <c:crossAx val="124874112"/>
        <c:crosses val="max"/>
        <c:crossBetween val="between"/>
      </c:valAx>
      <c:catAx>
        <c:axId val="124874112"/>
        <c:scaling>
          <c:orientation val="minMax"/>
        </c:scaling>
        <c:delete val="1"/>
        <c:axPos val="b"/>
        <c:numFmt formatCode="General" sourceLinked="1"/>
        <c:tickLblPos val="nextTo"/>
        <c:crossAx val="124872576"/>
        <c:crosses val="autoZero"/>
        <c:auto val="1"/>
        <c:lblAlgn val="ctr"/>
        <c:lblOffset val="100"/>
      </c:catAx>
    </c:plotArea>
    <c:legend>
      <c:legendPos val="b"/>
      <c:layout>
        <c:manualLayout>
          <c:xMode val="edge"/>
          <c:yMode val="edge"/>
          <c:x val="0.29158311461067382"/>
          <c:y val="0.90702354913969052"/>
          <c:w val="0.41693630185343888"/>
          <c:h val="5.9976495475379012E-2"/>
        </c:manualLayout>
      </c:layout>
    </c:legend>
    <c:plotVisOnly val="1"/>
    <c:dispBlanksAs val="gap"/>
  </c:chart>
  <c:txPr>
    <a:bodyPr/>
    <a:lstStyle/>
    <a:p>
      <a:pPr>
        <a:defRPr b="1"/>
      </a:pPr>
      <a:endParaRPr lang="en-US"/>
    </a:p>
  </c:txPr>
  <c:externalData r:id="rId1"/>
</c:chartSpace>
</file>

<file path=ppt/charts/chart19.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67"/>
          <c:y val="5.1400554097404488E-2"/>
          <c:w val="0.74763429571303663"/>
          <c:h val="0.69966972878390199"/>
        </c:manualLayout>
      </c:layout>
      <c:barChart>
        <c:barDir val="col"/>
        <c:grouping val="clustered"/>
        <c:ser>
          <c:idx val="0"/>
          <c:order val="0"/>
          <c:tx>
            <c:strRef>
              <c:f>'Real Estate'!$B$31</c:f>
              <c:strCache>
                <c:ptCount val="1"/>
                <c:pt idx="0">
                  <c:v>$ billion </c:v>
                </c:pt>
              </c:strCache>
            </c:strRef>
          </c:tx>
          <c:spPr>
            <a:solidFill>
              <a:srgbClr val="00B0F0"/>
            </a:solidFill>
          </c:spPr>
          <c:cat>
            <c:numRef>
              <c:f>'Real Estate'!$A$32:$A$37</c:f>
              <c:numCache>
                <c:formatCode>General</c:formatCode>
                <c:ptCount val="6"/>
                <c:pt idx="0">
                  <c:v>2011</c:v>
                </c:pt>
                <c:pt idx="1">
                  <c:v>2012</c:v>
                </c:pt>
                <c:pt idx="2">
                  <c:v>2013</c:v>
                </c:pt>
                <c:pt idx="3">
                  <c:v>2014</c:v>
                </c:pt>
                <c:pt idx="4">
                  <c:v>2015</c:v>
                </c:pt>
                <c:pt idx="5">
                  <c:v>2016</c:v>
                </c:pt>
              </c:numCache>
            </c:numRef>
          </c:cat>
          <c:val>
            <c:numRef>
              <c:f>'Real Estate'!$B$32:$B$37</c:f>
              <c:numCache>
                <c:formatCode>General</c:formatCode>
                <c:ptCount val="6"/>
                <c:pt idx="0">
                  <c:v>479.3</c:v>
                </c:pt>
                <c:pt idx="1">
                  <c:v>476.1</c:v>
                </c:pt>
                <c:pt idx="2">
                  <c:v>474.1</c:v>
                </c:pt>
                <c:pt idx="3">
                  <c:v>473.7</c:v>
                </c:pt>
                <c:pt idx="4">
                  <c:v>474.7</c:v>
                </c:pt>
                <c:pt idx="5">
                  <c:v>477</c:v>
                </c:pt>
              </c:numCache>
            </c:numRef>
          </c:val>
        </c:ser>
        <c:axId val="163128448"/>
        <c:axId val="163130368"/>
      </c:barChart>
      <c:lineChart>
        <c:grouping val="standard"/>
        <c:ser>
          <c:idx val="1"/>
          <c:order val="1"/>
          <c:tx>
            <c:strRef>
              <c:f>'Real Estate'!$C$31</c:f>
              <c:strCache>
                <c:ptCount val="1"/>
                <c:pt idx="0">
                  <c:v>% Growth </c:v>
                </c:pt>
              </c:strCache>
            </c:strRef>
          </c:tx>
          <c:spPr>
            <a:ln w="28575">
              <a:solidFill>
                <a:srgbClr val="92D050"/>
              </a:solidFill>
            </a:ln>
          </c:spPr>
          <c:marker>
            <c:symbol val="diamond"/>
            <c:size val="6"/>
            <c:spPr>
              <a:solidFill>
                <a:srgbClr val="00B050"/>
              </a:solidFill>
              <a:ln>
                <a:noFill/>
              </a:ln>
            </c:spPr>
          </c:marker>
          <c:val>
            <c:numRef>
              <c:f>'Real Estate'!$C$32:$C$37</c:f>
              <c:numCache>
                <c:formatCode>0.0%</c:formatCode>
                <c:ptCount val="6"/>
                <c:pt idx="0">
                  <c:v>4.1000000000000002E-2</c:v>
                </c:pt>
                <c:pt idx="1">
                  <c:v>-7.000000000000008E-3</c:v>
                </c:pt>
                <c:pt idx="2">
                  <c:v>-4.000000000000007E-3</c:v>
                </c:pt>
                <c:pt idx="3">
                  <c:v>-1.0000000000000018E-3</c:v>
                </c:pt>
                <c:pt idx="4">
                  <c:v>2.0000000000000035E-3</c:v>
                </c:pt>
                <c:pt idx="5">
                  <c:v>5.000000000000007E-3</c:v>
                </c:pt>
              </c:numCache>
            </c:numRef>
          </c:val>
        </c:ser>
        <c:marker val="1"/>
        <c:axId val="163133696"/>
        <c:axId val="163132160"/>
      </c:lineChart>
      <c:catAx>
        <c:axId val="163128448"/>
        <c:scaling>
          <c:orientation val="minMax"/>
        </c:scaling>
        <c:axPos val="b"/>
        <c:numFmt formatCode="General" sourceLinked="1"/>
        <c:tickLblPos val="nextTo"/>
        <c:spPr>
          <a:ln>
            <a:solidFill>
              <a:sysClr val="window" lastClr="FFFFFF">
                <a:lumMod val="95000"/>
              </a:sysClr>
            </a:solidFill>
          </a:ln>
        </c:spPr>
        <c:crossAx val="163130368"/>
        <c:crosses val="autoZero"/>
        <c:auto val="1"/>
        <c:lblAlgn val="ctr"/>
        <c:lblOffset val="100"/>
      </c:catAx>
      <c:valAx>
        <c:axId val="163130368"/>
        <c:scaling>
          <c:orientation val="minMax"/>
        </c:scaling>
        <c:axPos val="l"/>
        <c:majorGridlines>
          <c:spPr>
            <a:ln>
              <a:solidFill>
                <a:sysClr val="window" lastClr="FFFFFF">
                  <a:lumMod val="95000"/>
                </a:sysClr>
              </a:solidFill>
            </a:ln>
          </c:spPr>
        </c:majorGridlines>
        <c:numFmt formatCode="General" sourceLinked="1"/>
        <c:tickLblPos val="nextTo"/>
        <c:spPr>
          <a:ln>
            <a:solidFill>
              <a:sysClr val="window" lastClr="FFFFFF">
                <a:lumMod val="95000"/>
              </a:sysClr>
            </a:solidFill>
          </a:ln>
        </c:spPr>
        <c:crossAx val="163128448"/>
        <c:crosses val="autoZero"/>
        <c:crossBetween val="between"/>
      </c:valAx>
      <c:valAx>
        <c:axId val="163132160"/>
        <c:scaling>
          <c:orientation val="minMax"/>
        </c:scaling>
        <c:axPos val="r"/>
        <c:numFmt formatCode="0.0%" sourceLinked="1"/>
        <c:tickLblPos val="nextTo"/>
        <c:spPr>
          <a:ln>
            <a:solidFill>
              <a:sysClr val="window" lastClr="FFFFFF">
                <a:lumMod val="95000"/>
              </a:sysClr>
            </a:solidFill>
          </a:ln>
        </c:spPr>
        <c:crossAx val="163133696"/>
        <c:crosses val="max"/>
        <c:crossBetween val="between"/>
      </c:valAx>
      <c:catAx>
        <c:axId val="163133696"/>
        <c:scaling>
          <c:orientation val="minMax"/>
        </c:scaling>
        <c:delete val="1"/>
        <c:axPos val="b"/>
        <c:numFmt formatCode="General" sourceLinked="1"/>
        <c:tickLblPos val="nextTo"/>
        <c:crossAx val="163132160"/>
        <c:crosses val="autoZero"/>
        <c:auto val="1"/>
        <c:lblAlgn val="ctr"/>
        <c:lblOffset val="100"/>
      </c:catAx>
    </c:plotArea>
    <c:legend>
      <c:legendPos val="b"/>
      <c:layout>
        <c:manualLayout>
          <c:xMode val="edge"/>
          <c:yMode val="edge"/>
          <c:x val="0.29158311461067382"/>
          <c:y val="0.90702354913969052"/>
          <c:w val="0.41693630185343888"/>
          <c:h val="5.9976495475379012E-2"/>
        </c:manualLayout>
      </c:layout>
    </c:legend>
    <c:plotVisOnly val="1"/>
    <c:dispBlanksAs val="gap"/>
  </c:chart>
  <c:txPr>
    <a:bodyPr/>
    <a:lstStyle/>
    <a:p>
      <a:pPr>
        <a:defRPr b="1"/>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31"/>
  <c:chart>
    <c:autoTitleDeleted val="1"/>
    <c:view3D>
      <c:rotX val="30"/>
      <c:perspective val="30"/>
    </c:view3D>
    <c:plotArea>
      <c:layout>
        <c:manualLayout>
          <c:layoutTarget val="inner"/>
          <c:xMode val="edge"/>
          <c:yMode val="edge"/>
          <c:x val="5.3304371436329094E-2"/>
          <c:y val="7.6417707200825913E-2"/>
          <c:w val="0.89645639122695508"/>
          <c:h val="0.70723201440824079"/>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Lbls>
            <c:showPercent val="1"/>
          </c:dLbls>
          <c:cat>
            <c:strRef>
              <c:f>Accountancy!$A$11:$A$13</c:f>
              <c:strCache>
                <c:ptCount val="3"/>
                <c:pt idx="0">
                  <c:v>Audit</c:v>
                </c:pt>
                <c:pt idx="1">
                  <c:v>Tax</c:v>
                </c:pt>
                <c:pt idx="2">
                  <c:v>Advisory</c:v>
                </c:pt>
              </c:strCache>
            </c:strRef>
          </c:cat>
          <c:val>
            <c:numRef>
              <c:f>Accountancy!$B$11:$B$13</c:f>
              <c:numCache>
                <c:formatCode>0.00</c:formatCode>
                <c:ptCount val="3"/>
                <c:pt idx="0">
                  <c:v>284.88260000000002</c:v>
                </c:pt>
                <c:pt idx="1">
                  <c:v>99.818200000000004</c:v>
                </c:pt>
                <c:pt idx="2">
                  <c:v>88.889200000000002</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style val="31"/>
  <c:chart>
    <c:autoTitleDeleted val="1"/>
    <c:view3D>
      <c:rotX val="30"/>
      <c:perspective val="30"/>
    </c:view3D>
    <c:plotArea>
      <c:layout>
        <c:manualLayout>
          <c:layoutTarget val="inner"/>
          <c:xMode val="edge"/>
          <c:yMode val="edge"/>
          <c:x val="5.3304371436329094E-2"/>
          <c:y val="7.6417707200825913E-2"/>
          <c:w val="0.89645639122695464"/>
          <c:h val="0.70723201440824079"/>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Pt>
            <c:idx val="3"/>
            <c:spPr>
              <a:solidFill>
                <a:srgbClr val="BDEEFF"/>
              </a:solidFill>
            </c:spPr>
          </c:dPt>
          <c:dLbls>
            <c:dLbl>
              <c:idx val="3"/>
              <c:layout>
                <c:manualLayout>
                  <c:x val="1.7631761547048E-2"/>
                  <c:y val="7.1396127030513207E-2"/>
                </c:manualLayout>
              </c:layout>
              <c:showPercent val="1"/>
            </c:dLbl>
            <c:showPercent val="1"/>
          </c:dLbls>
          <c:cat>
            <c:strRef>
              <c:f>Accountancy!$A$18:$A$21</c:f>
              <c:strCache>
                <c:ptCount val="4"/>
                <c:pt idx="0">
                  <c:v>Americas </c:v>
                </c:pt>
                <c:pt idx="1">
                  <c:v>Europe </c:v>
                </c:pt>
                <c:pt idx="2">
                  <c:v>Asia- Pacific </c:v>
                </c:pt>
                <c:pt idx="3">
                  <c:v>Middle East &amp; Africa </c:v>
                </c:pt>
              </c:strCache>
            </c:strRef>
          </c:cat>
          <c:val>
            <c:numRef>
              <c:f>Accountancy!$B$18:$B$21</c:f>
              <c:numCache>
                <c:formatCode>0.0</c:formatCode>
                <c:ptCount val="4"/>
                <c:pt idx="0">
                  <c:v>177.04979999999998</c:v>
                </c:pt>
                <c:pt idx="1">
                  <c:v>121.67620000000001</c:v>
                </c:pt>
                <c:pt idx="2">
                  <c:v>56.102200000000003</c:v>
                </c:pt>
                <c:pt idx="3">
                  <c:v>9.4718</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47"/>
          <c:y val="5.1400554097404488E-2"/>
          <c:w val="0.77263429571303666"/>
          <c:h val="0.6996697287839021"/>
        </c:manualLayout>
      </c:layout>
      <c:barChart>
        <c:barDir val="col"/>
        <c:grouping val="clustered"/>
        <c:ser>
          <c:idx val="0"/>
          <c:order val="0"/>
          <c:tx>
            <c:strRef>
              <c:f>Legal!$B$2</c:f>
              <c:strCache>
                <c:ptCount val="1"/>
                <c:pt idx="0">
                  <c:v>$ billion </c:v>
                </c:pt>
              </c:strCache>
            </c:strRef>
          </c:tx>
          <c:spPr>
            <a:solidFill>
              <a:srgbClr val="00B0F0"/>
            </a:solidFill>
          </c:spPr>
          <c:cat>
            <c:numRef>
              <c:f>Legal!$A$3:$A$7</c:f>
              <c:numCache>
                <c:formatCode>General</c:formatCode>
                <c:ptCount val="5"/>
                <c:pt idx="0">
                  <c:v>2006</c:v>
                </c:pt>
                <c:pt idx="1">
                  <c:v>2007</c:v>
                </c:pt>
                <c:pt idx="2">
                  <c:v>2008</c:v>
                </c:pt>
                <c:pt idx="3">
                  <c:v>2009</c:v>
                </c:pt>
                <c:pt idx="4">
                  <c:v>2010</c:v>
                </c:pt>
              </c:numCache>
            </c:numRef>
          </c:cat>
          <c:val>
            <c:numRef>
              <c:f>Legal!$B$3:$B$7</c:f>
              <c:numCache>
                <c:formatCode>0.0</c:formatCode>
                <c:ptCount val="5"/>
                <c:pt idx="0">
                  <c:v>529.99059999999997</c:v>
                </c:pt>
                <c:pt idx="1">
                  <c:v>554.06479999999999</c:v>
                </c:pt>
                <c:pt idx="2">
                  <c:v>581.7002</c:v>
                </c:pt>
                <c:pt idx="3">
                  <c:v>586.48850000000004</c:v>
                </c:pt>
                <c:pt idx="4">
                  <c:v>585.39169999999888</c:v>
                </c:pt>
              </c:numCache>
            </c:numRef>
          </c:val>
        </c:ser>
        <c:axId val="122398592"/>
        <c:axId val="122413056"/>
      </c:barChart>
      <c:lineChart>
        <c:grouping val="standard"/>
        <c:ser>
          <c:idx val="1"/>
          <c:order val="1"/>
          <c:tx>
            <c:strRef>
              <c:f>Legal!$C$2</c:f>
              <c:strCache>
                <c:ptCount val="1"/>
                <c:pt idx="0">
                  <c:v>% Growth </c:v>
                </c:pt>
              </c:strCache>
            </c:strRef>
          </c:tx>
          <c:spPr>
            <a:ln w="28575">
              <a:solidFill>
                <a:srgbClr val="92D050"/>
              </a:solidFill>
            </a:ln>
          </c:spPr>
          <c:marker>
            <c:symbol val="diamond"/>
            <c:size val="6"/>
            <c:spPr>
              <a:solidFill>
                <a:srgbClr val="00B050"/>
              </a:solidFill>
              <a:ln>
                <a:noFill/>
              </a:ln>
            </c:spPr>
          </c:marker>
          <c:cat>
            <c:numRef>
              <c:f>Legal!$A$3:$A$7</c:f>
              <c:numCache>
                <c:formatCode>General</c:formatCode>
                <c:ptCount val="5"/>
                <c:pt idx="0">
                  <c:v>2006</c:v>
                </c:pt>
                <c:pt idx="1">
                  <c:v>2007</c:v>
                </c:pt>
                <c:pt idx="2">
                  <c:v>2008</c:v>
                </c:pt>
                <c:pt idx="3">
                  <c:v>2009</c:v>
                </c:pt>
                <c:pt idx="4">
                  <c:v>2010</c:v>
                </c:pt>
              </c:numCache>
            </c:numRef>
          </c:cat>
          <c:val>
            <c:numRef>
              <c:f>Legal!$C$3:$C$7</c:f>
              <c:numCache>
                <c:formatCode>0.00%</c:formatCode>
                <c:ptCount val="5"/>
                <c:pt idx="1">
                  <c:v>4.5000000000000033E-2</c:v>
                </c:pt>
                <c:pt idx="2">
                  <c:v>5.0000000000000024E-2</c:v>
                </c:pt>
                <c:pt idx="3">
                  <c:v>8.0000000000000175E-3</c:v>
                </c:pt>
                <c:pt idx="4">
                  <c:v>-0.10199999999999998</c:v>
                </c:pt>
              </c:numCache>
            </c:numRef>
          </c:val>
        </c:ser>
        <c:marker val="1"/>
        <c:axId val="122416128"/>
        <c:axId val="122414592"/>
      </c:lineChart>
      <c:catAx>
        <c:axId val="122398592"/>
        <c:scaling>
          <c:orientation val="minMax"/>
        </c:scaling>
        <c:axPos val="b"/>
        <c:numFmt formatCode="General" sourceLinked="1"/>
        <c:tickLblPos val="nextTo"/>
        <c:spPr>
          <a:ln>
            <a:solidFill>
              <a:sysClr val="window" lastClr="FFFFFF">
                <a:lumMod val="95000"/>
              </a:sysClr>
            </a:solidFill>
          </a:ln>
        </c:spPr>
        <c:crossAx val="122413056"/>
        <c:crosses val="autoZero"/>
        <c:auto val="1"/>
        <c:lblAlgn val="ctr"/>
        <c:lblOffset val="100"/>
      </c:catAx>
      <c:valAx>
        <c:axId val="122413056"/>
        <c:scaling>
          <c:orientation val="minMax"/>
          <c:max val="600"/>
        </c:scaling>
        <c:axPos val="l"/>
        <c:majorGridlines>
          <c:spPr>
            <a:ln>
              <a:solidFill>
                <a:schemeClr val="bg1">
                  <a:lumMod val="95000"/>
                </a:schemeClr>
              </a:solidFill>
            </a:ln>
          </c:spPr>
        </c:majorGridlines>
        <c:numFmt formatCode="0.0" sourceLinked="1"/>
        <c:tickLblPos val="nextTo"/>
        <c:spPr>
          <a:noFill/>
          <a:ln>
            <a:solidFill>
              <a:sysClr val="window" lastClr="FFFFFF">
                <a:lumMod val="95000"/>
              </a:sysClr>
            </a:solidFill>
          </a:ln>
        </c:spPr>
        <c:crossAx val="122398592"/>
        <c:crosses val="autoZero"/>
        <c:crossBetween val="between"/>
        <c:majorUnit val="20"/>
      </c:valAx>
      <c:valAx>
        <c:axId val="122414592"/>
        <c:scaling>
          <c:orientation val="minMax"/>
        </c:scaling>
        <c:axPos val="r"/>
        <c:numFmt formatCode="0%" sourceLinked="0"/>
        <c:tickLblPos val="nextTo"/>
        <c:spPr>
          <a:ln>
            <a:solidFill>
              <a:sysClr val="window" lastClr="FFFFFF">
                <a:lumMod val="95000"/>
              </a:sysClr>
            </a:solidFill>
          </a:ln>
        </c:spPr>
        <c:crossAx val="122416128"/>
        <c:crosses val="max"/>
        <c:crossBetween val="between"/>
      </c:valAx>
      <c:catAx>
        <c:axId val="122416128"/>
        <c:scaling>
          <c:orientation val="minMax"/>
        </c:scaling>
        <c:delete val="1"/>
        <c:axPos val="b"/>
        <c:numFmt formatCode="General" sourceLinked="1"/>
        <c:tickLblPos val="nextTo"/>
        <c:crossAx val="122414592"/>
        <c:crosses val="autoZero"/>
        <c:auto val="1"/>
        <c:lblAlgn val="ctr"/>
        <c:lblOffset val="100"/>
      </c:catAx>
    </c:plotArea>
    <c:legend>
      <c:legendPos val="b"/>
      <c:layout>
        <c:manualLayout>
          <c:xMode val="edge"/>
          <c:yMode val="edge"/>
          <c:x val="0.29158311461067382"/>
          <c:y val="0.90702354913969052"/>
          <c:w val="0.42301662292213482"/>
          <c:h val="5.9976495475379019E-2"/>
        </c:manualLayout>
      </c:layout>
    </c:legend>
    <c:plotVisOnly val="1"/>
    <c:dispBlanksAs val="gap"/>
  </c:chart>
  <c:txPr>
    <a:bodyPr/>
    <a:lstStyle/>
    <a:p>
      <a:pPr>
        <a:defRPr b="1"/>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style val="31"/>
  <c:chart>
    <c:autoTitleDeleted val="1"/>
    <c:view3D>
      <c:rotX val="30"/>
      <c:perspective val="30"/>
    </c:view3D>
    <c:plotArea>
      <c:layout>
        <c:manualLayout>
          <c:layoutTarget val="inner"/>
          <c:xMode val="edge"/>
          <c:yMode val="edge"/>
          <c:x val="5.3304371436329094E-2"/>
          <c:y val="7.6417707200825913E-2"/>
          <c:w val="0.89645639122695486"/>
          <c:h val="0.70723201440824079"/>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Pt>
            <c:idx val="3"/>
            <c:spPr>
              <a:solidFill>
                <a:srgbClr val="BDEEFF"/>
              </a:solidFill>
            </c:spPr>
          </c:dPt>
          <c:dLbls>
            <c:dLbl>
              <c:idx val="3"/>
              <c:layout>
                <c:manualLayout>
                  <c:x val="1.7631761547048E-2"/>
                  <c:y val="7.1396127030513193E-2"/>
                </c:manualLayout>
              </c:layout>
              <c:showPercent val="1"/>
            </c:dLbl>
            <c:showPercent val="1"/>
          </c:dLbls>
          <c:cat>
            <c:strRef>
              <c:f>Legal!$A$18:$A$21</c:f>
              <c:strCache>
                <c:ptCount val="4"/>
                <c:pt idx="0">
                  <c:v>Americas </c:v>
                </c:pt>
                <c:pt idx="1">
                  <c:v>Europe </c:v>
                </c:pt>
                <c:pt idx="2">
                  <c:v>Asia- Pacific </c:v>
                </c:pt>
                <c:pt idx="3">
                  <c:v>Middle East &amp; Africa </c:v>
                </c:pt>
              </c:strCache>
            </c:strRef>
          </c:cat>
          <c:val>
            <c:numRef>
              <c:f>Legal!$B$18:$B$21</c:f>
              <c:numCache>
                <c:formatCode>0.0</c:formatCode>
                <c:ptCount val="4"/>
                <c:pt idx="0">
                  <c:v>277.61149999999969</c:v>
                </c:pt>
                <c:pt idx="1">
                  <c:v>173.83150000000001</c:v>
                </c:pt>
                <c:pt idx="2">
                  <c:v>61.230200000000011</c:v>
                </c:pt>
                <c:pt idx="3">
                  <c:v>7.2645999999999935</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5"/>
          <c:y val="5.1400554097404488E-2"/>
          <c:w val="0.74763429571303663"/>
          <c:h val="0.69966972878390199"/>
        </c:manualLayout>
      </c:layout>
      <c:barChart>
        <c:barDir val="col"/>
        <c:grouping val="clustered"/>
        <c:ser>
          <c:idx val="0"/>
          <c:order val="0"/>
          <c:tx>
            <c:strRef>
              <c:f>employment!$B$2</c:f>
              <c:strCache>
                <c:ptCount val="1"/>
                <c:pt idx="0">
                  <c:v>$ billion </c:v>
                </c:pt>
              </c:strCache>
            </c:strRef>
          </c:tx>
          <c:spPr>
            <a:solidFill>
              <a:srgbClr val="00B0F0"/>
            </a:solidFill>
          </c:spPr>
          <c:cat>
            <c:numRef>
              <c:f>employment!$A$3:$A$7</c:f>
              <c:numCache>
                <c:formatCode>General</c:formatCode>
                <c:ptCount val="5"/>
                <c:pt idx="0">
                  <c:v>2007</c:v>
                </c:pt>
                <c:pt idx="1">
                  <c:v>2008</c:v>
                </c:pt>
                <c:pt idx="2">
                  <c:v>2009</c:v>
                </c:pt>
                <c:pt idx="3">
                  <c:v>2010</c:v>
                </c:pt>
                <c:pt idx="4">
                  <c:v>2011</c:v>
                </c:pt>
              </c:numCache>
            </c:numRef>
          </c:cat>
          <c:val>
            <c:numRef>
              <c:f>employment!$B$3:$B$7</c:f>
              <c:numCache>
                <c:formatCode>0.0</c:formatCode>
                <c:ptCount val="5"/>
                <c:pt idx="0">
                  <c:v>433.70779999999962</c:v>
                </c:pt>
                <c:pt idx="1">
                  <c:v>428.0772</c:v>
                </c:pt>
                <c:pt idx="2">
                  <c:v>325.3895</c:v>
                </c:pt>
                <c:pt idx="3">
                  <c:v>356.37479999999999</c:v>
                </c:pt>
                <c:pt idx="4">
                  <c:v>377.13569999999999</c:v>
                </c:pt>
              </c:numCache>
            </c:numRef>
          </c:val>
        </c:ser>
        <c:axId val="123217024"/>
        <c:axId val="123218944"/>
      </c:barChart>
      <c:lineChart>
        <c:grouping val="standard"/>
        <c:ser>
          <c:idx val="1"/>
          <c:order val="1"/>
          <c:tx>
            <c:strRef>
              <c:f>employment!$C$2</c:f>
              <c:strCache>
                <c:ptCount val="1"/>
                <c:pt idx="0">
                  <c:v>% Growth </c:v>
                </c:pt>
              </c:strCache>
            </c:strRef>
          </c:tx>
          <c:spPr>
            <a:ln w="28575">
              <a:solidFill>
                <a:srgbClr val="92D050"/>
              </a:solidFill>
            </a:ln>
          </c:spPr>
          <c:marker>
            <c:symbol val="diamond"/>
            <c:size val="6"/>
            <c:spPr>
              <a:solidFill>
                <a:srgbClr val="00B050"/>
              </a:solidFill>
              <a:ln>
                <a:noFill/>
              </a:ln>
            </c:spPr>
          </c:marker>
          <c:val>
            <c:numRef>
              <c:f>employment!$C$3:$C$7</c:f>
              <c:numCache>
                <c:formatCode>0%</c:formatCode>
                <c:ptCount val="5"/>
                <c:pt idx="1">
                  <c:v>-1.2999999999999998E-2</c:v>
                </c:pt>
                <c:pt idx="2">
                  <c:v>-0.24000000000000016</c:v>
                </c:pt>
                <c:pt idx="3">
                  <c:v>9.5000000000000043E-2</c:v>
                </c:pt>
                <c:pt idx="4">
                  <c:v>5.8000000000000003E-2</c:v>
                </c:pt>
              </c:numCache>
            </c:numRef>
          </c:val>
        </c:ser>
        <c:marker val="1"/>
        <c:axId val="123226368"/>
        <c:axId val="123224832"/>
      </c:lineChart>
      <c:catAx>
        <c:axId val="123217024"/>
        <c:scaling>
          <c:orientation val="minMax"/>
        </c:scaling>
        <c:axPos val="b"/>
        <c:numFmt formatCode="General" sourceLinked="1"/>
        <c:tickLblPos val="nextTo"/>
        <c:spPr>
          <a:ln>
            <a:solidFill>
              <a:sysClr val="window" lastClr="FFFFFF">
                <a:lumMod val="95000"/>
              </a:sysClr>
            </a:solidFill>
          </a:ln>
        </c:spPr>
        <c:crossAx val="123218944"/>
        <c:crosses val="autoZero"/>
        <c:auto val="1"/>
        <c:lblAlgn val="ctr"/>
        <c:lblOffset val="100"/>
      </c:catAx>
      <c:valAx>
        <c:axId val="123218944"/>
        <c:scaling>
          <c:orientation val="minMax"/>
        </c:scaling>
        <c:axPos val="l"/>
        <c:majorGridlines>
          <c:spPr>
            <a:ln>
              <a:solidFill>
                <a:schemeClr val="bg1">
                  <a:lumMod val="95000"/>
                </a:schemeClr>
              </a:solidFill>
            </a:ln>
          </c:spPr>
        </c:majorGridlines>
        <c:numFmt formatCode="0.0" sourceLinked="1"/>
        <c:tickLblPos val="nextTo"/>
        <c:spPr>
          <a:noFill/>
          <a:ln>
            <a:solidFill>
              <a:sysClr val="window" lastClr="FFFFFF">
                <a:lumMod val="95000"/>
              </a:sysClr>
            </a:solidFill>
          </a:ln>
        </c:spPr>
        <c:crossAx val="123217024"/>
        <c:crosses val="autoZero"/>
        <c:crossBetween val="between"/>
        <c:majorUnit val="100"/>
      </c:valAx>
      <c:valAx>
        <c:axId val="123224832"/>
        <c:scaling>
          <c:orientation val="minMax"/>
        </c:scaling>
        <c:axPos val="r"/>
        <c:numFmt formatCode="General" sourceLinked="1"/>
        <c:tickLblPos val="nextTo"/>
        <c:spPr>
          <a:ln>
            <a:solidFill>
              <a:sysClr val="window" lastClr="FFFFFF">
                <a:lumMod val="95000"/>
              </a:sysClr>
            </a:solidFill>
          </a:ln>
        </c:spPr>
        <c:crossAx val="123226368"/>
        <c:crosses val="max"/>
        <c:crossBetween val="between"/>
      </c:valAx>
      <c:catAx>
        <c:axId val="123226368"/>
        <c:scaling>
          <c:orientation val="minMax"/>
        </c:scaling>
        <c:delete val="1"/>
        <c:axPos val="b"/>
        <c:numFmt formatCode="General" sourceLinked="1"/>
        <c:tickLblPos val="nextTo"/>
        <c:crossAx val="123224832"/>
        <c:crosses val="autoZero"/>
        <c:auto val="1"/>
        <c:lblAlgn val="ctr"/>
        <c:lblOffset val="100"/>
      </c:catAx>
    </c:plotArea>
    <c:legend>
      <c:legendPos val="b"/>
      <c:layout>
        <c:manualLayout>
          <c:xMode val="edge"/>
          <c:yMode val="edge"/>
          <c:x val="0.29158311461067382"/>
          <c:y val="0.90702354913969052"/>
          <c:w val="0.42301662292213482"/>
          <c:h val="7.0913385826771785E-2"/>
        </c:manualLayout>
      </c:layout>
    </c:legend>
    <c:plotVisOnly val="1"/>
    <c:dispBlanksAs val="gap"/>
  </c:chart>
  <c:txPr>
    <a:bodyPr/>
    <a:lstStyle/>
    <a:p>
      <a:pPr>
        <a:defRPr b="1"/>
      </a:pPr>
      <a:endParaRPr lang="en-U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n-US"/>
  <c:style val="31"/>
  <c:chart>
    <c:autoTitleDeleted val="1"/>
    <c:view3D>
      <c:rotX val="30"/>
      <c:perspective val="30"/>
    </c:view3D>
    <c:plotArea>
      <c:layout>
        <c:manualLayout>
          <c:layoutTarget val="inner"/>
          <c:xMode val="edge"/>
          <c:yMode val="edge"/>
          <c:x val="5.3304371436329094E-2"/>
          <c:y val="7.6417707200825913E-2"/>
          <c:w val="0.89645639122695464"/>
          <c:h val="0.70723201440824079"/>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Lbls>
            <c:showPercent val="1"/>
          </c:dLbls>
          <c:cat>
            <c:strRef>
              <c:f>employment!$A$11:$A$13</c:f>
              <c:strCache>
                <c:ptCount val="3"/>
                <c:pt idx="0">
                  <c:v>Temporary Staffing</c:v>
                </c:pt>
                <c:pt idx="1">
                  <c:v>Corporate Training</c:v>
                </c:pt>
                <c:pt idx="2">
                  <c:v>Search and Placement</c:v>
                </c:pt>
              </c:strCache>
            </c:strRef>
          </c:cat>
          <c:val>
            <c:numRef>
              <c:f>employment!$B$11:$B$13</c:f>
              <c:numCache>
                <c:formatCode>0.00</c:formatCode>
                <c:ptCount val="3"/>
                <c:pt idx="0">
                  <c:v>271.16056829999997</c:v>
                </c:pt>
                <c:pt idx="1">
                  <c:v>57.324626399999993</c:v>
                </c:pt>
                <c:pt idx="2">
                  <c:v>48.650505300000013</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style val="31"/>
  <c:chart>
    <c:autoTitleDeleted val="1"/>
    <c:view3D>
      <c:rotX val="30"/>
      <c:perspective val="30"/>
    </c:view3D>
    <c:plotArea>
      <c:layout>
        <c:manualLayout>
          <c:layoutTarget val="inner"/>
          <c:xMode val="edge"/>
          <c:yMode val="edge"/>
          <c:x val="4.1237990047624129E-2"/>
          <c:y val="6.3535318954695899E-2"/>
          <c:w val="0.90852270163062121"/>
          <c:h val="0.72011462335324061"/>
        </c:manualLayout>
      </c:layout>
      <c:pie3DChart>
        <c:varyColors val="1"/>
        <c:ser>
          <c:idx val="0"/>
          <c:order val="0"/>
          <c:dPt>
            <c:idx val="0"/>
            <c:spPr>
              <a:solidFill>
                <a:srgbClr val="009BD2"/>
              </a:solidFill>
            </c:spPr>
          </c:dPt>
          <c:dPt>
            <c:idx val="1"/>
            <c:spPr>
              <a:solidFill>
                <a:srgbClr val="00B0F0"/>
              </a:solidFill>
            </c:spPr>
          </c:dPt>
          <c:dPt>
            <c:idx val="2"/>
            <c:spPr>
              <a:solidFill>
                <a:srgbClr val="93E3FF"/>
              </a:solidFill>
            </c:spPr>
          </c:dPt>
          <c:dPt>
            <c:idx val="3"/>
            <c:spPr>
              <a:solidFill>
                <a:srgbClr val="BDEEFF"/>
              </a:solidFill>
            </c:spPr>
          </c:dPt>
          <c:dLbls>
            <c:dLbl>
              <c:idx val="3"/>
              <c:layout>
                <c:manualLayout>
                  <c:x val="1.7631761547048E-2"/>
                  <c:y val="7.1396127030513262E-2"/>
                </c:manualLayout>
              </c:layout>
              <c:showPercent val="1"/>
            </c:dLbl>
            <c:showPercent val="1"/>
          </c:dLbls>
          <c:cat>
            <c:strRef>
              <c:f>employment!$A$18:$A$21</c:f>
              <c:strCache>
                <c:ptCount val="4"/>
                <c:pt idx="0">
                  <c:v>Europe </c:v>
                </c:pt>
                <c:pt idx="1">
                  <c:v>Americas</c:v>
                </c:pt>
                <c:pt idx="2">
                  <c:v>Asia- Pacific </c:v>
                </c:pt>
                <c:pt idx="3">
                  <c:v>RoW</c:v>
                </c:pt>
              </c:strCache>
            </c:strRef>
          </c:cat>
          <c:val>
            <c:numRef>
              <c:f>employment!$B$18:$B$21</c:f>
              <c:numCache>
                <c:formatCode>0.0</c:formatCode>
                <c:ptCount val="4"/>
                <c:pt idx="0">
                  <c:v>144.82010880000021</c:v>
                </c:pt>
                <c:pt idx="1">
                  <c:v>128.60327369999982</c:v>
                </c:pt>
                <c:pt idx="2">
                  <c:v>75.050004299999998</c:v>
                </c:pt>
                <c:pt idx="3">
                  <c:v>28.662313199999989</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56"/>
          <c:y val="5.1400554097404488E-2"/>
          <c:w val="0.74763429571303663"/>
          <c:h val="0.69966972878390199"/>
        </c:manualLayout>
      </c:layout>
      <c:barChart>
        <c:barDir val="col"/>
        <c:grouping val="clustered"/>
        <c:ser>
          <c:idx val="0"/>
          <c:order val="0"/>
          <c:tx>
            <c:strRef>
              <c:f>employment!$B$2</c:f>
              <c:strCache>
                <c:ptCount val="1"/>
                <c:pt idx="0">
                  <c:v>$ billion </c:v>
                </c:pt>
              </c:strCache>
            </c:strRef>
          </c:tx>
          <c:spPr>
            <a:solidFill>
              <a:srgbClr val="00B0F0"/>
            </a:solidFill>
          </c:spPr>
          <c:cat>
            <c:numRef>
              <c:f>employment!$A$3:$A$7</c:f>
              <c:numCache>
                <c:formatCode>General</c:formatCode>
                <c:ptCount val="5"/>
                <c:pt idx="0">
                  <c:v>2007</c:v>
                </c:pt>
                <c:pt idx="1">
                  <c:v>2008</c:v>
                </c:pt>
                <c:pt idx="2">
                  <c:v>2009</c:v>
                </c:pt>
                <c:pt idx="3">
                  <c:v>2010</c:v>
                </c:pt>
                <c:pt idx="4">
                  <c:v>2011</c:v>
                </c:pt>
              </c:numCache>
            </c:numRef>
          </c:cat>
          <c:val>
            <c:numRef>
              <c:f>employment!$B$3:$B$7</c:f>
              <c:numCache>
                <c:formatCode>0.0</c:formatCode>
                <c:ptCount val="5"/>
                <c:pt idx="0">
                  <c:v>433.70779999999962</c:v>
                </c:pt>
                <c:pt idx="1">
                  <c:v>428.0772</c:v>
                </c:pt>
                <c:pt idx="2">
                  <c:v>325.3895</c:v>
                </c:pt>
                <c:pt idx="3">
                  <c:v>356.37479999999999</c:v>
                </c:pt>
                <c:pt idx="4">
                  <c:v>377.13569999999999</c:v>
                </c:pt>
              </c:numCache>
            </c:numRef>
          </c:val>
        </c:ser>
        <c:axId val="123302272"/>
        <c:axId val="123303424"/>
      </c:barChart>
      <c:lineChart>
        <c:grouping val="standard"/>
        <c:ser>
          <c:idx val="1"/>
          <c:order val="1"/>
          <c:tx>
            <c:strRef>
              <c:f>employment!$C$2</c:f>
              <c:strCache>
                <c:ptCount val="1"/>
                <c:pt idx="0">
                  <c:v>% Growth </c:v>
                </c:pt>
              </c:strCache>
            </c:strRef>
          </c:tx>
          <c:spPr>
            <a:ln w="28575">
              <a:solidFill>
                <a:srgbClr val="92D050"/>
              </a:solidFill>
            </a:ln>
          </c:spPr>
          <c:marker>
            <c:symbol val="diamond"/>
            <c:size val="6"/>
            <c:spPr>
              <a:solidFill>
                <a:srgbClr val="00B050"/>
              </a:solidFill>
              <a:ln>
                <a:noFill/>
              </a:ln>
            </c:spPr>
          </c:marker>
          <c:val>
            <c:numRef>
              <c:f>employment!$C$3:$C$7</c:f>
              <c:numCache>
                <c:formatCode>0%</c:formatCode>
                <c:ptCount val="5"/>
                <c:pt idx="1">
                  <c:v>-1.2999999999999998E-2</c:v>
                </c:pt>
                <c:pt idx="2">
                  <c:v>-0.24000000000000016</c:v>
                </c:pt>
                <c:pt idx="3">
                  <c:v>9.5000000000000043E-2</c:v>
                </c:pt>
                <c:pt idx="4">
                  <c:v>5.8000000000000003E-2</c:v>
                </c:pt>
              </c:numCache>
            </c:numRef>
          </c:val>
        </c:ser>
        <c:marker val="1"/>
        <c:axId val="123319040"/>
        <c:axId val="123304960"/>
      </c:lineChart>
      <c:catAx>
        <c:axId val="123302272"/>
        <c:scaling>
          <c:orientation val="minMax"/>
        </c:scaling>
        <c:axPos val="b"/>
        <c:numFmt formatCode="General" sourceLinked="1"/>
        <c:tickLblPos val="nextTo"/>
        <c:spPr>
          <a:ln>
            <a:solidFill>
              <a:sysClr val="window" lastClr="FFFFFF">
                <a:lumMod val="95000"/>
              </a:sysClr>
            </a:solidFill>
          </a:ln>
        </c:spPr>
        <c:crossAx val="123303424"/>
        <c:crosses val="autoZero"/>
        <c:auto val="1"/>
        <c:lblAlgn val="ctr"/>
        <c:lblOffset val="100"/>
      </c:catAx>
      <c:valAx>
        <c:axId val="123303424"/>
        <c:scaling>
          <c:orientation val="minMax"/>
        </c:scaling>
        <c:axPos val="l"/>
        <c:majorGridlines>
          <c:spPr>
            <a:ln>
              <a:solidFill>
                <a:schemeClr val="bg1">
                  <a:lumMod val="95000"/>
                </a:schemeClr>
              </a:solidFill>
            </a:ln>
          </c:spPr>
        </c:majorGridlines>
        <c:numFmt formatCode="0.0" sourceLinked="1"/>
        <c:tickLblPos val="nextTo"/>
        <c:spPr>
          <a:noFill/>
          <a:ln>
            <a:solidFill>
              <a:sysClr val="window" lastClr="FFFFFF">
                <a:lumMod val="95000"/>
              </a:sysClr>
            </a:solidFill>
          </a:ln>
        </c:spPr>
        <c:crossAx val="123302272"/>
        <c:crosses val="autoZero"/>
        <c:crossBetween val="between"/>
        <c:majorUnit val="100"/>
      </c:valAx>
      <c:valAx>
        <c:axId val="123304960"/>
        <c:scaling>
          <c:orientation val="minMax"/>
        </c:scaling>
        <c:axPos val="r"/>
        <c:numFmt formatCode="General" sourceLinked="1"/>
        <c:tickLblPos val="nextTo"/>
        <c:spPr>
          <a:ln>
            <a:solidFill>
              <a:sysClr val="window" lastClr="FFFFFF">
                <a:lumMod val="95000"/>
              </a:sysClr>
            </a:solidFill>
          </a:ln>
        </c:spPr>
        <c:crossAx val="123319040"/>
        <c:crosses val="max"/>
        <c:crossBetween val="between"/>
      </c:valAx>
      <c:catAx>
        <c:axId val="123319040"/>
        <c:scaling>
          <c:orientation val="minMax"/>
        </c:scaling>
        <c:delete val="1"/>
        <c:axPos val="b"/>
        <c:numFmt formatCode="General" sourceLinked="1"/>
        <c:tickLblPos val="nextTo"/>
        <c:crossAx val="123304960"/>
        <c:crosses val="autoZero"/>
        <c:auto val="1"/>
        <c:lblAlgn val="ctr"/>
        <c:lblOffset val="100"/>
      </c:catAx>
    </c:plotArea>
    <c:legend>
      <c:legendPos val="b"/>
      <c:layout>
        <c:manualLayout>
          <c:xMode val="edge"/>
          <c:yMode val="edge"/>
          <c:x val="0.29158311461067382"/>
          <c:y val="0.90702354913969052"/>
          <c:w val="0.42301662292213482"/>
          <c:h val="7.0913385826771813E-2"/>
        </c:manualLayout>
      </c:layout>
    </c:legend>
    <c:plotVisOnly val="1"/>
    <c:dispBlanksAs val="gap"/>
  </c:chart>
  <c:txPr>
    <a:bodyPr/>
    <a:lstStyle/>
    <a:p>
      <a:pPr>
        <a:defRPr b="1"/>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45C5F-8899-4FB1-AC5D-6483C8C09B6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B7AFBD9-E1CC-4D39-A0B1-CA32E10B6637}">
      <dgm:prSet phldrT="[Text]" custT="1"/>
      <dgm:spPr>
        <a:solidFill>
          <a:schemeClr val="accent2">
            <a:lumMod val="75000"/>
          </a:schemeClr>
        </a:solidFill>
        <a:ln>
          <a:noFill/>
        </a:ln>
      </dgm:spPr>
      <dgm:t>
        <a:bodyPr/>
        <a:lstStyle/>
        <a:p>
          <a:r>
            <a:rPr lang="en-US" sz="2000" b="1" dirty="0" smtClean="0">
              <a:latin typeface="+mj-lt"/>
            </a:rPr>
            <a:t>Growth Drivers</a:t>
          </a:r>
        </a:p>
        <a:p>
          <a:endParaRPr lang="en-US" sz="2000" b="1" dirty="0">
            <a:latin typeface="+mj-lt"/>
          </a:endParaRPr>
        </a:p>
      </dgm:t>
    </dgm:pt>
    <dgm:pt modelId="{83005BAA-EFB7-4B54-89CD-4B862E2E595D}" type="parTrans" cxnId="{831D379D-BBAE-499A-AC4C-1586CC699723}">
      <dgm:prSet/>
      <dgm:spPr/>
      <dgm:t>
        <a:bodyPr/>
        <a:lstStyle/>
        <a:p>
          <a:endParaRPr lang="en-US"/>
        </a:p>
      </dgm:t>
    </dgm:pt>
    <dgm:pt modelId="{DE8C10B3-12A0-4696-A0D2-905FF1B40B41}" type="sibTrans" cxnId="{831D379D-BBAE-499A-AC4C-1586CC699723}">
      <dgm:prSet/>
      <dgm:spPr/>
      <dgm:t>
        <a:bodyPr/>
        <a:lstStyle/>
        <a:p>
          <a:endParaRPr lang="en-US"/>
        </a:p>
      </dgm:t>
    </dgm:pt>
    <dgm:pt modelId="{FCA06EC4-A78F-4C11-A92A-F705C7E633C6}">
      <dgm:prSet phldrT="[Text]" custT="1"/>
      <dgm:spPr>
        <a:solidFill>
          <a:schemeClr val="accent2">
            <a:lumMod val="40000"/>
            <a:lumOff val="60000"/>
          </a:schemeClr>
        </a:solidFill>
        <a:ln>
          <a:noFill/>
        </a:ln>
      </dgm:spPr>
      <dgm:t>
        <a:bodyPr/>
        <a:lstStyle/>
        <a:p>
          <a:pPr algn="just"/>
          <a:r>
            <a:rPr lang="en-US" sz="1200" b="1" dirty="0" smtClean="0"/>
            <a:t>Hosted Software: </a:t>
          </a:r>
          <a:r>
            <a:rPr lang="en-US" sz="1200" dirty="0" smtClean="0"/>
            <a:t>Hosted (SaaS) bookkeeping software reduces IT costs, the need for expensive computer upgrades, or the need for businesses to handle daily back-ups or worry about security in regard to their bookkeeping software. </a:t>
          </a:r>
          <a:endParaRPr lang="en-US" sz="1200" dirty="0"/>
        </a:p>
      </dgm:t>
    </dgm:pt>
    <dgm:pt modelId="{57B44CD3-1B44-4F02-9868-538B295A53A1}" type="parTrans" cxnId="{F8662F13-B421-4520-94B7-79BD7592CA6C}">
      <dgm:prSet/>
      <dgm:spPr/>
      <dgm:t>
        <a:bodyPr/>
        <a:lstStyle/>
        <a:p>
          <a:endParaRPr lang="en-US"/>
        </a:p>
      </dgm:t>
    </dgm:pt>
    <dgm:pt modelId="{D1DB3159-4CED-4D4A-A3D8-497681679611}" type="sibTrans" cxnId="{F8662F13-B421-4520-94B7-79BD7592CA6C}">
      <dgm:prSet/>
      <dgm:spPr/>
      <dgm:t>
        <a:bodyPr/>
        <a:lstStyle/>
        <a:p>
          <a:endParaRPr lang="en-US"/>
        </a:p>
      </dgm:t>
    </dgm:pt>
    <dgm:pt modelId="{9F2B8015-1350-408B-8F12-03E2D97BB4CE}">
      <dgm:prSet phldrT="[Text]" custT="1"/>
      <dgm:spPr>
        <a:solidFill>
          <a:schemeClr val="accent3">
            <a:lumMod val="50000"/>
          </a:schemeClr>
        </a:solidFill>
        <a:ln w="19050">
          <a:noFill/>
        </a:ln>
      </dgm:spPr>
      <dgm:t>
        <a:bodyPr/>
        <a:lstStyle/>
        <a:p>
          <a:r>
            <a:rPr lang="en-US" sz="2000" b="1" dirty="0" smtClean="0">
              <a:latin typeface="+mj-lt"/>
            </a:rPr>
            <a:t>Growth Challenges</a:t>
          </a:r>
        </a:p>
        <a:p>
          <a:endParaRPr lang="en-US" sz="2000" b="1" dirty="0">
            <a:latin typeface="+mj-lt"/>
          </a:endParaRPr>
        </a:p>
      </dgm:t>
    </dgm:pt>
    <dgm:pt modelId="{DACB6DF5-A8C5-4336-B895-F3D4E3590418}" type="parTrans" cxnId="{3D186C3A-C321-4313-8FA2-D5584A69DF58}">
      <dgm:prSet/>
      <dgm:spPr/>
      <dgm:t>
        <a:bodyPr/>
        <a:lstStyle/>
        <a:p>
          <a:endParaRPr lang="en-US"/>
        </a:p>
      </dgm:t>
    </dgm:pt>
    <dgm:pt modelId="{20DA66E6-4752-49D3-AF46-F3C0C7E2B15B}" type="sibTrans" cxnId="{3D186C3A-C321-4313-8FA2-D5584A69DF58}">
      <dgm:prSet/>
      <dgm:spPr/>
      <dgm:t>
        <a:bodyPr/>
        <a:lstStyle/>
        <a:p>
          <a:endParaRPr lang="en-US"/>
        </a:p>
      </dgm:t>
    </dgm:pt>
    <dgm:pt modelId="{4F5BBB74-3961-4102-9064-5F62967BDC02}">
      <dgm:prSet phldrT="[Text]" custT="1"/>
      <dgm:spPr>
        <a:solidFill>
          <a:schemeClr val="accent3">
            <a:lumMod val="60000"/>
            <a:lumOff val="40000"/>
          </a:schemeClr>
        </a:solidFill>
        <a:ln>
          <a:noFill/>
        </a:ln>
      </dgm:spPr>
      <dgm:t>
        <a:bodyPr/>
        <a:lstStyle/>
        <a:p>
          <a:pPr algn="just" rtl="0"/>
          <a:r>
            <a:rPr lang="en-US" sz="1200" b="1" dirty="0" smtClean="0"/>
            <a:t>Cutbacks in top accounting firms </a:t>
          </a:r>
          <a:r>
            <a:rPr lang="en-US" sz="1200" b="0" dirty="0" smtClean="0"/>
            <a:t>can imply less willingness to outsource IT applications due to lack of scale.</a:t>
          </a:r>
          <a:endParaRPr lang="en-US" sz="1200" b="0" dirty="0">
            <a:solidFill>
              <a:schemeClr val="tx1"/>
            </a:solidFill>
            <a:latin typeface="+mn-lt"/>
          </a:endParaRPr>
        </a:p>
      </dgm:t>
    </dgm:pt>
    <dgm:pt modelId="{115A2266-922D-4470-BDC0-95A13745E414}" type="parTrans" cxnId="{F5909998-BBE9-4316-B177-48BBB4C30AFF}">
      <dgm:prSet/>
      <dgm:spPr/>
      <dgm:t>
        <a:bodyPr/>
        <a:lstStyle/>
        <a:p>
          <a:endParaRPr lang="en-US"/>
        </a:p>
      </dgm:t>
    </dgm:pt>
    <dgm:pt modelId="{74F90120-6E6D-418B-AC38-8D8232005C50}" type="sibTrans" cxnId="{F5909998-BBE9-4316-B177-48BBB4C30AFF}">
      <dgm:prSet/>
      <dgm:spPr/>
      <dgm:t>
        <a:bodyPr/>
        <a:lstStyle/>
        <a:p>
          <a:endParaRPr lang="en-US"/>
        </a:p>
      </dgm:t>
    </dgm:pt>
    <dgm:pt modelId="{AFA33CF0-9D21-4C96-95C4-5B6AD2B16FB1}">
      <dgm:prSet phldrT="[Text]" custT="1"/>
      <dgm:spPr>
        <a:solidFill>
          <a:schemeClr val="accent2">
            <a:lumMod val="40000"/>
            <a:lumOff val="60000"/>
          </a:schemeClr>
        </a:solidFill>
        <a:ln>
          <a:noFill/>
        </a:ln>
      </dgm:spPr>
      <dgm:t>
        <a:bodyPr/>
        <a:lstStyle/>
        <a:p>
          <a:pPr algn="just"/>
          <a:r>
            <a:rPr lang="en-US" sz="1200" b="1" dirty="0" smtClean="0"/>
            <a:t>Cloud Accounting: </a:t>
          </a:r>
          <a:r>
            <a:rPr lang="en-US" sz="1200" dirty="0" smtClean="0"/>
            <a:t>The idea of cloud accounting is way to add value and capacity to organizations without investing in personnel training and setting up new systems and software. It comprises of either broad based subscription or pay-per use service that, adds value to the incumbent IT capabilities by providing real time over the web.</a:t>
          </a:r>
          <a:endParaRPr lang="en-US" sz="1200" b="1" dirty="0"/>
        </a:p>
      </dgm:t>
    </dgm:pt>
    <dgm:pt modelId="{0154C17F-DF5D-4B49-B192-6FBFF4F1BC88}" type="parTrans" cxnId="{46BDFDC2-8A92-466B-ADC2-E9B7401E714C}">
      <dgm:prSet/>
      <dgm:spPr/>
      <dgm:t>
        <a:bodyPr/>
        <a:lstStyle/>
        <a:p>
          <a:endParaRPr lang="en-US"/>
        </a:p>
      </dgm:t>
    </dgm:pt>
    <dgm:pt modelId="{E95ED88F-54A0-4A06-B63E-82D450EB3E9B}" type="sibTrans" cxnId="{46BDFDC2-8A92-466B-ADC2-E9B7401E714C}">
      <dgm:prSet/>
      <dgm:spPr/>
      <dgm:t>
        <a:bodyPr/>
        <a:lstStyle/>
        <a:p>
          <a:endParaRPr lang="en-US"/>
        </a:p>
      </dgm:t>
    </dgm:pt>
    <dgm:pt modelId="{F1F0A8C8-3A07-45A8-B669-DE49E8F6C261}">
      <dgm:prSet phldrT="[Text]" custT="1"/>
      <dgm:spPr>
        <a:solidFill>
          <a:schemeClr val="accent2">
            <a:lumMod val="40000"/>
            <a:lumOff val="60000"/>
          </a:schemeClr>
        </a:solidFill>
        <a:ln>
          <a:noFill/>
        </a:ln>
      </dgm:spPr>
      <dgm:t>
        <a:bodyPr/>
        <a:lstStyle/>
        <a:p>
          <a:pPr algn="just"/>
          <a:r>
            <a:rPr lang="en-US" sz="1200" b="0" dirty="0" smtClean="0"/>
            <a:t>Advent of Virtual Accountants and Social media has made IT a critical part of accountancy services industry.</a:t>
          </a:r>
          <a:endParaRPr lang="en-US" dirty="0"/>
        </a:p>
      </dgm:t>
    </dgm:pt>
    <dgm:pt modelId="{E0ACAFA8-5B3C-4A58-A638-1479F7C560C3}" type="parTrans" cxnId="{CDAA7A67-175C-4EA6-B1C6-2AFBDD7DBD1A}">
      <dgm:prSet/>
      <dgm:spPr/>
      <dgm:t>
        <a:bodyPr/>
        <a:lstStyle/>
        <a:p>
          <a:endParaRPr lang="en-US"/>
        </a:p>
      </dgm:t>
    </dgm:pt>
    <dgm:pt modelId="{7FEED53C-F48F-4F20-BA54-2E0881A1534A}" type="sibTrans" cxnId="{CDAA7A67-175C-4EA6-B1C6-2AFBDD7DBD1A}">
      <dgm:prSet/>
      <dgm:spPr/>
      <dgm:t>
        <a:bodyPr/>
        <a:lstStyle/>
        <a:p>
          <a:endParaRPr lang="en-US"/>
        </a:p>
      </dgm:t>
    </dgm:pt>
    <dgm:pt modelId="{FEE8E560-ACB7-477C-8DBD-D41B4C63C670}">
      <dgm:prSet phldrT="[Text]" custT="1"/>
      <dgm:spPr>
        <a:solidFill>
          <a:schemeClr val="accent2">
            <a:lumMod val="40000"/>
            <a:lumOff val="60000"/>
          </a:schemeClr>
        </a:solidFill>
        <a:ln>
          <a:noFill/>
        </a:ln>
      </dgm:spPr>
      <dgm:t>
        <a:bodyPr/>
        <a:lstStyle/>
        <a:p>
          <a:pPr algn="just"/>
          <a:r>
            <a:rPr lang="en-US" sz="1200" b="0" dirty="0" smtClean="0"/>
            <a:t>Most of the accountancy services firms do not want to invest in in-house IT and focus on their core competencies.</a:t>
          </a:r>
          <a:endParaRPr lang="en-US" b="0" dirty="0"/>
        </a:p>
      </dgm:t>
    </dgm:pt>
    <dgm:pt modelId="{734BA227-C229-4069-9B6B-DF45F2997646}" type="parTrans" cxnId="{7B0BC423-785B-431D-B3F6-20CD0CB99956}">
      <dgm:prSet/>
      <dgm:spPr/>
      <dgm:t>
        <a:bodyPr/>
        <a:lstStyle/>
        <a:p>
          <a:endParaRPr lang="en-US"/>
        </a:p>
      </dgm:t>
    </dgm:pt>
    <dgm:pt modelId="{FF3D10FA-002E-4EB0-978F-537BAC022BC6}" type="sibTrans" cxnId="{7B0BC423-785B-431D-B3F6-20CD0CB99956}">
      <dgm:prSet/>
      <dgm:spPr/>
      <dgm:t>
        <a:bodyPr/>
        <a:lstStyle/>
        <a:p>
          <a:endParaRPr lang="en-US"/>
        </a:p>
      </dgm:t>
    </dgm:pt>
    <dgm:pt modelId="{AE5B1E6C-D189-4923-895C-A5D1F37E654C}">
      <dgm:prSet phldrT="[Text]" custT="1"/>
      <dgm:spPr>
        <a:solidFill>
          <a:schemeClr val="accent2">
            <a:lumMod val="40000"/>
            <a:lumOff val="60000"/>
          </a:schemeClr>
        </a:solidFill>
        <a:ln>
          <a:noFill/>
        </a:ln>
      </dgm:spPr>
      <dgm:t>
        <a:bodyPr/>
        <a:lstStyle/>
        <a:p>
          <a:pPr algn="just"/>
          <a:r>
            <a:rPr lang="en-US" sz="1200" b="0" dirty="0" smtClean="0"/>
            <a:t>Use of </a:t>
          </a:r>
          <a:r>
            <a:rPr lang="en-US" sz="1200" dirty="0" smtClean="0"/>
            <a:t>eLearning technology in our learning delivery process</a:t>
          </a:r>
          <a:endParaRPr lang="en-US" sz="1200" b="0" dirty="0"/>
        </a:p>
      </dgm:t>
    </dgm:pt>
    <dgm:pt modelId="{678E4803-8109-49C3-8690-7E7003E8EF3A}" type="parTrans" cxnId="{A33FAD53-EE91-47D4-939F-2E048C212094}">
      <dgm:prSet/>
      <dgm:spPr/>
      <dgm:t>
        <a:bodyPr/>
        <a:lstStyle/>
        <a:p>
          <a:endParaRPr lang="en-US"/>
        </a:p>
      </dgm:t>
    </dgm:pt>
    <dgm:pt modelId="{52511287-FE37-43A4-AD16-CE31D385866C}" type="sibTrans" cxnId="{A33FAD53-EE91-47D4-939F-2E048C212094}">
      <dgm:prSet/>
      <dgm:spPr/>
      <dgm:t>
        <a:bodyPr/>
        <a:lstStyle/>
        <a:p>
          <a:endParaRPr lang="en-US"/>
        </a:p>
      </dgm:t>
    </dgm:pt>
    <dgm:pt modelId="{E5DDB9F7-97EF-47B2-BAFA-F044A4A87425}">
      <dgm:prSet phldrT="[Text]" custT="1"/>
      <dgm:spPr>
        <a:solidFill>
          <a:schemeClr val="accent3">
            <a:lumMod val="60000"/>
            <a:lumOff val="40000"/>
          </a:schemeClr>
        </a:solidFill>
        <a:ln>
          <a:noFill/>
        </a:ln>
      </dgm:spPr>
      <dgm:t>
        <a:bodyPr/>
        <a:lstStyle/>
        <a:p>
          <a:pPr algn="just" rtl="0"/>
          <a:r>
            <a:rPr lang="en-US" sz="1200" b="0" dirty="0" smtClean="0"/>
            <a:t>Profitability of individual firms depends on the right </a:t>
          </a:r>
          <a:r>
            <a:rPr lang="en-US" sz="1200" b="1" dirty="0" smtClean="0"/>
            <a:t>mix of services</a:t>
          </a:r>
          <a:r>
            <a:rPr lang="en-US" sz="1200" b="0" dirty="0" smtClean="0"/>
            <a:t> and </a:t>
          </a:r>
          <a:r>
            <a:rPr lang="en-US" sz="1200" b="1" dirty="0" smtClean="0"/>
            <a:t>effective marketing</a:t>
          </a:r>
          <a:r>
            <a:rPr lang="en-US" sz="1200" b="0" dirty="0" smtClean="0"/>
            <a:t>. </a:t>
          </a:r>
          <a:endParaRPr lang="en-US" sz="1200" b="0" dirty="0">
            <a:solidFill>
              <a:schemeClr val="tx1"/>
            </a:solidFill>
            <a:latin typeface="+mn-lt"/>
          </a:endParaRPr>
        </a:p>
      </dgm:t>
    </dgm:pt>
    <dgm:pt modelId="{CD52271B-FDBB-45DC-8A97-5B9619192F86}" type="parTrans" cxnId="{5E68FB3D-6235-478A-9E61-7DA23055B663}">
      <dgm:prSet/>
      <dgm:spPr/>
      <dgm:t>
        <a:bodyPr/>
        <a:lstStyle/>
        <a:p>
          <a:endParaRPr lang="en-US"/>
        </a:p>
      </dgm:t>
    </dgm:pt>
    <dgm:pt modelId="{5BDDF426-325B-44F6-8C2D-0E0DC6142622}" type="sibTrans" cxnId="{5E68FB3D-6235-478A-9E61-7DA23055B663}">
      <dgm:prSet/>
      <dgm:spPr/>
      <dgm:t>
        <a:bodyPr/>
        <a:lstStyle/>
        <a:p>
          <a:endParaRPr lang="en-US"/>
        </a:p>
      </dgm:t>
    </dgm:pt>
    <dgm:pt modelId="{FDDE4B93-E1B5-440F-85CC-71EC80E81F4A}">
      <dgm:prSet phldrT="[Text]" custT="1"/>
      <dgm:spPr>
        <a:solidFill>
          <a:schemeClr val="accent3">
            <a:lumMod val="60000"/>
            <a:lumOff val="40000"/>
          </a:schemeClr>
        </a:solidFill>
        <a:ln>
          <a:noFill/>
        </a:ln>
      </dgm:spPr>
      <dgm:t>
        <a:bodyPr/>
        <a:lstStyle/>
        <a:p>
          <a:pPr algn="just" rtl="0"/>
          <a:r>
            <a:rPr lang="en-US" sz="1200" b="0" dirty="0" smtClean="0"/>
            <a:t>Large firms have advantages in providing wider ranges of services to large corporate clients and having the resources to serve customers with many locations. </a:t>
          </a:r>
          <a:endParaRPr lang="en-US" sz="1200" b="0" dirty="0">
            <a:solidFill>
              <a:schemeClr val="tx1"/>
            </a:solidFill>
            <a:latin typeface="+mn-lt"/>
          </a:endParaRPr>
        </a:p>
      </dgm:t>
    </dgm:pt>
    <dgm:pt modelId="{4790FCA7-CCB1-4238-B08D-1C7AEA53D331}" type="parTrans" cxnId="{8B3DB1D6-175D-4222-A5C4-0E9E151FC462}">
      <dgm:prSet/>
      <dgm:spPr/>
      <dgm:t>
        <a:bodyPr/>
        <a:lstStyle/>
        <a:p>
          <a:endParaRPr lang="en-US"/>
        </a:p>
      </dgm:t>
    </dgm:pt>
    <dgm:pt modelId="{76B5FA9C-D27C-4420-8294-2D10F136233E}" type="sibTrans" cxnId="{8B3DB1D6-175D-4222-A5C4-0E9E151FC462}">
      <dgm:prSet/>
      <dgm:spPr/>
      <dgm:t>
        <a:bodyPr/>
        <a:lstStyle/>
        <a:p>
          <a:endParaRPr lang="en-US"/>
        </a:p>
      </dgm:t>
    </dgm:pt>
    <dgm:pt modelId="{E59E6A2A-416C-4DA2-BF44-A36B98BA33F9}">
      <dgm:prSet phldrT="[Text]" custT="1"/>
      <dgm:spPr>
        <a:solidFill>
          <a:schemeClr val="accent3">
            <a:lumMod val="60000"/>
            <a:lumOff val="40000"/>
          </a:schemeClr>
        </a:solidFill>
        <a:ln>
          <a:noFill/>
        </a:ln>
      </dgm:spPr>
      <dgm:t>
        <a:bodyPr/>
        <a:lstStyle/>
        <a:p>
          <a:pPr algn="just" rtl="0"/>
          <a:r>
            <a:rPr lang="en-US" sz="1200" b="0" dirty="0" smtClean="0"/>
            <a:t>Small firms can compete effectively by specializing and providing superior service. </a:t>
          </a:r>
          <a:endParaRPr lang="en-US" sz="1200" b="0" dirty="0">
            <a:solidFill>
              <a:schemeClr val="tx1"/>
            </a:solidFill>
            <a:latin typeface="+mn-lt"/>
          </a:endParaRPr>
        </a:p>
      </dgm:t>
    </dgm:pt>
    <dgm:pt modelId="{F0029808-1E4F-4F7F-A0D8-EABF86147555}" type="parTrans" cxnId="{40A7B8C1-BCEF-4E3C-9D38-97948D182ED5}">
      <dgm:prSet/>
      <dgm:spPr/>
      <dgm:t>
        <a:bodyPr/>
        <a:lstStyle/>
        <a:p>
          <a:endParaRPr lang="en-US"/>
        </a:p>
      </dgm:t>
    </dgm:pt>
    <dgm:pt modelId="{C7432812-3564-41B5-A7C9-D3EBDDB82354}" type="sibTrans" cxnId="{40A7B8C1-BCEF-4E3C-9D38-97948D182ED5}">
      <dgm:prSet/>
      <dgm:spPr/>
      <dgm:t>
        <a:bodyPr/>
        <a:lstStyle/>
        <a:p>
          <a:endParaRPr lang="en-US"/>
        </a:p>
      </dgm:t>
    </dgm:pt>
    <dgm:pt modelId="{BBBE6B85-817D-42F4-8392-38AA1C2A3823}">
      <dgm:prSet phldrT="[Text]" custT="1"/>
      <dgm:spPr>
        <a:solidFill>
          <a:schemeClr val="accent3">
            <a:lumMod val="60000"/>
            <a:lumOff val="40000"/>
          </a:schemeClr>
        </a:solidFill>
        <a:ln>
          <a:noFill/>
        </a:ln>
      </dgm:spPr>
      <dgm:t>
        <a:bodyPr/>
        <a:lstStyle/>
        <a:p>
          <a:pPr algn="just" rtl="0"/>
          <a:r>
            <a:rPr lang="en-US" sz="1200" b="1" dirty="0" smtClean="0"/>
            <a:t>The industry is labor-intensive: </a:t>
          </a:r>
          <a:r>
            <a:rPr lang="en-US" sz="1200" b="0" dirty="0" smtClean="0"/>
            <a:t>average annual revenue per worker is about $130,000.</a:t>
          </a:r>
          <a:endParaRPr lang="en-US" sz="1200" b="0" dirty="0">
            <a:solidFill>
              <a:schemeClr val="tx1"/>
            </a:solidFill>
            <a:latin typeface="+mn-lt"/>
          </a:endParaRPr>
        </a:p>
      </dgm:t>
    </dgm:pt>
    <dgm:pt modelId="{27E76E4E-9E7C-4D85-BDCF-9D6E9133411F}" type="parTrans" cxnId="{03CC8AE9-4C99-4455-AE5D-DC632E9C9BB3}">
      <dgm:prSet/>
      <dgm:spPr/>
      <dgm:t>
        <a:bodyPr/>
        <a:lstStyle/>
        <a:p>
          <a:endParaRPr lang="en-US"/>
        </a:p>
      </dgm:t>
    </dgm:pt>
    <dgm:pt modelId="{111D07C6-14A0-4237-BBD2-E2F49C2C03D7}" type="sibTrans" cxnId="{03CC8AE9-4C99-4455-AE5D-DC632E9C9BB3}">
      <dgm:prSet/>
      <dgm:spPr/>
      <dgm:t>
        <a:bodyPr/>
        <a:lstStyle/>
        <a:p>
          <a:endParaRPr lang="en-US"/>
        </a:p>
      </dgm:t>
    </dgm:pt>
    <dgm:pt modelId="{5CF3743B-EFF3-4EF3-9DD1-FD9EF6E4413B}" type="pres">
      <dgm:prSet presAssocID="{DE145C5F-8899-4FB1-AC5D-6483C8C09B68}" presName="Name0" presStyleCnt="0">
        <dgm:presLayoutVars>
          <dgm:dir/>
          <dgm:animLvl val="lvl"/>
          <dgm:resizeHandles val="exact"/>
        </dgm:presLayoutVars>
      </dgm:prSet>
      <dgm:spPr/>
      <dgm:t>
        <a:bodyPr/>
        <a:lstStyle/>
        <a:p>
          <a:endParaRPr lang="en-US"/>
        </a:p>
      </dgm:t>
    </dgm:pt>
    <dgm:pt modelId="{3D8ED126-D366-404F-B9FE-86DAA766B2D5}" type="pres">
      <dgm:prSet presAssocID="{CB7AFBD9-E1CC-4D39-A0B1-CA32E10B6637}" presName="composite" presStyleCnt="0"/>
      <dgm:spPr/>
    </dgm:pt>
    <dgm:pt modelId="{35B5EAB6-0E84-4054-B25A-8C48C79DD63A}" type="pres">
      <dgm:prSet presAssocID="{CB7AFBD9-E1CC-4D39-A0B1-CA32E10B6637}" presName="parTx" presStyleLbl="alignNode1" presStyleIdx="0" presStyleCnt="2" custScaleY="100000" custLinFactNeighborX="-1" custLinFactNeighborY="13993">
        <dgm:presLayoutVars>
          <dgm:chMax val="0"/>
          <dgm:chPref val="0"/>
          <dgm:bulletEnabled val="1"/>
        </dgm:presLayoutVars>
      </dgm:prSet>
      <dgm:spPr/>
      <dgm:t>
        <a:bodyPr/>
        <a:lstStyle/>
        <a:p>
          <a:endParaRPr lang="en-US"/>
        </a:p>
      </dgm:t>
    </dgm:pt>
    <dgm:pt modelId="{61452A4F-AB85-443E-86BC-AB9B072AEAF6}" type="pres">
      <dgm:prSet presAssocID="{CB7AFBD9-E1CC-4D39-A0B1-CA32E10B6637}" presName="desTx" presStyleLbl="alignAccFollowNode1" presStyleIdx="0" presStyleCnt="2" custScaleY="107803">
        <dgm:presLayoutVars>
          <dgm:bulletEnabled val="1"/>
        </dgm:presLayoutVars>
      </dgm:prSet>
      <dgm:spPr/>
      <dgm:t>
        <a:bodyPr/>
        <a:lstStyle/>
        <a:p>
          <a:endParaRPr lang="en-US"/>
        </a:p>
      </dgm:t>
    </dgm:pt>
    <dgm:pt modelId="{4DC7BE02-71AC-4F64-A207-470882E28007}" type="pres">
      <dgm:prSet presAssocID="{DE8C10B3-12A0-4696-A0D2-905FF1B40B41}" presName="space" presStyleCnt="0"/>
      <dgm:spPr/>
    </dgm:pt>
    <dgm:pt modelId="{736DF889-6334-484F-9A0B-D28E6A2877D3}" type="pres">
      <dgm:prSet presAssocID="{9F2B8015-1350-408B-8F12-03E2D97BB4CE}" presName="composite" presStyleCnt="0"/>
      <dgm:spPr/>
    </dgm:pt>
    <dgm:pt modelId="{4140D226-D61F-4715-A111-99C22227ED5A}" type="pres">
      <dgm:prSet presAssocID="{9F2B8015-1350-408B-8F12-03E2D97BB4CE}" presName="parTx" presStyleLbl="alignNode1" presStyleIdx="1" presStyleCnt="2" custScaleY="100000" custLinFactNeighborX="133" custLinFactNeighborY="13393">
        <dgm:presLayoutVars>
          <dgm:chMax val="0"/>
          <dgm:chPref val="0"/>
          <dgm:bulletEnabled val="1"/>
        </dgm:presLayoutVars>
      </dgm:prSet>
      <dgm:spPr/>
      <dgm:t>
        <a:bodyPr/>
        <a:lstStyle/>
        <a:p>
          <a:endParaRPr lang="en-US"/>
        </a:p>
      </dgm:t>
    </dgm:pt>
    <dgm:pt modelId="{1278B7DD-C405-4E21-B4FF-D08CCE752F63}" type="pres">
      <dgm:prSet presAssocID="{9F2B8015-1350-408B-8F12-03E2D97BB4CE}" presName="desTx" presStyleLbl="alignAccFollowNode1" presStyleIdx="1" presStyleCnt="2" custScaleY="109618" custLinFactNeighborX="1676" custLinFactNeighborY="3886">
        <dgm:presLayoutVars>
          <dgm:bulletEnabled val="1"/>
        </dgm:presLayoutVars>
      </dgm:prSet>
      <dgm:spPr/>
      <dgm:t>
        <a:bodyPr/>
        <a:lstStyle/>
        <a:p>
          <a:endParaRPr lang="en-US"/>
        </a:p>
      </dgm:t>
    </dgm:pt>
  </dgm:ptLst>
  <dgm:cxnLst>
    <dgm:cxn modelId="{49AABBAF-1132-46CA-BB32-737052D7DAA7}" type="presOf" srcId="{BBBE6B85-817D-42F4-8392-38AA1C2A3823}" destId="{1278B7DD-C405-4E21-B4FF-D08CCE752F63}" srcOrd="0" destOrd="4" presId="urn:microsoft.com/office/officeart/2005/8/layout/hList1"/>
    <dgm:cxn modelId="{F2F4CFF5-D171-4713-895C-A2B83E795DA6}" type="presOf" srcId="{F1F0A8C8-3A07-45A8-B669-DE49E8F6C261}" destId="{61452A4F-AB85-443E-86BC-AB9B072AEAF6}" srcOrd="0" destOrd="2" presId="urn:microsoft.com/office/officeart/2005/8/layout/hList1"/>
    <dgm:cxn modelId="{5E68FB3D-6235-478A-9E61-7DA23055B663}" srcId="{9F2B8015-1350-408B-8F12-03E2D97BB4CE}" destId="{E5DDB9F7-97EF-47B2-BAFA-F044A4A87425}" srcOrd="1" destOrd="0" parTransId="{CD52271B-FDBB-45DC-8A97-5B9619192F86}" sibTransId="{5BDDF426-325B-44F6-8C2D-0E0DC6142622}"/>
    <dgm:cxn modelId="{03CC8AE9-4C99-4455-AE5D-DC632E9C9BB3}" srcId="{9F2B8015-1350-408B-8F12-03E2D97BB4CE}" destId="{BBBE6B85-817D-42F4-8392-38AA1C2A3823}" srcOrd="4" destOrd="0" parTransId="{27E76E4E-9E7C-4D85-BDCF-9D6E9133411F}" sibTransId="{111D07C6-14A0-4237-BBD2-E2F49C2C03D7}"/>
    <dgm:cxn modelId="{831D379D-BBAE-499A-AC4C-1586CC699723}" srcId="{DE145C5F-8899-4FB1-AC5D-6483C8C09B68}" destId="{CB7AFBD9-E1CC-4D39-A0B1-CA32E10B6637}" srcOrd="0" destOrd="0" parTransId="{83005BAA-EFB7-4B54-89CD-4B862E2E595D}" sibTransId="{DE8C10B3-12A0-4696-A0D2-905FF1B40B41}"/>
    <dgm:cxn modelId="{3D186C3A-C321-4313-8FA2-D5584A69DF58}" srcId="{DE145C5F-8899-4FB1-AC5D-6483C8C09B68}" destId="{9F2B8015-1350-408B-8F12-03E2D97BB4CE}" srcOrd="1" destOrd="0" parTransId="{DACB6DF5-A8C5-4336-B895-F3D4E3590418}" sibTransId="{20DA66E6-4752-49D3-AF46-F3C0C7E2B15B}"/>
    <dgm:cxn modelId="{144FF712-612B-43BE-B94D-6B9BDF9A22E2}" type="presOf" srcId="{DE145C5F-8899-4FB1-AC5D-6483C8C09B68}" destId="{5CF3743B-EFF3-4EF3-9DD1-FD9EF6E4413B}" srcOrd="0" destOrd="0" presId="urn:microsoft.com/office/officeart/2005/8/layout/hList1"/>
    <dgm:cxn modelId="{63AA94F0-ABCA-461C-9206-C3FD4FD79CA3}" type="presOf" srcId="{FDDE4B93-E1B5-440F-85CC-71EC80E81F4A}" destId="{1278B7DD-C405-4E21-B4FF-D08CCE752F63}" srcOrd="0" destOrd="2" presId="urn:microsoft.com/office/officeart/2005/8/layout/hList1"/>
    <dgm:cxn modelId="{70A7756E-CFA7-486B-A28C-50ABF4EDE3F2}" type="presOf" srcId="{CB7AFBD9-E1CC-4D39-A0B1-CA32E10B6637}" destId="{35B5EAB6-0E84-4054-B25A-8C48C79DD63A}" srcOrd="0" destOrd="0" presId="urn:microsoft.com/office/officeart/2005/8/layout/hList1"/>
    <dgm:cxn modelId="{E7807281-1696-40EE-823B-1B2583A8C71C}" type="presOf" srcId="{FEE8E560-ACB7-477C-8DBD-D41B4C63C670}" destId="{61452A4F-AB85-443E-86BC-AB9B072AEAF6}" srcOrd="0" destOrd="3" presId="urn:microsoft.com/office/officeart/2005/8/layout/hList1"/>
    <dgm:cxn modelId="{7FC9DB06-64AA-4939-8D2B-CB7E0F8F55E3}" type="presOf" srcId="{AFA33CF0-9D21-4C96-95C4-5B6AD2B16FB1}" destId="{61452A4F-AB85-443E-86BC-AB9B072AEAF6}" srcOrd="0" destOrd="1" presId="urn:microsoft.com/office/officeart/2005/8/layout/hList1"/>
    <dgm:cxn modelId="{8B3DB1D6-175D-4222-A5C4-0E9E151FC462}" srcId="{9F2B8015-1350-408B-8F12-03E2D97BB4CE}" destId="{FDDE4B93-E1B5-440F-85CC-71EC80E81F4A}" srcOrd="2" destOrd="0" parTransId="{4790FCA7-CCB1-4238-B08D-1C7AEA53D331}" sibTransId="{76B5FA9C-D27C-4420-8294-2D10F136233E}"/>
    <dgm:cxn modelId="{A4C65C2D-B457-42AA-A1A7-C93933EF349B}" type="presOf" srcId="{E59E6A2A-416C-4DA2-BF44-A36B98BA33F9}" destId="{1278B7DD-C405-4E21-B4FF-D08CCE752F63}" srcOrd="0" destOrd="3" presId="urn:microsoft.com/office/officeart/2005/8/layout/hList1"/>
    <dgm:cxn modelId="{F8662F13-B421-4520-94B7-79BD7592CA6C}" srcId="{CB7AFBD9-E1CC-4D39-A0B1-CA32E10B6637}" destId="{FCA06EC4-A78F-4C11-A92A-F705C7E633C6}" srcOrd="0" destOrd="0" parTransId="{57B44CD3-1B44-4F02-9868-538B295A53A1}" sibTransId="{D1DB3159-4CED-4D4A-A3D8-497681679611}"/>
    <dgm:cxn modelId="{7B0BC423-785B-431D-B3F6-20CD0CB99956}" srcId="{CB7AFBD9-E1CC-4D39-A0B1-CA32E10B6637}" destId="{FEE8E560-ACB7-477C-8DBD-D41B4C63C670}" srcOrd="3" destOrd="0" parTransId="{734BA227-C229-4069-9B6B-DF45F2997646}" sibTransId="{FF3D10FA-002E-4EB0-978F-537BAC022BC6}"/>
    <dgm:cxn modelId="{A33FAD53-EE91-47D4-939F-2E048C212094}" srcId="{CB7AFBD9-E1CC-4D39-A0B1-CA32E10B6637}" destId="{AE5B1E6C-D189-4923-895C-A5D1F37E654C}" srcOrd="4" destOrd="0" parTransId="{678E4803-8109-49C3-8690-7E7003E8EF3A}" sibTransId="{52511287-FE37-43A4-AD16-CE31D385866C}"/>
    <dgm:cxn modelId="{46BDFDC2-8A92-466B-ADC2-E9B7401E714C}" srcId="{CB7AFBD9-E1CC-4D39-A0B1-CA32E10B6637}" destId="{AFA33CF0-9D21-4C96-95C4-5B6AD2B16FB1}" srcOrd="1" destOrd="0" parTransId="{0154C17F-DF5D-4B49-B192-6FBFF4F1BC88}" sibTransId="{E95ED88F-54A0-4A06-B63E-82D450EB3E9B}"/>
    <dgm:cxn modelId="{18D8AD0E-CA48-469C-B999-83BA96B11119}" type="presOf" srcId="{AE5B1E6C-D189-4923-895C-A5D1F37E654C}" destId="{61452A4F-AB85-443E-86BC-AB9B072AEAF6}" srcOrd="0" destOrd="4" presId="urn:microsoft.com/office/officeart/2005/8/layout/hList1"/>
    <dgm:cxn modelId="{8995E2ED-5EF3-427D-B05D-47EBBE730B03}" type="presOf" srcId="{FCA06EC4-A78F-4C11-A92A-F705C7E633C6}" destId="{61452A4F-AB85-443E-86BC-AB9B072AEAF6}" srcOrd="0" destOrd="0" presId="urn:microsoft.com/office/officeart/2005/8/layout/hList1"/>
    <dgm:cxn modelId="{F5909998-BBE9-4316-B177-48BBB4C30AFF}" srcId="{9F2B8015-1350-408B-8F12-03E2D97BB4CE}" destId="{4F5BBB74-3961-4102-9064-5F62967BDC02}" srcOrd="0" destOrd="0" parTransId="{115A2266-922D-4470-BDC0-95A13745E414}" sibTransId="{74F90120-6E6D-418B-AC38-8D8232005C50}"/>
    <dgm:cxn modelId="{40159FA0-137B-42D4-ABBC-3521583652DC}" type="presOf" srcId="{E5DDB9F7-97EF-47B2-BAFA-F044A4A87425}" destId="{1278B7DD-C405-4E21-B4FF-D08CCE752F63}" srcOrd="0" destOrd="1" presId="urn:microsoft.com/office/officeart/2005/8/layout/hList1"/>
    <dgm:cxn modelId="{40A7B8C1-BCEF-4E3C-9D38-97948D182ED5}" srcId="{9F2B8015-1350-408B-8F12-03E2D97BB4CE}" destId="{E59E6A2A-416C-4DA2-BF44-A36B98BA33F9}" srcOrd="3" destOrd="0" parTransId="{F0029808-1E4F-4F7F-A0D8-EABF86147555}" sibTransId="{C7432812-3564-41B5-A7C9-D3EBDDB82354}"/>
    <dgm:cxn modelId="{EF1C88AA-F3B8-4E77-9D0F-2BA4D84FB9B9}" type="presOf" srcId="{9F2B8015-1350-408B-8F12-03E2D97BB4CE}" destId="{4140D226-D61F-4715-A111-99C22227ED5A}" srcOrd="0" destOrd="0" presId="urn:microsoft.com/office/officeart/2005/8/layout/hList1"/>
    <dgm:cxn modelId="{CDAA7A67-175C-4EA6-B1C6-2AFBDD7DBD1A}" srcId="{CB7AFBD9-E1CC-4D39-A0B1-CA32E10B6637}" destId="{F1F0A8C8-3A07-45A8-B669-DE49E8F6C261}" srcOrd="2" destOrd="0" parTransId="{E0ACAFA8-5B3C-4A58-A638-1479F7C560C3}" sibTransId="{7FEED53C-F48F-4F20-BA54-2E0881A1534A}"/>
    <dgm:cxn modelId="{8FFEF3DB-BAFE-46CD-BA18-2F57B72FDC3A}" type="presOf" srcId="{4F5BBB74-3961-4102-9064-5F62967BDC02}" destId="{1278B7DD-C405-4E21-B4FF-D08CCE752F63}" srcOrd="0" destOrd="0" presId="urn:microsoft.com/office/officeart/2005/8/layout/hList1"/>
    <dgm:cxn modelId="{532DE315-772D-4F11-88E2-8B0E34154BB2}" type="presParOf" srcId="{5CF3743B-EFF3-4EF3-9DD1-FD9EF6E4413B}" destId="{3D8ED126-D366-404F-B9FE-86DAA766B2D5}" srcOrd="0" destOrd="0" presId="urn:microsoft.com/office/officeart/2005/8/layout/hList1"/>
    <dgm:cxn modelId="{AC836965-F758-4722-B083-3FCB0D7C2F10}" type="presParOf" srcId="{3D8ED126-D366-404F-B9FE-86DAA766B2D5}" destId="{35B5EAB6-0E84-4054-B25A-8C48C79DD63A}" srcOrd="0" destOrd="0" presId="urn:microsoft.com/office/officeart/2005/8/layout/hList1"/>
    <dgm:cxn modelId="{74082C33-1413-4B80-9051-19247F784635}" type="presParOf" srcId="{3D8ED126-D366-404F-B9FE-86DAA766B2D5}" destId="{61452A4F-AB85-443E-86BC-AB9B072AEAF6}" srcOrd="1" destOrd="0" presId="urn:microsoft.com/office/officeart/2005/8/layout/hList1"/>
    <dgm:cxn modelId="{A69FB791-3C2E-445E-84E4-544745475AF6}" type="presParOf" srcId="{5CF3743B-EFF3-4EF3-9DD1-FD9EF6E4413B}" destId="{4DC7BE02-71AC-4F64-A207-470882E28007}" srcOrd="1" destOrd="0" presId="urn:microsoft.com/office/officeart/2005/8/layout/hList1"/>
    <dgm:cxn modelId="{184D937F-CB49-4841-AD1D-6237E9715F83}" type="presParOf" srcId="{5CF3743B-EFF3-4EF3-9DD1-FD9EF6E4413B}" destId="{736DF889-6334-484F-9A0B-D28E6A2877D3}" srcOrd="2" destOrd="0" presId="urn:microsoft.com/office/officeart/2005/8/layout/hList1"/>
    <dgm:cxn modelId="{9E562FC9-D283-4D9E-9A6F-E720F8F07D6C}" type="presParOf" srcId="{736DF889-6334-484F-9A0B-D28E6A2877D3}" destId="{4140D226-D61F-4715-A111-99C22227ED5A}" srcOrd="0" destOrd="0" presId="urn:microsoft.com/office/officeart/2005/8/layout/hList1"/>
    <dgm:cxn modelId="{51EB40EE-7CDA-4B25-97A5-D4C7AEF38B48}" type="presParOf" srcId="{736DF889-6334-484F-9A0B-D28E6A2877D3}" destId="{1278B7DD-C405-4E21-B4FF-D08CCE752F63}" srcOrd="1" destOrd="0" presId="urn:microsoft.com/office/officeart/2005/8/layout/hList1"/>
  </dgm:cxnLst>
  <dgm:bg/>
  <dgm:whole/>
</dgm:dataModel>
</file>

<file path=ppt/diagrams/data2.xml><?xml version="1.0" encoding="utf-8"?>
<dgm:dataModel xmlns:dgm="http://schemas.openxmlformats.org/drawingml/2006/diagram" xmlns:a="http://schemas.openxmlformats.org/drawingml/2006/main">
  <dgm:ptLst>
    <dgm:pt modelId="{DE145C5F-8899-4FB1-AC5D-6483C8C09B6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B7AFBD9-E1CC-4D39-A0B1-CA32E10B6637}">
      <dgm:prSet phldrT="[Text]" custT="1"/>
      <dgm:spPr>
        <a:solidFill>
          <a:schemeClr val="accent2">
            <a:lumMod val="75000"/>
          </a:schemeClr>
        </a:solidFill>
        <a:ln>
          <a:noFill/>
        </a:ln>
      </dgm:spPr>
      <dgm:t>
        <a:bodyPr/>
        <a:lstStyle/>
        <a:p>
          <a:r>
            <a:rPr lang="en-US" sz="2000" b="1" dirty="0" smtClean="0">
              <a:latin typeface="+mj-lt"/>
            </a:rPr>
            <a:t>Growth Drivers</a:t>
          </a:r>
        </a:p>
        <a:p>
          <a:endParaRPr lang="en-US" sz="2000" b="1" dirty="0">
            <a:latin typeface="+mj-lt"/>
          </a:endParaRPr>
        </a:p>
      </dgm:t>
    </dgm:pt>
    <dgm:pt modelId="{83005BAA-EFB7-4B54-89CD-4B862E2E595D}" type="parTrans" cxnId="{831D379D-BBAE-499A-AC4C-1586CC699723}">
      <dgm:prSet/>
      <dgm:spPr/>
      <dgm:t>
        <a:bodyPr/>
        <a:lstStyle/>
        <a:p>
          <a:endParaRPr lang="en-US"/>
        </a:p>
      </dgm:t>
    </dgm:pt>
    <dgm:pt modelId="{DE8C10B3-12A0-4696-A0D2-905FF1B40B41}" type="sibTrans" cxnId="{831D379D-BBAE-499A-AC4C-1586CC699723}">
      <dgm:prSet/>
      <dgm:spPr/>
      <dgm:t>
        <a:bodyPr/>
        <a:lstStyle/>
        <a:p>
          <a:endParaRPr lang="en-US"/>
        </a:p>
      </dgm:t>
    </dgm:pt>
    <dgm:pt modelId="{FCA06EC4-A78F-4C11-A92A-F705C7E633C6}">
      <dgm:prSet phldrT="[Text]" custT="1"/>
      <dgm:spPr>
        <a:solidFill>
          <a:schemeClr val="accent2">
            <a:lumMod val="40000"/>
            <a:lumOff val="60000"/>
          </a:schemeClr>
        </a:solidFill>
        <a:ln>
          <a:noFill/>
        </a:ln>
      </dgm:spPr>
      <dgm:t>
        <a:bodyPr/>
        <a:lstStyle/>
        <a:p>
          <a:pPr algn="just">
            <a:lnSpc>
              <a:spcPct val="120000"/>
            </a:lnSpc>
          </a:pPr>
          <a:r>
            <a:rPr lang="en-US" sz="1200" dirty="0" smtClean="0"/>
            <a:t>Many North American legal firms are buckling under pressure of e-discovery requirements, and relying on IT staff to carry out e-discovery on digital records.</a:t>
          </a:r>
          <a:endParaRPr lang="en-US" sz="1200" dirty="0"/>
        </a:p>
      </dgm:t>
    </dgm:pt>
    <dgm:pt modelId="{57B44CD3-1B44-4F02-9868-538B295A53A1}" type="parTrans" cxnId="{F8662F13-B421-4520-94B7-79BD7592CA6C}">
      <dgm:prSet/>
      <dgm:spPr/>
      <dgm:t>
        <a:bodyPr/>
        <a:lstStyle/>
        <a:p>
          <a:endParaRPr lang="en-US"/>
        </a:p>
      </dgm:t>
    </dgm:pt>
    <dgm:pt modelId="{D1DB3159-4CED-4D4A-A3D8-497681679611}" type="sibTrans" cxnId="{F8662F13-B421-4520-94B7-79BD7592CA6C}">
      <dgm:prSet/>
      <dgm:spPr/>
      <dgm:t>
        <a:bodyPr/>
        <a:lstStyle/>
        <a:p>
          <a:endParaRPr lang="en-US"/>
        </a:p>
      </dgm:t>
    </dgm:pt>
    <dgm:pt modelId="{9F2B8015-1350-408B-8F12-03E2D97BB4CE}">
      <dgm:prSet phldrT="[Text]" custT="1"/>
      <dgm:spPr>
        <a:solidFill>
          <a:schemeClr val="accent3">
            <a:lumMod val="50000"/>
          </a:schemeClr>
        </a:solidFill>
        <a:ln w="19050">
          <a:noFill/>
        </a:ln>
      </dgm:spPr>
      <dgm:t>
        <a:bodyPr/>
        <a:lstStyle/>
        <a:p>
          <a:r>
            <a:rPr lang="en-US" sz="2000" b="1" dirty="0" smtClean="0">
              <a:latin typeface="+mj-lt"/>
            </a:rPr>
            <a:t>Growth Inhibitors</a:t>
          </a:r>
        </a:p>
        <a:p>
          <a:endParaRPr lang="en-US" sz="2000" b="1" dirty="0">
            <a:latin typeface="+mj-lt"/>
          </a:endParaRPr>
        </a:p>
      </dgm:t>
    </dgm:pt>
    <dgm:pt modelId="{DACB6DF5-A8C5-4336-B895-F3D4E3590418}" type="parTrans" cxnId="{3D186C3A-C321-4313-8FA2-D5584A69DF58}">
      <dgm:prSet/>
      <dgm:spPr/>
      <dgm:t>
        <a:bodyPr/>
        <a:lstStyle/>
        <a:p>
          <a:endParaRPr lang="en-US"/>
        </a:p>
      </dgm:t>
    </dgm:pt>
    <dgm:pt modelId="{20DA66E6-4752-49D3-AF46-F3C0C7E2B15B}" type="sibTrans" cxnId="{3D186C3A-C321-4313-8FA2-D5584A69DF58}">
      <dgm:prSet/>
      <dgm:spPr/>
      <dgm:t>
        <a:bodyPr/>
        <a:lstStyle/>
        <a:p>
          <a:endParaRPr lang="en-US"/>
        </a:p>
      </dgm:t>
    </dgm:pt>
    <dgm:pt modelId="{4F5BBB74-3961-4102-9064-5F62967BDC02}">
      <dgm:prSet phldrT="[Text]" custT="1"/>
      <dgm:spPr>
        <a:solidFill>
          <a:schemeClr val="accent3">
            <a:lumMod val="60000"/>
            <a:lumOff val="40000"/>
          </a:schemeClr>
        </a:solidFill>
        <a:ln>
          <a:noFill/>
        </a:ln>
      </dgm:spPr>
      <dgm:t>
        <a:bodyPr/>
        <a:lstStyle/>
        <a:p>
          <a:pPr algn="just" rtl="0">
            <a:lnSpc>
              <a:spcPct val="120000"/>
            </a:lnSpc>
          </a:pPr>
          <a:r>
            <a:rPr lang="en-US" sz="1200" dirty="0" smtClean="0"/>
            <a:t>Outsourcing high technology patent work has the potential for severe criminal and civil penalties and the responsibility falls upon the exporter to determine if an export license is required.</a:t>
          </a:r>
          <a:endParaRPr lang="en-US" sz="1200" dirty="0">
            <a:solidFill>
              <a:schemeClr val="tx1"/>
            </a:solidFill>
            <a:latin typeface="+mn-lt"/>
          </a:endParaRPr>
        </a:p>
      </dgm:t>
    </dgm:pt>
    <dgm:pt modelId="{115A2266-922D-4470-BDC0-95A13745E414}" type="parTrans" cxnId="{F5909998-BBE9-4316-B177-48BBB4C30AFF}">
      <dgm:prSet/>
      <dgm:spPr/>
      <dgm:t>
        <a:bodyPr/>
        <a:lstStyle/>
        <a:p>
          <a:endParaRPr lang="en-US"/>
        </a:p>
      </dgm:t>
    </dgm:pt>
    <dgm:pt modelId="{74F90120-6E6D-418B-AC38-8D8232005C50}" type="sibTrans" cxnId="{F5909998-BBE9-4316-B177-48BBB4C30AFF}">
      <dgm:prSet/>
      <dgm:spPr/>
      <dgm:t>
        <a:bodyPr/>
        <a:lstStyle/>
        <a:p>
          <a:endParaRPr lang="en-US"/>
        </a:p>
      </dgm:t>
    </dgm:pt>
    <dgm:pt modelId="{3C3DFE3E-4245-4727-81E4-75DACAC38068}">
      <dgm:prSet phldrT="[Text]" custT="1"/>
      <dgm:spPr>
        <a:solidFill>
          <a:schemeClr val="accent2">
            <a:lumMod val="40000"/>
            <a:lumOff val="60000"/>
          </a:schemeClr>
        </a:solidFill>
        <a:ln>
          <a:noFill/>
        </a:ln>
      </dgm:spPr>
      <dgm:t>
        <a:bodyPr/>
        <a:lstStyle/>
        <a:p>
          <a:pPr algn="just">
            <a:lnSpc>
              <a:spcPct val="120000"/>
            </a:lnSpc>
          </a:pPr>
          <a:r>
            <a:rPr lang="en-US" sz="1200" dirty="0" smtClean="0"/>
            <a:t>In 2009, out of $7 billion total IT outsourcing revenues, some $5 billion could be credited to work brought in by call centers. So-called KPOs like legal and medical transcription and processing was a close second with more than $1.18 billion in revenues for the same period.</a:t>
          </a:r>
          <a:endParaRPr lang="en-US" sz="1200" dirty="0"/>
        </a:p>
      </dgm:t>
    </dgm:pt>
    <dgm:pt modelId="{242BB5B8-FF3A-4940-A762-4739DA0BA4E8}" type="parTrans" cxnId="{0DA5FA5E-31B1-4261-A9D6-49CA66876206}">
      <dgm:prSet/>
      <dgm:spPr/>
      <dgm:t>
        <a:bodyPr/>
        <a:lstStyle/>
        <a:p>
          <a:endParaRPr lang="en-US"/>
        </a:p>
      </dgm:t>
    </dgm:pt>
    <dgm:pt modelId="{9F172452-FB03-4282-A73B-0D83E8D3FED4}" type="sibTrans" cxnId="{0DA5FA5E-31B1-4261-A9D6-49CA66876206}">
      <dgm:prSet/>
      <dgm:spPr/>
      <dgm:t>
        <a:bodyPr/>
        <a:lstStyle/>
        <a:p>
          <a:endParaRPr lang="en-US"/>
        </a:p>
      </dgm:t>
    </dgm:pt>
    <dgm:pt modelId="{498E086D-7334-45B6-9A81-975D6298510C}">
      <dgm:prSet phldrT="[Text]" custT="1"/>
      <dgm:spPr>
        <a:solidFill>
          <a:schemeClr val="accent2">
            <a:lumMod val="40000"/>
            <a:lumOff val="60000"/>
          </a:schemeClr>
        </a:solidFill>
        <a:ln>
          <a:noFill/>
        </a:ln>
      </dgm:spPr>
      <dgm:t>
        <a:bodyPr/>
        <a:lstStyle/>
        <a:p>
          <a:pPr algn="just">
            <a:lnSpc>
              <a:spcPct val="120000"/>
            </a:lnSpc>
          </a:pPr>
          <a:r>
            <a:rPr lang="en-US" sz="1200" dirty="0" smtClean="0"/>
            <a:t>Electronic discovery legislation in Canada and the U.S. is largely fueling the demand for outsourced legal work</a:t>
          </a:r>
          <a:endParaRPr lang="en-US" sz="1200" dirty="0"/>
        </a:p>
      </dgm:t>
    </dgm:pt>
    <dgm:pt modelId="{74B55C32-F454-42CA-A629-D7C3C7FD5427}" type="parTrans" cxnId="{62CE3D99-F8AD-402A-BD1A-CB298681F3A2}">
      <dgm:prSet/>
      <dgm:spPr/>
      <dgm:t>
        <a:bodyPr/>
        <a:lstStyle/>
        <a:p>
          <a:endParaRPr lang="en-US"/>
        </a:p>
      </dgm:t>
    </dgm:pt>
    <dgm:pt modelId="{EC26B9A6-DE19-444F-9888-B69D50DE2303}" type="sibTrans" cxnId="{62CE3D99-F8AD-402A-BD1A-CB298681F3A2}">
      <dgm:prSet/>
      <dgm:spPr/>
      <dgm:t>
        <a:bodyPr/>
        <a:lstStyle/>
        <a:p>
          <a:endParaRPr lang="en-US"/>
        </a:p>
      </dgm:t>
    </dgm:pt>
    <dgm:pt modelId="{23742790-B4D9-485B-9ACB-0BF82D1C1D8B}">
      <dgm:prSet phldrT="[Text]" custT="1"/>
      <dgm:spPr>
        <a:solidFill>
          <a:schemeClr val="accent3">
            <a:lumMod val="60000"/>
            <a:lumOff val="40000"/>
          </a:schemeClr>
        </a:solidFill>
        <a:ln>
          <a:noFill/>
        </a:ln>
      </dgm:spPr>
      <dgm:t>
        <a:bodyPr/>
        <a:lstStyle/>
        <a:p>
          <a:pPr algn="just" rtl="0">
            <a:lnSpc>
              <a:spcPct val="120000"/>
            </a:lnSpc>
          </a:pPr>
          <a:r>
            <a:rPr lang="en-US" sz="1200" dirty="0" smtClean="0"/>
            <a:t>Legal Services firms look for easy exit clauses in contracts with their outsourcing partners, enabling them to exit the arrangement as easily as possible, if required.</a:t>
          </a:r>
          <a:endParaRPr lang="en-US" sz="1200" dirty="0">
            <a:solidFill>
              <a:schemeClr val="tx1"/>
            </a:solidFill>
            <a:latin typeface="+mn-lt"/>
          </a:endParaRPr>
        </a:p>
      </dgm:t>
    </dgm:pt>
    <dgm:pt modelId="{4564B8E8-ADA3-4A49-950B-1B5CC652A79F}" type="parTrans" cxnId="{7CC1D43E-2357-4E78-ADFA-736A43E79375}">
      <dgm:prSet/>
      <dgm:spPr/>
      <dgm:t>
        <a:bodyPr/>
        <a:lstStyle/>
        <a:p>
          <a:endParaRPr lang="en-US"/>
        </a:p>
      </dgm:t>
    </dgm:pt>
    <dgm:pt modelId="{A64E851F-A51A-4B07-8883-0E1631F6A4A5}" type="sibTrans" cxnId="{7CC1D43E-2357-4E78-ADFA-736A43E79375}">
      <dgm:prSet/>
      <dgm:spPr/>
      <dgm:t>
        <a:bodyPr/>
        <a:lstStyle/>
        <a:p>
          <a:endParaRPr lang="en-US"/>
        </a:p>
      </dgm:t>
    </dgm:pt>
    <dgm:pt modelId="{5CF3743B-EFF3-4EF3-9DD1-FD9EF6E4413B}" type="pres">
      <dgm:prSet presAssocID="{DE145C5F-8899-4FB1-AC5D-6483C8C09B68}" presName="Name0" presStyleCnt="0">
        <dgm:presLayoutVars>
          <dgm:dir/>
          <dgm:animLvl val="lvl"/>
          <dgm:resizeHandles val="exact"/>
        </dgm:presLayoutVars>
      </dgm:prSet>
      <dgm:spPr/>
      <dgm:t>
        <a:bodyPr/>
        <a:lstStyle/>
        <a:p>
          <a:endParaRPr lang="en-US"/>
        </a:p>
      </dgm:t>
    </dgm:pt>
    <dgm:pt modelId="{3D8ED126-D366-404F-B9FE-86DAA766B2D5}" type="pres">
      <dgm:prSet presAssocID="{CB7AFBD9-E1CC-4D39-A0B1-CA32E10B6637}" presName="composite" presStyleCnt="0"/>
      <dgm:spPr/>
    </dgm:pt>
    <dgm:pt modelId="{35B5EAB6-0E84-4054-B25A-8C48C79DD63A}" type="pres">
      <dgm:prSet presAssocID="{CB7AFBD9-E1CC-4D39-A0B1-CA32E10B6637}" presName="parTx" presStyleLbl="alignNode1" presStyleIdx="0" presStyleCnt="2" custScaleY="100000" custLinFactNeighborX="-1" custLinFactNeighborY="42664">
        <dgm:presLayoutVars>
          <dgm:chMax val="0"/>
          <dgm:chPref val="0"/>
          <dgm:bulletEnabled val="1"/>
        </dgm:presLayoutVars>
      </dgm:prSet>
      <dgm:spPr/>
      <dgm:t>
        <a:bodyPr/>
        <a:lstStyle/>
        <a:p>
          <a:endParaRPr lang="en-US"/>
        </a:p>
      </dgm:t>
    </dgm:pt>
    <dgm:pt modelId="{61452A4F-AB85-443E-86BC-AB9B072AEAF6}" type="pres">
      <dgm:prSet presAssocID="{CB7AFBD9-E1CC-4D39-A0B1-CA32E10B6637}" presName="desTx" presStyleLbl="alignAccFollowNode1" presStyleIdx="0" presStyleCnt="2" custScaleY="112102">
        <dgm:presLayoutVars>
          <dgm:bulletEnabled val="1"/>
        </dgm:presLayoutVars>
      </dgm:prSet>
      <dgm:spPr/>
      <dgm:t>
        <a:bodyPr/>
        <a:lstStyle/>
        <a:p>
          <a:endParaRPr lang="en-US"/>
        </a:p>
      </dgm:t>
    </dgm:pt>
    <dgm:pt modelId="{4DC7BE02-71AC-4F64-A207-470882E28007}" type="pres">
      <dgm:prSet presAssocID="{DE8C10B3-12A0-4696-A0D2-905FF1B40B41}" presName="space" presStyleCnt="0"/>
      <dgm:spPr/>
    </dgm:pt>
    <dgm:pt modelId="{736DF889-6334-484F-9A0B-D28E6A2877D3}" type="pres">
      <dgm:prSet presAssocID="{9F2B8015-1350-408B-8F12-03E2D97BB4CE}" presName="composite" presStyleCnt="0"/>
      <dgm:spPr/>
    </dgm:pt>
    <dgm:pt modelId="{4140D226-D61F-4715-A111-99C22227ED5A}" type="pres">
      <dgm:prSet presAssocID="{9F2B8015-1350-408B-8F12-03E2D97BB4CE}" presName="parTx" presStyleLbl="alignNode1" presStyleIdx="1" presStyleCnt="2" custScaleY="100000" custLinFactNeighborX="133" custLinFactNeighborY="42407">
        <dgm:presLayoutVars>
          <dgm:chMax val="0"/>
          <dgm:chPref val="0"/>
          <dgm:bulletEnabled val="1"/>
        </dgm:presLayoutVars>
      </dgm:prSet>
      <dgm:spPr/>
      <dgm:t>
        <a:bodyPr/>
        <a:lstStyle/>
        <a:p>
          <a:endParaRPr lang="en-US"/>
        </a:p>
      </dgm:t>
    </dgm:pt>
    <dgm:pt modelId="{1278B7DD-C405-4E21-B4FF-D08CCE752F63}" type="pres">
      <dgm:prSet presAssocID="{9F2B8015-1350-408B-8F12-03E2D97BB4CE}" presName="desTx" presStyleLbl="alignAccFollowNode1" presStyleIdx="1" presStyleCnt="2" custScaleY="111557">
        <dgm:presLayoutVars>
          <dgm:bulletEnabled val="1"/>
        </dgm:presLayoutVars>
      </dgm:prSet>
      <dgm:spPr/>
      <dgm:t>
        <a:bodyPr/>
        <a:lstStyle/>
        <a:p>
          <a:endParaRPr lang="en-US"/>
        </a:p>
      </dgm:t>
    </dgm:pt>
  </dgm:ptLst>
  <dgm:cxnLst>
    <dgm:cxn modelId="{F8662F13-B421-4520-94B7-79BD7592CA6C}" srcId="{CB7AFBD9-E1CC-4D39-A0B1-CA32E10B6637}" destId="{FCA06EC4-A78F-4C11-A92A-F705C7E633C6}" srcOrd="0" destOrd="0" parTransId="{57B44CD3-1B44-4F02-9868-538B295A53A1}" sibTransId="{D1DB3159-4CED-4D4A-A3D8-497681679611}"/>
    <dgm:cxn modelId="{EA48727A-7F0A-45A0-A57B-6193B7CFC5EB}" type="presOf" srcId="{CB7AFBD9-E1CC-4D39-A0B1-CA32E10B6637}" destId="{35B5EAB6-0E84-4054-B25A-8C48C79DD63A}" srcOrd="0" destOrd="0" presId="urn:microsoft.com/office/officeart/2005/8/layout/hList1"/>
    <dgm:cxn modelId="{D1476DF6-C42C-4E74-A468-D6791F4FBD6A}" type="presOf" srcId="{9F2B8015-1350-408B-8F12-03E2D97BB4CE}" destId="{4140D226-D61F-4715-A111-99C22227ED5A}" srcOrd="0" destOrd="0" presId="urn:microsoft.com/office/officeart/2005/8/layout/hList1"/>
    <dgm:cxn modelId="{856318BB-67B6-4AB3-9FD9-9CCE930D38B0}" type="presOf" srcId="{FCA06EC4-A78F-4C11-A92A-F705C7E633C6}" destId="{61452A4F-AB85-443E-86BC-AB9B072AEAF6}" srcOrd="0" destOrd="0" presId="urn:microsoft.com/office/officeart/2005/8/layout/hList1"/>
    <dgm:cxn modelId="{831D379D-BBAE-499A-AC4C-1586CC699723}" srcId="{DE145C5F-8899-4FB1-AC5D-6483C8C09B68}" destId="{CB7AFBD9-E1CC-4D39-A0B1-CA32E10B6637}" srcOrd="0" destOrd="0" parTransId="{83005BAA-EFB7-4B54-89CD-4B862E2E595D}" sibTransId="{DE8C10B3-12A0-4696-A0D2-905FF1B40B41}"/>
    <dgm:cxn modelId="{62CE3D99-F8AD-402A-BD1A-CB298681F3A2}" srcId="{CB7AFBD9-E1CC-4D39-A0B1-CA32E10B6637}" destId="{498E086D-7334-45B6-9A81-975D6298510C}" srcOrd="1" destOrd="0" parTransId="{74B55C32-F454-42CA-A629-D7C3C7FD5427}" sibTransId="{EC26B9A6-DE19-444F-9888-B69D50DE2303}"/>
    <dgm:cxn modelId="{A9B72328-D824-4B2E-87DE-4D9DE3EF416F}" type="presOf" srcId="{DE145C5F-8899-4FB1-AC5D-6483C8C09B68}" destId="{5CF3743B-EFF3-4EF3-9DD1-FD9EF6E4413B}" srcOrd="0" destOrd="0" presId="urn:microsoft.com/office/officeart/2005/8/layout/hList1"/>
    <dgm:cxn modelId="{7CC1D43E-2357-4E78-ADFA-736A43E79375}" srcId="{9F2B8015-1350-408B-8F12-03E2D97BB4CE}" destId="{23742790-B4D9-485B-9ACB-0BF82D1C1D8B}" srcOrd="1" destOrd="0" parTransId="{4564B8E8-ADA3-4A49-950B-1B5CC652A79F}" sibTransId="{A64E851F-A51A-4B07-8883-0E1631F6A4A5}"/>
    <dgm:cxn modelId="{0DA5FA5E-31B1-4261-A9D6-49CA66876206}" srcId="{CB7AFBD9-E1CC-4D39-A0B1-CA32E10B6637}" destId="{3C3DFE3E-4245-4727-81E4-75DACAC38068}" srcOrd="2" destOrd="0" parTransId="{242BB5B8-FF3A-4940-A762-4739DA0BA4E8}" sibTransId="{9F172452-FB03-4282-A73B-0D83E8D3FED4}"/>
    <dgm:cxn modelId="{F5909998-BBE9-4316-B177-48BBB4C30AFF}" srcId="{9F2B8015-1350-408B-8F12-03E2D97BB4CE}" destId="{4F5BBB74-3961-4102-9064-5F62967BDC02}" srcOrd="0" destOrd="0" parTransId="{115A2266-922D-4470-BDC0-95A13745E414}" sibTransId="{74F90120-6E6D-418B-AC38-8D8232005C50}"/>
    <dgm:cxn modelId="{A190C454-0CCD-4269-990E-B807947DBE7C}" type="presOf" srcId="{4F5BBB74-3961-4102-9064-5F62967BDC02}" destId="{1278B7DD-C405-4E21-B4FF-D08CCE752F63}" srcOrd="0" destOrd="0" presId="urn:microsoft.com/office/officeart/2005/8/layout/hList1"/>
    <dgm:cxn modelId="{3D186C3A-C321-4313-8FA2-D5584A69DF58}" srcId="{DE145C5F-8899-4FB1-AC5D-6483C8C09B68}" destId="{9F2B8015-1350-408B-8F12-03E2D97BB4CE}" srcOrd="1" destOrd="0" parTransId="{DACB6DF5-A8C5-4336-B895-F3D4E3590418}" sibTransId="{20DA66E6-4752-49D3-AF46-F3C0C7E2B15B}"/>
    <dgm:cxn modelId="{A783BE6A-F91E-4A31-ADE7-27EC976AB3A3}" type="presOf" srcId="{23742790-B4D9-485B-9ACB-0BF82D1C1D8B}" destId="{1278B7DD-C405-4E21-B4FF-D08CCE752F63}" srcOrd="0" destOrd="1" presId="urn:microsoft.com/office/officeart/2005/8/layout/hList1"/>
    <dgm:cxn modelId="{16032A37-3B07-4D0D-9ADE-85DE2F49CE79}" type="presOf" srcId="{3C3DFE3E-4245-4727-81E4-75DACAC38068}" destId="{61452A4F-AB85-443E-86BC-AB9B072AEAF6}" srcOrd="0" destOrd="2" presId="urn:microsoft.com/office/officeart/2005/8/layout/hList1"/>
    <dgm:cxn modelId="{90FA02CB-F458-4FF7-9D4A-0E7F9BE24E17}" type="presOf" srcId="{498E086D-7334-45B6-9A81-975D6298510C}" destId="{61452A4F-AB85-443E-86BC-AB9B072AEAF6}" srcOrd="0" destOrd="1" presId="urn:microsoft.com/office/officeart/2005/8/layout/hList1"/>
    <dgm:cxn modelId="{E61DD94A-0977-46AB-A0A9-C5ED10C3DD14}" type="presParOf" srcId="{5CF3743B-EFF3-4EF3-9DD1-FD9EF6E4413B}" destId="{3D8ED126-D366-404F-B9FE-86DAA766B2D5}" srcOrd="0" destOrd="0" presId="urn:microsoft.com/office/officeart/2005/8/layout/hList1"/>
    <dgm:cxn modelId="{81130106-D71D-4627-9666-1B75061581DA}" type="presParOf" srcId="{3D8ED126-D366-404F-B9FE-86DAA766B2D5}" destId="{35B5EAB6-0E84-4054-B25A-8C48C79DD63A}" srcOrd="0" destOrd="0" presId="urn:microsoft.com/office/officeart/2005/8/layout/hList1"/>
    <dgm:cxn modelId="{B65ADDA1-1770-403F-A5AA-512A46708CBB}" type="presParOf" srcId="{3D8ED126-D366-404F-B9FE-86DAA766B2D5}" destId="{61452A4F-AB85-443E-86BC-AB9B072AEAF6}" srcOrd="1" destOrd="0" presId="urn:microsoft.com/office/officeart/2005/8/layout/hList1"/>
    <dgm:cxn modelId="{A304B2C6-64BE-4E0B-8C71-9F6867A18E60}" type="presParOf" srcId="{5CF3743B-EFF3-4EF3-9DD1-FD9EF6E4413B}" destId="{4DC7BE02-71AC-4F64-A207-470882E28007}" srcOrd="1" destOrd="0" presId="urn:microsoft.com/office/officeart/2005/8/layout/hList1"/>
    <dgm:cxn modelId="{C792DBBF-7592-458F-B118-E4A3B65D5520}" type="presParOf" srcId="{5CF3743B-EFF3-4EF3-9DD1-FD9EF6E4413B}" destId="{736DF889-6334-484F-9A0B-D28E6A2877D3}" srcOrd="2" destOrd="0" presId="urn:microsoft.com/office/officeart/2005/8/layout/hList1"/>
    <dgm:cxn modelId="{3C6AAF0B-3665-4909-9E1F-B63B7FE42019}" type="presParOf" srcId="{736DF889-6334-484F-9A0B-D28E6A2877D3}" destId="{4140D226-D61F-4715-A111-99C22227ED5A}" srcOrd="0" destOrd="0" presId="urn:microsoft.com/office/officeart/2005/8/layout/hList1"/>
    <dgm:cxn modelId="{EC77B7BD-F2EF-4B81-8FBC-251CA887141A}" type="presParOf" srcId="{736DF889-6334-484F-9A0B-D28E6A2877D3}" destId="{1278B7DD-C405-4E21-B4FF-D08CCE752F63}" srcOrd="1" destOrd="0" presId="urn:microsoft.com/office/officeart/2005/8/layout/hList1"/>
  </dgm:cxnLst>
  <dgm:bg/>
  <dgm:whole>
    <a:ln>
      <a:noFill/>
    </a:ln>
  </dgm:whole>
</dgm:dataModel>
</file>

<file path=ppt/diagrams/data3.xml><?xml version="1.0" encoding="utf-8"?>
<dgm:dataModel xmlns:dgm="http://schemas.openxmlformats.org/drawingml/2006/diagram" xmlns:a="http://schemas.openxmlformats.org/drawingml/2006/main">
  <dgm:ptLst>
    <dgm:pt modelId="{DE145C5F-8899-4FB1-AC5D-6483C8C09B6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B7AFBD9-E1CC-4D39-A0B1-CA32E10B6637}">
      <dgm:prSet phldrT="[Text]" custT="1"/>
      <dgm:spPr>
        <a:solidFill>
          <a:schemeClr val="accent2">
            <a:lumMod val="75000"/>
          </a:schemeClr>
        </a:solidFill>
        <a:ln>
          <a:noFill/>
        </a:ln>
      </dgm:spPr>
      <dgm:t>
        <a:bodyPr/>
        <a:lstStyle/>
        <a:p>
          <a:r>
            <a:rPr lang="en-US" sz="2000" b="1" dirty="0" smtClean="0">
              <a:latin typeface="+mj-lt"/>
            </a:rPr>
            <a:t>Growth Drivers</a:t>
          </a:r>
        </a:p>
        <a:p>
          <a:endParaRPr lang="en-US" sz="2000" b="1" dirty="0" smtClean="0">
            <a:latin typeface="+mj-lt"/>
          </a:endParaRPr>
        </a:p>
        <a:p>
          <a:endParaRPr lang="en-US" sz="2000" b="1" dirty="0">
            <a:latin typeface="+mj-lt"/>
          </a:endParaRPr>
        </a:p>
      </dgm:t>
    </dgm:pt>
    <dgm:pt modelId="{83005BAA-EFB7-4B54-89CD-4B862E2E595D}" type="parTrans" cxnId="{831D379D-BBAE-499A-AC4C-1586CC699723}">
      <dgm:prSet/>
      <dgm:spPr/>
      <dgm:t>
        <a:bodyPr/>
        <a:lstStyle/>
        <a:p>
          <a:endParaRPr lang="en-US"/>
        </a:p>
      </dgm:t>
    </dgm:pt>
    <dgm:pt modelId="{DE8C10B3-12A0-4696-A0D2-905FF1B40B41}" type="sibTrans" cxnId="{831D379D-BBAE-499A-AC4C-1586CC699723}">
      <dgm:prSet/>
      <dgm:spPr/>
      <dgm:t>
        <a:bodyPr/>
        <a:lstStyle/>
        <a:p>
          <a:endParaRPr lang="en-US"/>
        </a:p>
      </dgm:t>
    </dgm:pt>
    <dgm:pt modelId="{FCA06EC4-A78F-4C11-A92A-F705C7E633C6}">
      <dgm:prSet phldrT="[Text]" custT="1"/>
      <dgm:spPr>
        <a:solidFill>
          <a:schemeClr val="accent2">
            <a:lumMod val="40000"/>
            <a:lumOff val="60000"/>
          </a:schemeClr>
        </a:solidFill>
        <a:ln>
          <a:noFill/>
        </a:ln>
      </dgm:spPr>
      <dgm:t>
        <a:bodyPr/>
        <a:lstStyle/>
        <a:p>
          <a:pPr algn="just">
            <a:lnSpc>
              <a:spcPct val="120000"/>
            </a:lnSpc>
          </a:pPr>
          <a:r>
            <a:rPr lang="en-US" sz="1200" b="1" dirty="0" smtClean="0"/>
            <a:t> Cloud Computing: →</a:t>
          </a:r>
          <a:r>
            <a:rPr lang="en-US" sz="1200" dirty="0" smtClean="0"/>
            <a:t>Cloud Computing is expected to transform a staffing firm’s IT spending from capital expenditure to operating expense, from up-front lump sums to monthly pay-per-user. </a:t>
          </a:r>
          <a:r>
            <a:rPr lang="en-US" sz="1200" b="1" dirty="0" smtClean="0"/>
            <a:t>→</a:t>
          </a:r>
          <a:r>
            <a:rPr lang="en-US" sz="1200" dirty="0" smtClean="0"/>
            <a:t>Staffing software solutions, such as </a:t>
          </a:r>
          <a:r>
            <a:rPr lang="en-US" sz="1200" dirty="0" err="1" smtClean="0"/>
            <a:t>eEmpACT</a:t>
          </a:r>
          <a:r>
            <a:rPr lang="en-US" sz="1200" dirty="0" smtClean="0"/>
            <a:t> On Demand, provide a single database for integrated front- and back-office operations utilizing the latest in Cloud Computing to streamline your workforce, regardless of size and financial level. </a:t>
          </a:r>
          <a:r>
            <a:rPr lang="en-US" sz="1200" b="1" dirty="0" smtClean="0"/>
            <a:t>→</a:t>
          </a:r>
          <a:r>
            <a:rPr lang="en-US" sz="1200" dirty="0" smtClean="0"/>
            <a:t>Cloud Computing is being hailed as the future of the mobile staffing office. </a:t>
          </a:r>
          <a:endParaRPr lang="en-US" sz="1200" b="1" dirty="0"/>
        </a:p>
      </dgm:t>
    </dgm:pt>
    <dgm:pt modelId="{57B44CD3-1B44-4F02-9868-538B295A53A1}" type="parTrans" cxnId="{F8662F13-B421-4520-94B7-79BD7592CA6C}">
      <dgm:prSet/>
      <dgm:spPr/>
      <dgm:t>
        <a:bodyPr/>
        <a:lstStyle/>
        <a:p>
          <a:endParaRPr lang="en-US"/>
        </a:p>
      </dgm:t>
    </dgm:pt>
    <dgm:pt modelId="{D1DB3159-4CED-4D4A-A3D8-497681679611}" type="sibTrans" cxnId="{F8662F13-B421-4520-94B7-79BD7592CA6C}">
      <dgm:prSet/>
      <dgm:spPr/>
      <dgm:t>
        <a:bodyPr/>
        <a:lstStyle/>
        <a:p>
          <a:endParaRPr lang="en-US"/>
        </a:p>
      </dgm:t>
    </dgm:pt>
    <dgm:pt modelId="{9F2B8015-1350-408B-8F12-03E2D97BB4CE}">
      <dgm:prSet phldrT="[Text]" custT="1"/>
      <dgm:spPr>
        <a:solidFill>
          <a:schemeClr val="accent3">
            <a:lumMod val="50000"/>
          </a:schemeClr>
        </a:solidFill>
        <a:ln>
          <a:noFill/>
        </a:ln>
      </dgm:spPr>
      <dgm:t>
        <a:bodyPr/>
        <a:lstStyle/>
        <a:p>
          <a:r>
            <a:rPr lang="en-US" sz="2000" b="1" dirty="0" smtClean="0">
              <a:latin typeface="+mj-lt"/>
            </a:rPr>
            <a:t>Growth Challenges</a:t>
          </a:r>
        </a:p>
        <a:p>
          <a:endParaRPr lang="en-US" sz="2000" b="1" dirty="0" smtClean="0">
            <a:latin typeface="+mj-lt"/>
          </a:endParaRPr>
        </a:p>
        <a:p>
          <a:endParaRPr lang="en-US" sz="2000" b="1" dirty="0">
            <a:latin typeface="+mj-lt"/>
          </a:endParaRPr>
        </a:p>
      </dgm:t>
    </dgm:pt>
    <dgm:pt modelId="{DACB6DF5-A8C5-4336-B895-F3D4E3590418}" type="parTrans" cxnId="{3D186C3A-C321-4313-8FA2-D5584A69DF58}">
      <dgm:prSet/>
      <dgm:spPr/>
      <dgm:t>
        <a:bodyPr/>
        <a:lstStyle/>
        <a:p>
          <a:endParaRPr lang="en-US"/>
        </a:p>
      </dgm:t>
    </dgm:pt>
    <dgm:pt modelId="{20DA66E6-4752-49D3-AF46-F3C0C7E2B15B}" type="sibTrans" cxnId="{3D186C3A-C321-4313-8FA2-D5584A69DF58}">
      <dgm:prSet/>
      <dgm:spPr/>
      <dgm:t>
        <a:bodyPr/>
        <a:lstStyle/>
        <a:p>
          <a:endParaRPr lang="en-US"/>
        </a:p>
      </dgm:t>
    </dgm:pt>
    <dgm:pt modelId="{4F5BBB74-3961-4102-9064-5F62967BDC02}">
      <dgm:prSet phldrT="[Text]" custT="1"/>
      <dgm:spPr>
        <a:solidFill>
          <a:schemeClr val="accent3">
            <a:lumMod val="60000"/>
            <a:lumOff val="40000"/>
          </a:schemeClr>
        </a:solidFill>
        <a:ln>
          <a:noFill/>
        </a:ln>
      </dgm:spPr>
      <dgm:t>
        <a:bodyPr/>
        <a:lstStyle/>
        <a:p>
          <a:pPr algn="just" rtl="0">
            <a:lnSpc>
              <a:spcPct val="120000"/>
            </a:lnSpc>
          </a:pPr>
          <a:r>
            <a:rPr lang="en-US" sz="1200" dirty="0" smtClean="0"/>
            <a:t>Customer Retention, Supply Shortage &amp; Applicant loyalty, High operation costs, while seeking innovative options and models to reduce their back office costs and improve their profitability.</a:t>
          </a:r>
          <a:endParaRPr lang="en-US" sz="1200" dirty="0">
            <a:solidFill>
              <a:schemeClr val="tx1"/>
            </a:solidFill>
            <a:latin typeface="+mn-lt"/>
          </a:endParaRPr>
        </a:p>
      </dgm:t>
    </dgm:pt>
    <dgm:pt modelId="{115A2266-922D-4470-BDC0-95A13745E414}" type="parTrans" cxnId="{F5909998-BBE9-4316-B177-48BBB4C30AFF}">
      <dgm:prSet/>
      <dgm:spPr/>
      <dgm:t>
        <a:bodyPr/>
        <a:lstStyle/>
        <a:p>
          <a:endParaRPr lang="en-US"/>
        </a:p>
      </dgm:t>
    </dgm:pt>
    <dgm:pt modelId="{74F90120-6E6D-418B-AC38-8D8232005C50}" type="sibTrans" cxnId="{F5909998-BBE9-4316-B177-48BBB4C30AFF}">
      <dgm:prSet/>
      <dgm:spPr/>
      <dgm:t>
        <a:bodyPr/>
        <a:lstStyle/>
        <a:p>
          <a:endParaRPr lang="en-US"/>
        </a:p>
      </dgm:t>
    </dgm:pt>
    <dgm:pt modelId="{39199A26-718C-4BD1-A5B5-138E29210368}">
      <dgm:prSet phldrT="[Text]" custT="1"/>
      <dgm:spPr>
        <a:solidFill>
          <a:schemeClr val="accent2">
            <a:lumMod val="40000"/>
            <a:lumOff val="60000"/>
          </a:schemeClr>
        </a:solidFill>
        <a:ln>
          <a:noFill/>
        </a:ln>
      </dgm:spPr>
      <dgm:t>
        <a:bodyPr/>
        <a:lstStyle/>
        <a:p>
          <a:pPr algn="just">
            <a:lnSpc>
              <a:spcPct val="90000"/>
            </a:lnSpc>
          </a:pPr>
          <a:endParaRPr lang="en-US" sz="1200" b="1" dirty="0"/>
        </a:p>
      </dgm:t>
    </dgm:pt>
    <dgm:pt modelId="{25081DF7-E9CB-4FE2-86CD-7406A425253C}" type="parTrans" cxnId="{747DCFAE-B73B-4577-8E33-51DE4B3B0405}">
      <dgm:prSet/>
      <dgm:spPr/>
      <dgm:t>
        <a:bodyPr/>
        <a:lstStyle/>
        <a:p>
          <a:endParaRPr lang="en-US"/>
        </a:p>
      </dgm:t>
    </dgm:pt>
    <dgm:pt modelId="{CFA896FD-A997-4462-89AB-86B23607010D}" type="sibTrans" cxnId="{747DCFAE-B73B-4577-8E33-51DE4B3B0405}">
      <dgm:prSet/>
      <dgm:spPr/>
      <dgm:t>
        <a:bodyPr/>
        <a:lstStyle/>
        <a:p>
          <a:endParaRPr lang="en-US"/>
        </a:p>
      </dgm:t>
    </dgm:pt>
    <dgm:pt modelId="{43C2C79E-7554-42A9-A5A1-D45D5D96116C}">
      <dgm:prSet phldrT="[Text]" custT="1"/>
      <dgm:spPr>
        <a:solidFill>
          <a:schemeClr val="accent3">
            <a:lumMod val="60000"/>
            <a:lumOff val="40000"/>
          </a:schemeClr>
        </a:solidFill>
        <a:ln>
          <a:noFill/>
        </a:ln>
      </dgm:spPr>
      <dgm:t>
        <a:bodyPr/>
        <a:lstStyle/>
        <a:p>
          <a:pPr algn="just" rtl="0">
            <a:lnSpc>
              <a:spcPct val="120000"/>
            </a:lnSpc>
          </a:pPr>
          <a:r>
            <a:rPr lang="en-US" sz="1200" dirty="0" smtClean="0"/>
            <a:t>These challenges call for a completely managed solution combining BPO services with internet based architecture and applications that would enable staffing companies to outsource the two-mission critical functions of their industry – billing customers and paying candidates/suppliers. </a:t>
          </a:r>
          <a:endParaRPr lang="en-US" sz="1200" dirty="0">
            <a:solidFill>
              <a:schemeClr val="tx1"/>
            </a:solidFill>
            <a:latin typeface="+mn-lt"/>
          </a:endParaRPr>
        </a:p>
      </dgm:t>
    </dgm:pt>
    <dgm:pt modelId="{F048CDD3-140C-433F-9C3B-DF5E07C148D1}" type="parTrans" cxnId="{2E0B874A-D87A-411A-974C-7DD473B20C5B}">
      <dgm:prSet/>
      <dgm:spPr/>
      <dgm:t>
        <a:bodyPr/>
        <a:lstStyle/>
        <a:p>
          <a:endParaRPr lang="en-US"/>
        </a:p>
      </dgm:t>
    </dgm:pt>
    <dgm:pt modelId="{C8B83AF3-70ED-4337-9A8C-6D15E34ED709}" type="sibTrans" cxnId="{2E0B874A-D87A-411A-974C-7DD473B20C5B}">
      <dgm:prSet/>
      <dgm:spPr/>
      <dgm:t>
        <a:bodyPr/>
        <a:lstStyle/>
        <a:p>
          <a:endParaRPr lang="en-US"/>
        </a:p>
      </dgm:t>
    </dgm:pt>
    <dgm:pt modelId="{B312480F-6BE7-480C-A4E7-A6F627563708}">
      <dgm:prSet phldrT="[Text]" custT="1"/>
      <dgm:spPr>
        <a:solidFill>
          <a:schemeClr val="accent2">
            <a:lumMod val="40000"/>
            <a:lumOff val="60000"/>
          </a:schemeClr>
        </a:solidFill>
        <a:ln>
          <a:noFill/>
        </a:ln>
      </dgm:spPr>
      <dgm:t>
        <a:bodyPr/>
        <a:lstStyle/>
        <a:p>
          <a:pPr algn="just">
            <a:lnSpc>
              <a:spcPct val="120000"/>
            </a:lnSpc>
          </a:pPr>
          <a:r>
            <a:rPr lang="en-US" sz="1200" dirty="0" smtClean="0"/>
            <a:t> Staffing firms are increasingly looking to reduce back office costs, streamline business process through automation, front to back office integrations and integration with VMS systems. </a:t>
          </a:r>
          <a:r>
            <a:rPr lang="en-US" sz="1200" b="1" dirty="0" smtClean="0"/>
            <a:t>                                                                                                                 </a:t>
          </a:r>
          <a:endParaRPr lang="en-US" sz="1200" b="1" dirty="0"/>
        </a:p>
      </dgm:t>
    </dgm:pt>
    <dgm:pt modelId="{DE65B184-9082-4E32-B64E-69EEFB07135C}" type="parTrans" cxnId="{C8F83976-3E60-49C0-9DAC-31B80F58AA19}">
      <dgm:prSet/>
      <dgm:spPr/>
      <dgm:t>
        <a:bodyPr/>
        <a:lstStyle/>
        <a:p>
          <a:endParaRPr lang="en-US"/>
        </a:p>
      </dgm:t>
    </dgm:pt>
    <dgm:pt modelId="{DF616258-BAAC-4999-A97B-E9981A759911}" type="sibTrans" cxnId="{C8F83976-3E60-49C0-9DAC-31B80F58AA19}">
      <dgm:prSet/>
      <dgm:spPr/>
      <dgm:t>
        <a:bodyPr/>
        <a:lstStyle/>
        <a:p>
          <a:endParaRPr lang="en-US"/>
        </a:p>
      </dgm:t>
    </dgm:pt>
    <dgm:pt modelId="{5CF3743B-EFF3-4EF3-9DD1-FD9EF6E4413B}" type="pres">
      <dgm:prSet presAssocID="{DE145C5F-8899-4FB1-AC5D-6483C8C09B68}" presName="Name0" presStyleCnt="0">
        <dgm:presLayoutVars>
          <dgm:dir/>
          <dgm:animLvl val="lvl"/>
          <dgm:resizeHandles val="exact"/>
        </dgm:presLayoutVars>
      </dgm:prSet>
      <dgm:spPr/>
      <dgm:t>
        <a:bodyPr/>
        <a:lstStyle/>
        <a:p>
          <a:endParaRPr lang="en-US"/>
        </a:p>
      </dgm:t>
    </dgm:pt>
    <dgm:pt modelId="{3D8ED126-D366-404F-B9FE-86DAA766B2D5}" type="pres">
      <dgm:prSet presAssocID="{CB7AFBD9-E1CC-4D39-A0B1-CA32E10B6637}" presName="composite" presStyleCnt="0"/>
      <dgm:spPr/>
    </dgm:pt>
    <dgm:pt modelId="{35B5EAB6-0E84-4054-B25A-8C48C79DD63A}" type="pres">
      <dgm:prSet presAssocID="{CB7AFBD9-E1CC-4D39-A0B1-CA32E10B6637}" presName="parTx" presStyleLbl="alignNode1" presStyleIdx="0" presStyleCnt="2" custLinFactNeighborX="-1" custLinFactNeighborY="36049">
        <dgm:presLayoutVars>
          <dgm:chMax val="0"/>
          <dgm:chPref val="0"/>
          <dgm:bulletEnabled val="1"/>
        </dgm:presLayoutVars>
      </dgm:prSet>
      <dgm:spPr/>
      <dgm:t>
        <a:bodyPr/>
        <a:lstStyle/>
        <a:p>
          <a:endParaRPr lang="en-US"/>
        </a:p>
      </dgm:t>
    </dgm:pt>
    <dgm:pt modelId="{61452A4F-AB85-443E-86BC-AB9B072AEAF6}" type="pres">
      <dgm:prSet presAssocID="{CB7AFBD9-E1CC-4D39-A0B1-CA32E10B6637}" presName="desTx" presStyleLbl="alignAccFollowNode1" presStyleIdx="0" presStyleCnt="2" custScaleY="116446">
        <dgm:presLayoutVars>
          <dgm:bulletEnabled val="1"/>
        </dgm:presLayoutVars>
      </dgm:prSet>
      <dgm:spPr/>
      <dgm:t>
        <a:bodyPr/>
        <a:lstStyle/>
        <a:p>
          <a:endParaRPr lang="en-US"/>
        </a:p>
      </dgm:t>
    </dgm:pt>
    <dgm:pt modelId="{4DC7BE02-71AC-4F64-A207-470882E28007}" type="pres">
      <dgm:prSet presAssocID="{DE8C10B3-12A0-4696-A0D2-905FF1B40B41}" presName="space" presStyleCnt="0"/>
      <dgm:spPr/>
    </dgm:pt>
    <dgm:pt modelId="{736DF889-6334-484F-9A0B-D28E6A2877D3}" type="pres">
      <dgm:prSet presAssocID="{9F2B8015-1350-408B-8F12-03E2D97BB4CE}" presName="composite" presStyleCnt="0"/>
      <dgm:spPr/>
    </dgm:pt>
    <dgm:pt modelId="{4140D226-D61F-4715-A111-99C22227ED5A}" type="pres">
      <dgm:prSet presAssocID="{9F2B8015-1350-408B-8F12-03E2D97BB4CE}" presName="parTx" presStyleLbl="alignNode1" presStyleIdx="1" presStyleCnt="2" custScaleY="100000" custLinFactNeighborX="133" custLinFactNeighborY="36678">
        <dgm:presLayoutVars>
          <dgm:chMax val="0"/>
          <dgm:chPref val="0"/>
          <dgm:bulletEnabled val="1"/>
        </dgm:presLayoutVars>
      </dgm:prSet>
      <dgm:spPr/>
      <dgm:t>
        <a:bodyPr/>
        <a:lstStyle/>
        <a:p>
          <a:endParaRPr lang="en-US"/>
        </a:p>
      </dgm:t>
    </dgm:pt>
    <dgm:pt modelId="{1278B7DD-C405-4E21-B4FF-D08CCE752F63}" type="pres">
      <dgm:prSet presAssocID="{9F2B8015-1350-408B-8F12-03E2D97BB4CE}" presName="desTx" presStyleLbl="alignAccFollowNode1" presStyleIdx="1" presStyleCnt="2" custScaleY="117265">
        <dgm:presLayoutVars>
          <dgm:bulletEnabled val="1"/>
        </dgm:presLayoutVars>
      </dgm:prSet>
      <dgm:spPr/>
      <dgm:t>
        <a:bodyPr/>
        <a:lstStyle/>
        <a:p>
          <a:endParaRPr lang="en-US"/>
        </a:p>
      </dgm:t>
    </dgm:pt>
  </dgm:ptLst>
  <dgm:cxnLst>
    <dgm:cxn modelId="{F8662F13-B421-4520-94B7-79BD7592CA6C}" srcId="{CB7AFBD9-E1CC-4D39-A0B1-CA32E10B6637}" destId="{FCA06EC4-A78F-4C11-A92A-F705C7E633C6}" srcOrd="0" destOrd="0" parTransId="{57B44CD3-1B44-4F02-9868-538B295A53A1}" sibTransId="{D1DB3159-4CED-4D4A-A3D8-497681679611}"/>
    <dgm:cxn modelId="{146B34FA-2FA4-4DFE-9B9E-C6C9DF27D238}" type="presOf" srcId="{43C2C79E-7554-42A9-A5A1-D45D5D96116C}" destId="{1278B7DD-C405-4E21-B4FF-D08CCE752F63}" srcOrd="0" destOrd="1" presId="urn:microsoft.com/office/officeart/2005/8/layout/hList1"/>
    <dgm:cxn modelId="{661CB46F-8311-446F-90BB-8786B66FA6EA}" type="presOf" srcId="{FCA06EC4-A78F-4C11-A92A-F705C7E633C6}" destId="{61452A4F-AB85-443E-86BC-AB9B072AEAF6}" srcOrd="0" destOrd="0" presId="urn:microsoft.com/office/officeart/2005/8/layout/hList1"/>
    <dgm:cxn modelId="{22E42715-D486-4D98-8BB9-A333F777C626}" type="presOf" srcId="{9F2B8015-1350-408B-8F12-03E2D97BB4CE}" destId="{4140D226-D61F-4715-A111-99C22227ED5A}" srcOrd="0" destOrd="0" presId="urn:microsoft.com/office/officeart/2005/8/layout/hList1"/>
    <dgm:cxn modelId="{831D379D-BBAE-499A-AC4C-1586CC699723}" srcId="{DE145C5F-8899-4FB1-AC5D-6483C8C09B68}" destId="{CB7AFBD9-E1CC-4D39-A0B1-CA32E10B6637}" srcOrd="0" destOrd="0" parTransId="{83005BAA-EFB7-4B54-89CD-4B862E2E595D}" sibTransId="{DE8C10B3-12A0-4696-A0D2-905FF1B40B41}"/>
    <dgm:cxn modelId="{2E0B874A-D87A-411A-974C-7DD473B20C5B}" srcId="{9F2B8015-1350-408B-8F12-03E2D97BB4CE}" destId="{43C2C79E-7554-42A9-A5A1-D45D5D96116C}" srcOrd="1" destOrd="0" parTransId="{F048CDD3-140C-433F-9C3B-DF5E07C148D1}" sibTransId="{C8B83AF3-70ED-4337-9A8C-6D15E34ED709}"/>
    <dgm:cxn modelId="{141261D1-618B-4D92-9050-78232CBA1FF0}" type="presOf" srcId="{DE145C5F-8899-4FB1-AC5D-6483C8C09B68}" destId="{5CF3743B-EFF3-4EF3-9DD1-FD9EF6E4413B}" srcOrd="0" destOrd="0" presId="urn:microsoft.com/office/officeart/2005/8/layout/hList1"/>
    <dgm:cxn modelId="{C8F83976-3E60-49C0-9DAC-31B80F58AA19}" srcId="{CB7AFBD9-E1CC-4D39-A0B1-CA32E10B6637}" destId="{B312480F-6BE7-480C-A4E7-A6F627563708}" srcOrd="1" destOrd="0" parTransId="{DE65B184-9082-4E32-B64E-69EEFB07135C}" sibTransId="{DF616258-BAAC-4999-A97B-E9981A759911}"/>
    <dgm:cxn modelId="{F5909998-BBE9-4316-B177-48BBB4C30AFF}" srcId="{9F2B8015-1350-408B-8F12-03E2D97BB4CE}" destId="{4F5BBB74-3961-4102-9064-5F62967BDC02}" srcOrd="0" destOrd="0" parTransId="{115A2266-922D-4470-BDC0-95A13745E414}" sibTransId="{74F90120-6E6D-418B-AC38-8D8232005C50}"/>
    <dgm:cxn modelId="{F047FC1A-F580-49FD-B698-7884C6FB9872}" type="presOf" srcId="{4F5BBB74-3961-4102-9064-5F62967BDC02}" destId="{1278B7DD-C405-4E21-B4FF-D08CCE752F63}" srcOrd="0" destOrd="0" presId="urn:microsoft.com/office/officeart/2005/8/layout/hList1"/>
    <dgm:cxn modelId="{0ED8CB5F-D9FA-40B3-9316-BB350BDDEA27}" type="presOf" srcId="{CB7AFBD9-E1CC-4D39-A0B1-CA32E10B6637}" destId="{35B5EAB6-0E84-4054-B25A-8C48C79DD63A}" srcOrd="0" destOrd="0" presId="urn:microsoft.com/office/officeart/2005/8/layout/hList1"/>
    <dgm:cxn modelId="{3D186C3A-C321-4313-8FA2-D5584A69DF58}" srcId="{DE145C5F-8899-4FB1-AC5D-6483C8C09B68}" destId="{9F2B8015-1350-408B-8F12-03E2D97BB4CE}" srcOrd="1" destOrd="0" parTransId="{DACB6DF5-A8C5-4336-B895-F3D4E3590418}" sibTransId="{20DA66E6-4752-49D3-AF46-F3C0C7E2B15B}"/>
    <dgm:cxn modelId="{747DCFAE-B73B-4577-8E33-51DE4B3B0405}" srcId="{CB7AFBD9-E1CC-4D39-A0B1-CA32E10B6637}" destId="{39199A26-718C-4BD1-A5B5-138E29210368}" srcOrd="2" destOrd="0" parTransId="{25081DF7-E9CB-4FE2-86CD-7406A425253C}" sibTransId="{CFA896FD-A997-4462-89AB-86B23607010D}"/>
    <dgm:cxn modelId="{7F6276FB-6AF7-4B18-8D35-FDB8D2B9B93E}" type="presOf" srcId="{B312480F-6BE7-480C-A4E7-A6F627563708}" destId="{61452A4F-AB85-443E-86BC-AB9B072AEAF6}" srcOrd="0" destOrd="1" presId="urn:microsoft.com/office/officeart/2005/8/layout/hList1"/>
    <dgm:cxn modelId="{A2F69825-1306-4E58-A0CE-7CF7B5A1D5D9}" type="presOf" srcId="{39199A26-718C-4BD1-A5B5-138E29210368}" destId="{61452A4F-AB85-443E-86BC-AB9B072AEAF6}" srcOrd="0" destOrd="2" presId="urn:microsoft.com/office/officeart/2005/8/layout/hList1"/>
    <dgm:cxn modelId="{0AAB750A-E255-4348-AA36-531845B513C8}" type="presParOf" srcId="{5CF3743B-EFF3-4EF3-9DD1-FD9EF6E4413B}" destId="{3D8ED126-D366-404F-B9FE-86DAA766B2D5}" srcOrd="0" destOrd="0" presId="urn:microsoft.com/office/officeart/2005/8/layout/hList1"/>
    <dgm:cxn modelId="{03AE7363-EEB2-4915-8CFB-710C92814C0A}" type="presParOf" srcId="{3D8ED126-D366-404F-B9FE-86DAA766B2D5}" destId="{35B5EAB6-0E84-4054-B25A-8C48C79DD63A}" srcOrd="0" destOrd="0" presId="urn:microsoft.com/office/officeart/2005/8/layout/hList1"/>
    <dgm:cxn modelId="{9EF5D14A-94B1-4330-9407-260C0C338806}" type="presParOf" srcId="{3D8ED126-D366-404F-B9FE-86DAA766B2D5}" destId="{61452A4F-AB85-443E-86BC-AB9B072AEAF6}" srcOrd="1" destOrd="0" presId="urn:microsoft.com/office/officeart/2005/8/layout/hList1"/>
    <dgm:cxn modelId="{FBC93DC8-0ED7-4975-874A-82607A6ECD12}" type="presParOf" srcId="{5CF3743B-EFF3-4EF3-9DD1-FD9EF6E4413B}" destId="{4DC7BE02-71AC-4F64-A207-470882E28007}" srcOrd="1" destOrd="0" presId="urn:microsoft.com/office/officeart/2005/8/layout/hList1"/>
    <dgm:cxn modelId="{26197164-A1AF-48B3-818F-13C4EF2230E1}" type="presParOf" srcId="{5CF3743B-EFF3-4EF3-9DD1-FD9EF6E4413B}" destId="{736DF889-6334-484F-9A0B-D28E6A2877D3}" srcOrd="2" destOrd="0" presId="urn:microsoft.com/office/officeart/2005/8/layout/hList1"/>
    <dgm:cxn modelId="{9E3C9963-56DB-4DC7-9B95-CB4963E26F1A}" type="presParOf" srcId="{736DF889-6334-484F-9A0B-D28E6A2877D3}" destId="{4140D226-D61F-4715-A111-99C22227ED5A}" srcOrd="0" destOrd="0" presId="urn:microsoft.com/office/officeart/2005/8/layout/hList1"/>
    <dgm:cxn modelId="{5E4769E0-4D21-44DF-946A-C172F4E9D072}" type="presParOf" srcId="{736DF889-6334-484F-9A0B-D28E6A2877D3}" destId="{1278B7DD-C405-4E21-B4FF-D08CCE752F63}" srcOrd="1" destOrd="0" presId="urn:microsoft.com/office/officeart/2005/8/layout/hList1"/>
  </dgm:cxnLst>
  <dgm:bg/>
  <dgm:whole/>
</dgm:dataModel>
</file>

<file path=ppt/diagrams/data4.xml><?xml version="1.0" encoding="utf-8"?>
<dgm:dataModel xmlns:dgm="http://schemas.openxmlformats.org/drawingml/2006/diagram" xmlns:a="http://schemas.openxmlformats.org/drawingml/2006/main">
  <dgm:ptLst>
    <dgm:pt modelId="{DE145C5F-8899-4FB1-AC5D-6483C8C09B6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B7AFBD9-E1CC-4D39-A0B1-CA32E10B6637}">
      <dgm:prSet phldrT="[Text]" custT="1"/>
      <dgm:spPr>
        <a:solidFill>
          <a:schemeClr val="accent2">
            <a:lumMod val="75000"/>
          </a:schemeClr>
        </a:solidFill>
        <a:ln>
          <a:noFill/>
        </a:ln>
      </dgm:spPr>
      <dgm:t>
        <a:bodyPr/>
        <a:lstStyle/>
        <a:p>
          <a:r>
            <a:rPr lang="en-US" sz="2000" b="1" dirty="0" smtClean="0">
              <a:latin typeface="+mj-lt"/>
            </a:rPr>
            <a:t>Growth Drivers</a:t>
          </a:r>
        </a:p>
        <a:p>
          <a:endParaRPr lang="en-US" sz="2000" b="1" dirty="0" smtClean="0">
            <a:latin typeface="+mj-lt"/>
          </a:endParaRPr>
        </a:p>
        <a:p>
          <a:endParaRPr lang="en-US" sz="2000" b="1" dirty="0">
            <a:latin typeface="+mj-lt"/>
          </a:endParaRPr>
        </a:p>
      </dgm:t>
    </dgm:pt>
    <dgm:pt modelId="{83005BAA-EFB7-4B54-89CD-4B862E2E595D}" type="parTrans" cxnId="{831D379D-BBAE-499A-AC4C-1586CC699723}">
      <dgm:prSet/>
      <dgm:spPr/>
      <dgm:t>
        <a:bodyPr/>
        <a:lstStyle/>
        <a:p>
          <a:endParaRPr lang="en-US"/>
        </a:p>
      </dgm:t>
    </dgm:pt>
    <dgm:pt modelId="{DE8C10B3-12A0-4696-A0D2-905FF1B40B41}" type="sibTrans" cxnId="{831D379D-BBAE-499A-AC4C-1586CC699723}">
      <dgm:prSet/>
      <dgm:spPr/>
      <dgm:t>
        <a:bodyPr/>
        <a:lstStyle/>
        <a:p>
          <a:endParaRPr lang="en-US"/>
        </a:p>
      </dgm:t>
    </dgm:pt>
    <dgm:pt modelId="{FCA06EC4-A78F-4C11-A92A-F705C7E633C6}">
      <dgm:prSet phldrT="[Text]" custT="1"/>
      <dgm:spPr>
        <a:solidFill>
          <a:schemeClr val="accent2">
            <a:lumMod val="40000"/>
            <a:lumOff val="60000"/>
          </a:schemeClr>
        </a:solidFill>
        <a:ln>
          <a:noFill/>
        </a:ln>
      </dgm:spPr>
      <dgm:t>
        <a:bodyPr/>
        <a:lstStyle/>
        <a:p>
          <a:pPr algn="just">
            <a:lnSpc>
              <a:spcPct val="120000"/>
            </a:lnSpc>
          </a:pPr>
          <a:r>
            <a:rPr lang="en-US" sz="1200" b="1" dirty="0" smtClean="0"/>
            <a:t> </a:t>
          </a:r>
          <a:r>
            <a:rPr lang="en-US" sz="1200" b="0" dirty="0" smtClean="0"/>
            <a:t>M</a:t>
          </a:r>
          <a:r>
            <a:rPr lang="en-US" sz="1200" b="0" i="0" dirty="0" smtClean="0"/>
            <a:t>ove to cloud can help real estate companies reduce costs, free up space and create flexible working environment.</a:t>
          </a:r>
          <a:endParaRPr lang="en-US" sz="1200" b="0" dirty="0"/>
        </a:p>
      </dgm:t>
    </dgm:pt>
    <dgm:pt modelId="{57B44CD3-1B44-4F02-9868-538B295A53A1}" type="parTrans" cxnId="{F8662F13-B421-4520-94B7-79BD7592CA6C}">
      <dgm:prSet/>
      <dgm:spPr/>
      <dgm:t>
        <a:bodyPr/>
        <a:lstStyle/>
        <a:p>
          <a:endParaRPr lang="en-US"/>
        </a:p>
      </dgm:t>
    </dgm:pt>
    <dgm:pt modelId="{D1DB3159-4CED-4D4A-A3D8-497681679611}" type="sibTrans" cxnId="{F8662F13-B421-4520-94B7-79BD7592CA6C}">
      <dgm:prSet/>
      <dgm:spPr/>
      <dgm:t>
        <a:bodyPr/>
        <a:lstStyle/>
        <a:p>
          <a:endParaRPr lang="en-US"/>
        </a:p>
      </dgm:t>
    </dgm:pt>
    <dgm:pt modelId="{9F2B8015-1350-408B-8F12-03E2D97BB4CE}">
      <dgm:prSet phldrT="[Text]" custT="1"/>
      <dgm:spPr>
        <a:solidFill>
          <a:schemeClr val="accent3">
            <a:lumMod val="50000"/>
          </a:schemeClr>
        </a:solidFill>
        <a:ln>
          <a:noFill/>
        </a:ln>
      </dgm:spPr>
      <dgm:t>
        <a:bodyPr/>
        <a:lstStyle/>
        <a:p>
          <a:r>
            <a:rPr lang="en-US" sz="2000" b="1" dirty="0" smtClean="0">
              <a:latin typeface="+mj-lt"/>
            </a:rPr>
            <a:t>Growth Challenges</a:t>
          </a:r>
        </a:p>
        <a:p>
          <a:endParaRPr lang="en-US" sz="2000" b="1" dirty="0" smtClean="0">
            <a:latin typeface="+mj-lt"/>
          </a:endParaRPr>
        </a:p>
        <a:p>
          <a:endParaRPr lang="en-US" sz="2000" b="1" dirty="0">
            <a:latin typeface="+mj-lt"/>
          </a:endParaRPr>
        </a:p>
      </dgm:t>
    </dgm:pt>
    <dgm:pt modelId="{DACB6DF5-A8C5-4336-B895-F3D4E3590418}" type="parTrans" cxnId="{3D186C3A-C321-4313-8FA2-D5584A69DF58}">
      <dgm:prSet/>
      <dgm:spPr/>
      <dgm:t>
        <a:bodyPr/>
        <a:lstStyle/>
        <a:p>
          <a:endParaRPr lang="en-US"/>
        </a:p>
      </dgm:t>
    </dgm:pt>
    <dgm:pt modelId="{20DA66E6-4752-49D3-AF46-F3C0C7E2B15B}" type="sibTrans" cxnId="{3D186C3A-C321-4313-8FA2-D5584A69DF58}">
      <dgm:prSet/>
      <dgm:spPr/>
      <dgm:t>
        <a:bodyPr/>
        <a:lstStyle/>
        <a:p>
          <a:endParaRPr lang="en-US"/>
        </a:p>
      </dgm:t>
    </dgm:pt>
    <dgm:pt modelId="{4F5BBB74-3961-4102-9064-5F62967BDC02}">
      <dgm:prSet phldrT="[Text]" custT="1"/>
      <dgm:spPr>
        <a:solidFill>
          <a:schemeClr val="accent3">
            <a:lumMod val="60000"/>
            <a:lumOff val="40000"/>
          </a:schemeClr>
        </a:solidFill>
        <a:ln>
          <a:noFill/>
        </a:ln>
      </dgm:spPr>
      <dgm:t>
        <a:bodyPr/>
        <a:lstStyle/>
        <a:p>
          <a:pPr algn="just" rtl="0">
            <a:lnSpc>
              <a:spcPct val="120000"/>
            </a:lnSpc>
          </a:pPr>
          <a:r>
            <a:rPr lang="en-US" sz="1200" dirty="0" smtClean="0"/>
            <a:t>Global economic crisis has led to more stringent credit market requirements and regulations, making the raising of necessary capital more difficult.</a:t>
          </a:r>
          <a:endParaRPr lang="en-US" sz="1200" dirty="0">
            <a:solidFill>
              <a:schemeClr val="tx1"/>
            </a:solidFill>
            <a:latin typeface="+mn-lt"/>
          </a:endParaRPr>
        </a:p>
      </dgm:t>
    </dgm:pt>
    <dgm:pt modelId="{115A2266-922D-4470-BDC0-95A13745E414}" type="parTrans" cxnId="{F5909998-BBE9-4316-B177-48BBB4C30AFF}">
      <dgm:prSet/>
      <dgm:spPr/>
      <dgm:t>
        <a:bodyPr/>
        <a:lstStyle/>
        <a:p>
          <a:endParaRPr lang="en-US"/>
        </a:p>
      </dgm:t>
    </dgm:pt>
    <dgm:pt modelId="{74F90120-6E6D-418B-AC38-8D8232005C50}" type="sibTrans" cxnId="{F5909998-BBE9-4316-B177-48BBB4C30AFF}">
      <dgm:prSet/>
      <dgm:spPr/>
      <dgm:t>
        <a:bodyPr/>
        <a:lstStyle/>
        <a:p>
          <a:endParaRPr lang="en-US"/>
        </a:p>
      </dgm:t>
    </dgm:pt>
    <dgm:pt modelId="{39199A26-718C-4BD1-A5B5-138E29210368}">
      <dgm:prSet phldrT="[Text]" custT="1"/>
      <dgm:spPr>
        <a:solidFill>
          <a:schemeClr val="accent2">
            <a:lumMod val="40000"/>
            <a:lumOff val="60000"/>
          </a:schemeClr>
        </a:solidFill>
        <a:ln>
          <a:noFill/>
        </a:ln>
      </dgm:spPr>
      <dgm:t>
        <a:bodyPr/>
        <a:lstStyle/>
        <a:p>
          <a:pPr algn="just">
            <a:lnSpc>
              <a:spcPct val="90000"/>
            </a:lnSpc>
          </a:pPr>
          <a:endParaRPr lang="en-US" sz="1200" b="1" dirty="0"/>
        </a:p>
      </dgm:t>
    </dgm:pt>
    <dgm:pt modelId="{25081DF7-E9CB-4FE2-86CD-7406A425253C}" type="parTrans" cxnId="{747DCFAE-B73B-4577-8E33-51DE4B3B0405}">
      <dgm:prSet/>
      <dgm:spPr/>
      <dgm:t>
        <a:bodyPr/>
        <a:lstStyle/>
        <a:p>
          <a:endParaRPr lang="en-US"/>
        </a:p>
      </dgm:t>
    </dgm:pt>
    <dgm:pt modelId="{CFA896FD-A997-4462-89AB-86B23607010D}" type="sibTrans" cxnId="{747DCFAE-B73B-4577-8E33-51DE4B3B0405}">
      <dgm:prSet/>
      <dgm:spPr/>
      <dgm:t>
        <a:bodyPr/>
        <a:lstStyle/>
        <a:p>
          <a:endParaRPr lang="en-US"/>
        </a:p>
      </dgm:t>
    </dgm:pt>
    <dgm:pt modelId="{97169358-476C-48F9-BDD1-1684D39CF3CA}">
      <dgm:prSet phldrT="[Text]" custT="1"/>
      <dgm:spPr>
        <a:solidFill>
          <a:schemeClr val="accent3">
            <a:lumMod val="60000"/>
            <a:lumOff val="40000"/>
          </a:schemeClr>
        </a:solidFill>
        <a:ln>
          <a:noFill/>
        </a:ln>
      </dgm:spPr>
      <dgm:t>
        <a:bodyPr/>
        <a:lstStyle/>
        <a:p>
          <a:pPr algn="just" rtl="0">
            <a:lnSpc>
              <a:spcPct val="120000"/>
            </a:lnSpc>
          </a:pPr>
          <a:r>
            <a:rPr lang="en-US" sz="1200" dirty="0" smtClean="0">
              <a:solidFill>
                <a:schemeClr val="tx1"/>
              </a:solidFill>
              <a:latin typeface="+mn-lt"/>
            </a:rPr>
            <a:t>Recent recession has led to increased tenant bankruptcies, which in turn have led to an increase in vacancy rates and losses in companies' revenues.</a:t>
          </a:r>
          <a:endParaRPr lang="en-US" sz="1200" dirty="0">
            <a:solidFill>
              <a:schemeClr val="tx1"/>
            </a:solidFill>
            <a:latin typeface="+mn-lt"/>
          </a:endParaRPr>
        </a:p>
      </dgm:t>
    </dgm:pt>
    <dgm:pt modelId="{F14A5CDC-4808-4879-ACBA-43304C2AE46C}" type="parTrans" cxnId="{C2232A7F-B78C-404D-AC02-6A24B943B8E3}">
      <dgm:prSet/>
      <dgm:spPr/>
      <dgm:t>
        <a:bodyPr/>
        <a:lstStyle/>
        <a:p>
          <a:endParaRPr lang="en-US"/>
        </a:p>
      </dgm:t>
    </dgm:pt>
    <dgm:pt modelId="{CF10E0AB-2128-480A-9426-4A10F17D10C2}" type="sibTrans" cxnId="{C2232A7F-B78C-404D-AC02-6A24B943B8E3}">
      <dgm:prSet/>
      <dgm:spPr/>
      <dgm:t>
        <a:bodyPr/>
        <a:lstStyle/>
        <a:p>
          <a:endParaRPr lang="en-US"/>
        </a:p>
      </dgm:t>
    </dgm:pt>
    <dgm:pt modelId="{A2396EF4-EAA0-4594-A525-DB6D69B4EEBB}">
      <dgm:prSet phldrT="[Text]" custT="1"/>
      <dgm:spPr>
        <a:solidFill>
          <a:schemeClr val="accent2">
            <a:lumMod val="40000"/>
            <a:lumOff val="60000"/>
          </a:schemeClr>
        </a:solidFill>
        <a:ln>
          <a:noFill/>
        </a:ln>
      </dgm:spPr>
      <dgm:t>
        <a:bodyPr/>
        <a:lstStyle/>
        <a:p>
          <a:pPr algn="just">
            <a:lnSpc>
              <a:spcPct val="120000"/>
            </a:lnSpc>
          </a:pPr>
          <a:r>
            <a:rPr lang="en-US" sz="1200" b="0" dirty="0" smtClean="0"/>
            <a:t> APAC region is expected to see interesting developments in the commercial sector during next five years driven by strong economic growth.</a:t>
          </a:r>
          <a:endParaRPr lang="en-US" sz="1200" b="0" dirty="0"/>
        </a:p>
      </dgm:t>
    </dgm:pt>
    <dgm:pt modelId="{BA140DF9-E62E-4131-843D-3564464C59CB}" type="parTrans" cxnId="{3FC6A58A-BBEB-4450-98EA-D0DFC5D3A49B}">
      <dgm:prSet/>
      <dgm:spPr/>
      <dgm:t>
        <a:bodyPr/>
        <a:lstStyle/>
        <a:p>
          <a:endParaRPr lang="en-US"/>
        </a:p>
      </dgm:t>
    </dgm:pt>
    <dgm:pt modelId="{352156A7-4733-4670-9AC4-CCAEE9120DB3}" type="sibTrans" cxnId="{3FC6A58A-BBEB-4450-98EA-D0DFC5D3A49B}">
      <dgm:prSet/>
      <dgm:spPr/>
      <dgm:t>
        <a:bodyPr/>
        <a:lstStyle/>
        <a:p>
          <a:endParaRPr lang="en-US"/>
        </a:p>
      </dgm:t>
    </dgm:pt>
    <dgm:pt modelId="{ED109D3F-EE07-42C5-9F65-1E4EBCB1C136}">
      <dgm:prSet phldrT="[Text]" custT="1"/>
      <dgm:spPr>
        <a:solidFill>
          <a:schemeClr val="accent2">
            <a:lumMod val="40000"/>
            <a:lumOff val="60000"/>
          </a:schemeClr>
        </a:solidFill>
        <a:ln>
          <a:noFill/>
        </a:ln>
      </dgm:spPr>
      <dgm:t>
        <a:bodyPr/>
        <a:lstStyle/>
        <a:p>
          <a:pPr algn="just">
            <a:lnSpc>
              <a:spcPct val="120000"/>
            </a:lnSpc>
          </a:pPr>
          <a:r>
            <a:rPr lang="en-US" sz="1200" b="0" dirty="0" smtClean="0"/>
            <a:t> Opportunities in the US may lie within the retail sector in real estate market.</a:t>
          </a:r>
          <a:endParaRPr lang="en-US" sz="1200" b="0" dirty="0"/>
        </a:p>
      </dgm:t>
    </dgm:pt>
    <dgm:pt modelId="{0552C35C-9605-4252-AC53-B40056CACE25}" type="parTrans" cxnId="{F40024A7-3B44-4DB3-BF17-938DD7E029B9}">
      <dgm:prSet/>
      <dgm:spPr/>
      <dgm:t>
        <a:bodyPr/>
        <a:lstStyle/>
        <a:p>
          <a:endParaRPr lang="en-US"/>
        </a:p>
      </dgm:t>
    </dgm:pt>
    <dgm:pt modelId="{4090BF53-960B-46DE-BE10-5223CE8A0864}" type="sibTrans" cxnId="{F40024A7-3B44-4DB3-BF17-938DD7E029B9}">
      <dgm:prSet/>
      <dgm:spPr/>
      <dgm:t>
        <a:bodyPr/>
        <a:lstStyle/>
        <a:p>
          <a:endParaRPr lang="en-US"/>
        </a:p>
      </dgm:t>
    </dgm:pt>
    <dgm:pt modelId="{B3896057-AB05-4540-8F7A-975DDD2346AB}">
      <dgm:prSet phldrT="[Text]" custT="1"/>
      <dgm:spPr>
        <a:solidFill>
          <a:schemeClr val="accent3">
            <a:lumMod val="60000"/>
            <a:lumOff val="40000"/>
          </a:schemeClr>
        </a:solidFill>
        <a:ln>
          <a:noFill/>
        </a:ln>
      </dgm:spPr>
      <dgm:t>
        <a:bodyPr/>
        <a:lstStyle/>
        <a:p>
          <a:pPr algn="just" rtl="0">
            <a:lnSpc>
              <a:spcPct val="90000"/>
            </a:lnSpc>
          </a:pPr>
          <a:endParaRPr lang="en-US" sz="1200" dirty="0">
            <a:solidFill>
              <a:schemeClr val="tx1"/>
            </a:solidFill>
            <a:latin typeface="+mn-lt"/>
          </a:endParaRPr>
        </a:p>
      </dgm:t>
    </dgm:pt>
    <dgm:pt modelId="{5BAD0FDC-381C-47F9-A5A6-6798928D40DB}" type="parTrans" cxnId="{65E63765-06D2-41B6-A3E8-D0508CE606B2}">
      <dgm:prSet/>
      <dgm:spPr/>
      <dgm:t>
        <a:bodyPr/>
        <a:lstStyle/>
        <a:p>
          <a:endParaRPr lang="en-US"/>
        </a:p>
      </dgm:t>
    </dgm:pt>
    <dgm:pt modelId="{94561A76-933F-4F82-9E18-2A81399BE881}" type="sibTrans" cxnId="{65E63765-06D2-41B6-A3E8-D0508CE606B2}">
      <dgm:prSet/>
      <dgm:spPr/>
      <dgm:t>
        <a:bodyPr/>
        <a:lstStyle/>
        <a:p>
          <a:endParaRPr lang="en-US"/>
        </a:p>
      </dgm:t>
    </dgm:pt>
    <dgm:pt modelId="{5CF3743B-EFF3-4EF3-9DD1-FD9EF6E4413B}" type="pres">
      <dgm:prSet presAssocID="{DE145C5F-8899-4FB1-AC5D-6483C8C09B68}" presName="Name0" presStyleCnt="0">
        <dgm:presLayoutVars>
          <dgm:dir/>
          <dgm:animLvl val="lvl"/>
          <dgm:resizeHandles val="exact"/>
        </dgm:presLayoutVars>
      </dgm:prSet>
      <dgm:spPr/>
      <dgm:t>
        <a:bodyPr/>
        <a:lstStyle/>
        <a:p>
          <a:endParaRPr lang="en-US"/>
        </a:p>
      </dgm:t>
    </dgm:pt>
    <dgm:pt modelId="{3D8ED126-D366-404F-B9FE-86DAA766B2D5}" type="pres">
      <dgm:prSet presAssocID="{CB7AFBD9-E1CC-4D39-A0B1-CA32E10B6637}" presName="composite" presStyleCnt="0"/>
      <dgm:spPr/>
    </dgm:pt>
    <dgm:pt modelId="{35B5EAB6-0E84-4054-B25A-8C48C79DD63A}" type="pres">
      <dgm:prSet presAssocID="{CB7AFBD9-E1CC-4D39-A0B1-CA32E10B6637}" presName="parTx" presStyleLbl="alignNode1" presStyleIdx="0" presStyleCnt="2" custLinFactNeighborX="-1" custLinFactNeighborY="53731">
        <dgm:presLayoutVars>
          <dgm:chMax val="0"/>
          <dgm:chPref val="0"/>
          <dgm:bulletEnabled val="1"/>
        </dgm:presLayoutVars>
      </dgm:prSet>
      <dgm:spPr/>
      <dgm:t>
        <a:bodyPr/>
        <a:lstStyle/>
        <a:p>
          <a:endParaRPr lang="en-US"/>
        </a:p>
      </dgm:t>
    </dgm:pt>
    <dgm:pt modelId="{61452A4F-AB85-443E-86BC-AB9B072AEAF6}" type="pres">
      <dgm:prSet presAssocID="{CB7AFBD9-E1CC-4D39-A0B1-CA32E10B6637}" presName="desTx" presStyleLbl="alignAccFollowNode1" presStyleIdx="0" presStyleCnt="2" custScaleY="100000">
        <dgm:presLayoutVars>
          <dgm:bulletEnabled val="1"/>
        </dgm:presLayoutVars>
      </dgm:prSet>
      <dgm:spPr/>
      <dgm:t>
        <a:bodyPr/>
        <a:lstStyle/>
        <a:p>
          <a:endParaRPr lang="en-US"/>
        </a:p>
      </dgm:t>
    </dgm:pt>
    <dgm:pt modelId="{4DC7BE02-71AC-4F64-A207-470882E28007}" type="pres">
      <dgm:prSet presAssocID="{DE8C10B3-12A0-4696-A0D2-905FF1B40B41}" presName="space" presStyleCnt="0"/>
      <dgm:spPr/>
    </dgm:pt>
    <dgm:pt modelId="{736DF889-6334-484F-9A0B-D28E6A2877D3}" type="pres">
      <dgm:prSet presAssocID="{9F2B8015-1350-408B-8F12-03E2D97BB4CE}" presName="composite" presStyleCnt="0"/>
      <dgm:spPr/>
    </dgm:pt>
    <dgm:pt modelId="{4140D226-D61F-4715-A111-99C22227ED5A}" type="pres">
      <dgm:prSet presAssocID="{9F2B8015-1350-408B-8F12-03E2D97BB4CE}" presName="parTx" presStyleLbl="alignNode1" presStyleIdx="1" presStyleCnt="2" custScaleY="100000" custLinFactNeighborX="133" custLinFactNeighborY="53731">
        <dgm:presLayoutVars>
          <dgm:chMax val="0"/>
          <dgm:chPref val="0"/>
          <dgm:bulletEnabled val="1"/>
        </dgm:presLayoutVars>
      </dgm:prSet>
      <dgm:spPr/>
      <dgm:t>
        <a:bodyPr/>
        <a:lstStyle/>
        <a:p>
          <a:endParaRPr lang="en-US"/>
        </a:p>
      </dgm:t>
    </dgm:pt>
    <dgm:pt modelId="{1278B7DD-C405-4E21-B4FF-D08CCE752F63}" type="pres">
      <dgm:prSet presAssocID="{9F2B8015-1350-408B-8F12-03E2D97BB4CE}" presName="desTx" presStyleLbl="alignAccFollowNode1" presStyleIdx="1" presStyleCnt="2">
        <dgm:presLayoutVars>
          <dgm:bulletEnabled val="1"/>
        </dgm:presLayoutVars>
      </dgm:prSet>
      <dgm:spPr/>
      <dgm:t>
        <a:bodyPr/>
        <a:lstStyle/>
        <a:p>
          <a:endParaRPr lang="en-US"/>
        </a:p>
      </dgm:t>
    </dgm:pt>
  </dgm:ptLst>
  <dgm:cxnLst>
    <dgm:cxn modelId="{F8662F13-B421-4520-94B7-79BD7592CA6C}" srcId="{CB7AFBD9-E1CC-4D39-A0B1-CA32E10B6637}" destId="{FCA06EC4-A78F-4C11-A92A-F705C7E633C6}" srcOrd="0" destOrd="0" parTransId="{57B44CD3-1B44-4F02-9868-538B295A53A1}" sibTransId="{D1DB3159-4CED-4D4A-A3D8-497681679611}"/>
    <dgm:cxn modelId="{FE5B1215-44DD-47F7-A3BD-D1C468381846}" type="presOf" srcId="{39199A26-718C-4BD1-A5B5-138E29210368}" destId="{61452A4F-AB85-443E-86BC-AB9B072AEAF6}" srcOrd="0" destOrd="3" presId="urn:microsoft.com/office/officeart/2005/8/layout/hList1"/>
    <dgm:cxn modelId="{65E63765-06D2-41B6-A3E8-D0508CE606B2}" srcId="{9F2B8015-1350-408B-8F12-03E2D97BB4CE}" destId="{B3896057-AB05-4540-8F7A-975DDD2346AB}" srcOrd="2" destOrd="0" parTransId="{5BAD0FDC-381C-47F9-A5A6-6798928D40DB}" sibTransId="{94561A76-933F-4F82-9E18-2A81399BE881}"/>
    <dgm:cxn modelId="{831D379D-BBAE-499A-AC4C-1586CC699723}" srcId="{DE145C5F-8899-4FB1-AC5D-6483C8C09B68}" destId="{CB7AFBD9-E1CC-4D39-A0B1-CA32E10B6637}" srcOrd="0" destOrd="0" parTransId="{83005BAA-EFB7-4B54-89CD-4B862E2E595D}" sibTransId="{DE8C10B3-12A0-4696-A0D2-905FF1B40B41}"/>
    <dgm:cxn modelId="{2C22D2E1-E199-4F48-B210-07C611BE8D8C}" type="presOf" srcId="{4F5BBB74-3961-4102-9064-5F62967BDC02}" destId="{1278B7DD-C405-4E21-B4FF-D08CCE752F63}" srcOrd="0" destOrd="0" presId="urn:microsoft.com/office/officeart/2005/8/layout/hList1"/>
    <dgm:cxn modelId="{0D209CA3-AE3E-4E89-9C5A-A192393115FC}" type="presOf" srcId="{FCA06EC4-A78F-4C11-A92A-F705C7E633C6}" destId="{61452A4F-AB85-443E-86BC-AB9B072AEAF6}" srcOrd="0" destOrd="0" presId="urn:microsoft.com/office/officeart/2005/8/layout/hList1"/>
    <dgm:cxn modelId="{11FD1553-7B6A-4F08-BA6C-E66EF98E0B7D}" type="presOf" srcId="{9F2B8015-1350-408B-8F12-03E2D97BB4CE}" destId="{4140D226-D61F-4715-A111-99C22227ED5A}" srcOrd="0" destOrd="0" presId="urn:microsoft.com/office/officeart/2005/8/layout/hList1"/>
    <dgm:cxn modelId="{1A4827C4-9645-4C17-922E-A5868D3785AA}" type="presOf" srcId="{ED109D3F-EE07-42C5-9F65-1E4EBCB1C136}" destId="{61452A4F-AB85-443E-86BC-AB9B072AEAF6}" srcOrd="0" destOrd="2" presId="urn:microsoft.com/office/officeart/2005/8/layout/hList1"/>
    <dgm:cxn modelId="{F40024A7-3B44-4DB3-BF17-938DD7E029B9}" srcId="{CB7AFBD9-E1CC-4D39-A0B1-CA32E10B6637}" destId="{ED109D3F-EE07-42C5-9F65-1E4EBCB1C136}" srcOrd="2" destOrd="0" parTransId="{0552C35C-9605-4252-AC53-B40056CACE25}" sibTransId="{4090BF53-960B-46DE-BE10-5223CE8A0864}"/>
    <dgm:cxn modelId="{C2232A7F-B78C-404D-AC02-6A24B943B8E3}" srcId="{9F2B8015-1350-408B-8F12-03E2D97BB4CE}" destId="{97169358-476C-48F9-BDD1-1684D39CF3CA}" srcOrd="1" destOrd="0" parTransId="{F14A5CDC-4808-4879-ACBA-43304C2AE46C}" sibTransId="{CF10E0AB-2128-480A-9426-4A10F17D10C2}"/>
    <dgm:cxn modelId="{F5909998-BBE9-4316-B177-48BBB4C30AFF}" srcId="{9F2B8015-1350-408B-8F12-03E2D97BB4CE}" destId="{4F5BBB74-3961-4102-9064-5F62967BDC02}" srcOrd="0" destOrd="0" parTransId="{115A2266-922D-4470-BDC0-95A13745E414}" sibTransId="{74F90120-6E6D-418B-AC38-8D8232005C50}"/>
    <dgm:cxn modelId="{3D186C3A-C321-4313-8FA2-D5584A69DF58}" srcId="{DE145C5F-8899-4FB1-AC5D-6483C8C09B68}" destId="{9F2B8015-1350-408B-8F12-03E2D97BB4CE}" srcOrd="1" destOrd="0" parTransId="{DACB6DF5-A8C5-4336-B895-F3D4E3590418}" sibTransId="{20DA66E6-4752-49D3-AF46-F3C0C7E2B15B}"/>
    <dgm:cxn modelId="{D16E0E7C-92B8-4069-89A3-E7B99CE0EED4}" type="presOf" srcId="{DE145C5F-8899-4FB1-AC5D-6483C8C09B68}" destId="{5CF3743B-EFF3-4EF3-9DD1-FD9EF6E4413B}" srcOrd="0" destOrd="0" presId="urn:microsoft.com/office/officeart/2005/8/layout/hList1"/>
    <dgm:cxn modelId="{8A9FB682-C1A7-43C9-AE01-C7B696B9EC9A}" type="presOf" srcId="{97169358-476C-48F9-BDD1-1684D39CF3CA}" destId="{1278B7DD-C405-4E21-B4FF-D08CCE752F63}" srcOrd="0" destOrd="1" presId="urn:microsoft.com/office/officeart/2005/8/layout/hList1"/>
    <dgm:cxn modelId="{747DCFAE-B73B-4577-8E33-51DE4B3B0405}" srcId="{CB7AFBD9-E1CC-4D39-A0B1-CA32E10B6637}" destId="{39199A26-718C-4BD1-A5B5-138E29210368}" srcOrd="3" destOrd="0" parTransId="{25081DF7-E9CB-4FE2-86CD-7406A425253C}" sibTransId="{CFA896FD-A997-4462-89AB-86B23607010D}"/>
    <dgm:cxn modelId="{4DE00A4C-6503-453E-BD44-1EDAEAE26A69}" type="presOf" srcId="{A2396EF4-EAA0-4594-A525-DB6D69B4EEBB}" destId="{61452A4F-AB85-443E-86BC-AB9B072AEAF6}" srcOrd="0" destOrd="1" presId="urn:microsoft.com/office/officeart/2005/8/layout/hList1"/>
    <dgm:cxn modelId="{1EE29A2F-42FC-42D0-A704-0C6ADFD3D845}" type="presOf" srcId="{CB7AFBD9-E1CC-4D39-A0B1-CA32E10B6637}" destId="{35B5EAB6-0E84-4054-B25A-8C48C79DD63A}" srcOrd="0" destOrd="0" presId="urn:microsoft.com/office/officeart/2005/8/layout/hList1"/>
    <dgm:cxn modelId="{A8137A64-95D1-40F5-9787-69F82ABAF413}" type="presOf" srcId="{B3896057-AB05-4540-8F7A-975DDD2346AB}" destId="{1278B7DD-C405-4E21-B4FF-D08CCE752F63}" srcOrd="0" destOrd="2" presId="urn:microsoft.com/office/officeart/2005/8/layout/hList1"/>
    <dgm:cxn modelId="{3FC6A58A-BBEB-4450-98EA-D0DFC5D3A49B}" srcId="{CB7AFBD9-E1CC-4D39-A0B1-CA32E10B6637}" destId="{A2396EF4-EAA0-4594-A525-DB6D69B4EEBB}" srcOrd="1" destOrd="0" parTransId="{BA140DF9-E62E-4131-843D-3564464C59CB}" sibTransId="{352156A7-4733-4670-9AC4-CCAEE9120DB3}"/>
    <dgm:cxn modelId="{69CFAAB7-A11F-4690-BC1D-0F5567B94573}" type="presParOf" srcId="{5CF3743B-EFF3-4EF3-9DD1-FD9EF6E4413B}" destId="{3D8ED126-D366-404F-B9FE-86DAA766B2D5}" srcOrd="0" destOrd="0" presId="urn:microsoft.com/office/officeart/2005/8/layout/hList1"/>
    <dgm:cxn modelId="{BA30BFA7-0101-4AE6-A520-6186FCE1C380}" type="presParOf" srcId="{3D8ED126-D366-404F-B9FE-86DAA766B2D5}" destId="{35B5EAB6-0E84-4054-B25A-8C48C79DD63A}" srcOrd="0" destOrd="0" presId="urn:microsoft.com/office/officeart/2005/8/layout/hList1"/>
    <dgm:cxn modelId="{0D4B3E6A-DD38-471F-9472-258AC01B41B8}" type="presParOf" srcId="{3D8ED126-D366-404F-B9FE-86DAA766B2D5}" destId="{61452A4F-AB85-443E-86BC-AB9B072AEAF6}" srcOrd="1" destOrd="0" presId="urn:microsoft.com/office/officeart/2005/8/layout/hList1"/>
    <dgm:cxn modelId="{D50C45F9-0295-4213-81DB-17848C756C2E}" type="presParOf" srcId="{5CF3743B-EFF3-4EF3-9DD1-FD9EF6E4413B}" destId="{4DC7BE02-71AC-4F64-A207-470882E28007}" srcOrd="1" destOrd="0" presId="urn:microsoft.com/office/officeart/2005/8/layout/hList1"/>
    <dgm:cxn modelId="{0CFC9DE6-2DBD-4617-8F22-DF8BDB281FB0}" type="presParOf" srcId="{5CF3743B-EFF3-4EF3-9DD1-FD9EF6E4413B}" destId="{736DF889-6334-484F-9A0B-D28E6A2877D3}" srcOrd="2" destOrd="0" presId="urn:microsoft.com/office/officeart/2005/8/layout/hList1"/>
    <dgm:cxn modelId="{5982CF0C-FB94-49E5-B595-43114DDF9011}" type="presParOf" srcId="{736DF889-6334-484F-9A0B-D28E6A2877D3}" destId="{4140D226-D61F-4715-A111-99C22227ED5A}" srcOrd="0" destOrd="0" presId="urn:microsoft.com/office/officeart/2005/8/layout/hList1"/>
    <dgm:cxn modelId="{3BBF30DA-69E7-49E9-8BFD-296ABB84969C}" type="presParOf" srcId="{736DF889-6334-484F-9A0B-D28E6A2877D3}" destId="{1278B7DD-C405-4E21-B4FF-D08CCE752F63}" srcOrd="1" destOrd="0" presId="urn:microsoft.com/office/officeart/2005/8/layout/hList1"/>
  </dgm:cxnLst>
  <dgm:bg/>
  <dgm:whole/>
</dgm:dataModel>
</file>

<file path=ppt/diagrams/data5.xml><?xml version="1.0" encoding="utf-8"?>
<dgm:dataModel xmlns:dgm="http://schemas.openxmlformats.org/drawingml/2006/diagram" xmlns:a="http://schemas.openxmlformats.org/drawingml/2006/main">
  <dgm:ptLst>
    <dgm:pt modelId="{D115C0A2-E1C9-4803-BDDD-7EB5294ABC6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FD65538-B02B-4E3A-8DB3-E45CCE2049F1}">
      <dgm:prSet phldrT="[Text]" custT="1"/>
      <dgm:spPr>
        <a:solidFill>
          <a:schemeClr val="bg2"/>
        </a:solidFill>
      </dgm:spPr>
      <dgm:t>
        <a:bodyPr/>
        <a:lstStyle/>
        <a:p>
          <a:pPr algn="ctr">
            <a:lnSpc>
              <a:spcPct val="100000"/>
            </a:lnSpc>
            <a:spcAft>
              <a:spcPts val="0"/>
            </a:spcAft>
          </a:pPr>
          <a:r>
            <a:rPr lang="en-US" sz="1100" b="1" dirty="0" smtClean="0">
              <a:solidFill>
                <a:schemeClr val="tx1"/>
              </a:solidFill>
              <a:latin typeface="+mj-lt"/>
              <a:cs typeface="Arial" pitchFamily="34" charset="0"/>
            </a:rPr>
            <a:t>Rivalry- Strong</a:t>
          </a:r>
        </a:p>
        <a:p>
          <a:r>
            <a:rPr lang="en-US" sz="1100" dirty="0" smtClean="0">
              <a:solidFill>
                <a:schemeClr val="tx1"/>
              </a:solidFill>
              <a:latin typeface="+mj-lt"/>
              <a:cs typeface="Arial" pitchFamily="34" charset="0"/>
            </a:rPr>
            <a:t>• Despite the dominant position of the "big four" firms, the global accountancy market is fairly fragmented overall, which increases rivalry- players are very similar to each other</a:t>
          </a:r>
          <a:endParaRPr lang="en-US" sz="1100" dirty="0" smtClean="0">
            <a:latin typeface="+mj-lt"/>
            <a:cs typeface="Arial" pitchFamily="34" charset="0"/>
          </a:endParaRPr>
        </a:p>
        <a:p>
          <a:r>
            <a:rPr lang="en-US" sz="1100" dirty="0" smtClean="0">
              <a:latin typeface="+mj-lt"/>
              <a:cs typeface="Arial" pitchFamily="34" charset="0"/>
            </a:rPr>
            <a:t>• Although accountancy firms have few specialized physical assets to dispose of, their staff will tend to have specialized skills. </a:t>
          </a:r>
        </a:p>
        <a:p>
          <a:r>
            <a:rPr lang="en-US" sz="1100" dirty="0" smtClean="0">
              <a:latin typeface="+mj-lt"/>
              <a:cs typeface="Arial" pitchFamily="34" charset="0"/>
            </a:rPr>
            <a:t>• Exiting the accountancy market would therefore incur costs: IT systems could be re-deployed in another business area, but laying off a large staff and recruiting a new one with different skills is not a trivial exercise</a:t>
          </a:r>
          <a:endParaRPr lang="en-US" sz="1100" dirty="0">
            <a:latin typeface="+mj-lt"/>
            <a:cs typeface="Arial" pitchFamily="34" charset="0"/>
          </a:endParaRPr>
        </a:p>
      </dgm:t>
    </dgm:pt>
    <dgm:pt modelId="{7315C418-B075-4DE4-9025-64809BFA5D3C}" type="parTrans" cxnId="{63BEC805-EE63-40FD-8902-9FB6C7DC08A7}">
      <dgm:prSet/>
      <dgm:spPr/>
      <dgm:t>
        <a:bodyPr/>
        <a:lstStyle/>
        <a:p>
          <a:endParaRPr lang="en-US">
            <a:latin typeface="+mj-lt"/>
          </a:endParaRPr>
        </a:p>
      </dgm:t>
    </dgm:pt>
    <dgm:pt modelId="{8146342F-BD64-4842-A1D5-123C2A1D1A33}" type="sibTrans" cxnId="{63BEC805-EE63-40FD-8902-9FB6C7DC08A7}">
      <dgm:prSet/>
      <dgm:spPr/>
      <dgm:t>
        <a:bodyPr/>
        <a:lstStyle/>
        <a:p>
          <a:endParaRPr lang="en-US">
            <a:latin typeface="+mj-lt"/>
          </a:endParaRPr>
        </a:p>
      </dgm:t>
    </dgm:pt>
    <dgm:pt modelId="{25BC055E-2416-44A4-9EFF-E62A16DCD16C}">
      <dgm:prSet phldrT="[Text]" custT="1"/>
      <dgm:spPr>
        <a:solidFill>
          <a:schemeClr val="tx2">
            <a:lumMod val="75000"/>
          </a:schemeClr>
        </a:solidFill>
      </dgm:spPr>
      <dgm:t>
        <a:bodyPr rIns="0" bIns="0"/>
        <a:lstStyle/>
        <a:p>
          <a:pPr algn="ctr">
            <a:lnSpc>
              <a:spcPct val="100000"/>
            </a:lnSpc>
          </a:pPr>
          <a:r>
            <a:rPr lang="en-US" sz="1200" b="1" dirty="0" smtClean="0">
              <a:latin typeface="+mj-lt"/>
              <a:cs typeface="Arial" pitchFamily="34" charset="0"/>
            </a:rPr>
            <a:t>Supplier Power- Moderate</a:t>
          </a:r>
        </a:p>
        <a:p>
          <a:pPr algn="just">
            <a:lnSpc>
              <a:spcPct val="100000"/>
            </a:lnSpc>
          </a:pPr>
          <a:r>
            <a:rPr lang="en-US" sz="1100" dirty="0" smtClean="0">
              <a:latin typeface="+mj-lt"/>
              <a:cs typeface="Arial"/>
            </a:rPr>
            <a:t>• Suppliers in the accountancy market consist of specialized accountancy software publishers</a:t>
          </a:r>
        </a:p>
        <a:p>
          <a:r>
            <a:rPr lang="en-US" sz="1100" dirty="0" smtClean="0">
              <a:latin typeface="+mj-lt"/>
              <a:cs typeface="Arial"/>
            </a:rPr>
            <a:t>• Large accountancy firms need more specialized technology, and therefore rely on a limited range of suppliers to provide this</a:t>
          </a:r>
        </a:p>
        <a:p>
          <a:r>
            <a:rPr lang="en-US" sz="1100" dirty="0" smtClean="0">
              <a:latin typeface="+mj-lt"/>
              <a:cs typeface="Arial"/>
            </a:rPr>
            <a:t>• the wide range of low end and high end products on offer, such as ERP software- weakens supplier  power</a:t>
          </a:r>
        </a:p>
        <a:p>
          <a:r>
            <a:rPr lang="en-US" sz="1100" dirty="0" smtClean="0">
              <a:latin typeface="+mj-lt"/>
              <a:cs typeface="Arial"/>
            </a:rPr>
            <a:t>• Other suppliers to accountancy firms will include manufacturers of PCs and office equipment.</a:t>
          </a:r>
        </a:p>
        <a:p>
          <a:r>
            <a:rPr lang="en-US" sz="1100" dirty="0" smtClean="0">
              <a:latin typeface="+mj-lt"/>
              <a:cs typeface="Arial"/>
            </a:rPr>
            <a:t>•Accountancy firms require a reliable ICT infrastructure to be in place and therefore often commit to one supplier's product</a:t>
          </a:r>
          <a:endParaRPr lang="en-US" sz="1100" dirty="0">
            <a:latin typeface="+mj-lt"/>
            <a:cs typeface="Arial" pitchFamily="34" charset="0"/>
          </a:endParaRPr>
        </a:p>
      </dgm:t>
    </dgm:pt>
    <dgm:pt modelId="{389B1C5B-9947-45AF-8552-01BC7F2FF6EF}" type="parTrans" cxnId="{118AD182-32CD-4F0E-A0BA-A9BCAF5B1AD5}">
      <dgm:prSet/>
      <dgm:spPr/>
      <dgm:t>
        <a:bodyPr/>
        <a:lstStyle/>
        <a:p>
          <a:endParaRPr lang="en-US">
            <a:latin typeface="+mj-lt"/>
          </a:endParaRPr>
        </a:p>
      </dgm:t>
    </dgm:pt>
    <dgm:pt modelId="{E639B863-4BA2-4AFE-AC1A-4E86C214F621}" type="sibTrans" cxnId="{118AD182-32CD-4F0E-A0BA-A9BCAF5B1AD5}">
      <dgm:prSet/>
      <dgm:spPr/>
      <dgm:t>
        <a:bodyPr/>
        <a:lstStyle/>
        <a:p>
          <a:endParaRPr lang="en-US">
            <a:latin typeface="+mj-lt"/>
          </a:endParaRPr>
        </a:p>
      </dgm:t>
    </dgm:pt>
    <dgm:pt modelId="{BE559C70-FA0B-4A10-B22B-6CD2BE9DE2B8}">
      <dgm:prSet phldrT="[Text]" custT="1"/>
      <dgm:spPr>
        <a:solidFill>
          <a:schemeClr val="accent3">
            <a:lumMod val="75000"/>
          </a:schemeClr>
        </a:solidFill>
      </dgm:spPr>
      <dgm:t>
        <a:bodyPr lIns="45720" tIns="0" anchor="ctr" anchorCtr="0"/>
        <a:lstStyle/>
        <a:p>
          <a:pPr algn="ctr">
            <a:lnSpc>
              <a:spcPct val="200000"/>
            </a:lnSpc>
            <a:spcAft>
              <a:spcPts val="300"/>
            </a:spcAft>
          </a:pPr>
          <a:r>
            <a:rPr lang="en-US" sz="1200" b="1" dirty="0" smtClean="0">
              <a:latin typeface="+mj-lt"/>
              <a:cs typeface="Arial" pitchFamily="34" charset="0"/>
            </a:rPr>
            <a:t>New Entrants- Strong</a:t>
          </a:r>
        </a:p>
        <a:p>
          <a:r>
            <a:rPr lang="en-US" sz="1100" dirty="0" smtClean="0">
              <a:latin typeface="+mj-lt"/>
              <a:cs typeface="Arial" pitchFamily="34" charset="0"/>
            </a:rPr>
            <a:t>• Entry to the global accountancy market may be achieved by an individual accountant establishing a single practice. For such a low-key entry, there is relatively little capital outlay or proprietary knowledge involved</a:t>
          </a:r>
        </a:p>
        <a:p>
          <a:r>
            <a:rPr lang="en-US" sz="1100" dirty="0" smtClean="0">
              <a:latin typeface="+mj-lt"/>
              <a:cs typeface="Arial" pitchFamily="34" charset="0"/>
            </a:rPr>
            <a:t>• The global market has grown at a healthy rate in recent years, making it attractive to new entrants</a:t>
          </a:r>
        </a:p>
        <a:p>
          <a:r>
            <a:rPr lang="en-US" sz="1100" dirty="0" smtClean="0">
              <a:latin typeface="+mj-lt"/>
              <a:cs typeface="Arial" pitchFamily="34" charset="0"/>
            </a:rPr>
            <a:t>• The leading companies have strong brand reputations</a:t>
          </a:r>
        </a:p>
        <a:p>
          <a:r>
            <a:rPr lang="en-US" sz="1100" dirty="0" smtClean="0">
              <a:latin typeface="+mj-lt"/>
              <a:cs typeface="Arial" pitchFamily="34" charset="0"/>
            </a:rPr>
            <a:t>• Competing for the largest clients is difficult except for the major accountancy firms</a:t>
          </a:r>
        </a:p>
        <a:p>
          <a:r>
            <a:rPr lang="en-US" sz="1100" dirty="0" smtClean="0">
              <a:latin typeface="+mj-lt"/>
              <a:cs typeface="Arial" pitchFamily="34" charset="0"/>
            </a:rPr>
            <a:t>• Replication of competencies can be costly, and constitutes a barrier to market entry</a:t>
          </a:r>
          <a:endParaRPr lang="en-US" sz="1100" dirty="0">
            <a:latin typeface="+mj-lt"/>
            <a:cs typeface="Arial" pitchFamily="34" charset="0"/>
          </a:endParaRPr>
        </a:p>
      </dgm:t>
    </dgm:pt>
    <dgm:pt modelId="{C896735E-61A5-45E3-8FA4-A47FB3C1F754}" type="parTrans" cxnId="{2237E231-61E1-421C-9EC8-E38BA8225391}">
      <dgm:prSet/>
      <dgm:spPr/>
      <dgm:t>
        <a:bodyPr/>
        <a:lstStyle/>
        <a:p>
          <a:endParaRPr lang="en-US">
            <a:latin typeface="+mj-lt"/>
          </a:endParaRPr>
        </a:p>
      </dgm:t>
    </dgm:pt>
    <dgm:pt modelId="{B3D27241-6E4E-496A-AB3C-D5ABFA2C3781}" type="sibTrans" cxnId="{2237E231-61E1-421C-9EC8-E38BA8225391}">
      <dgm:prSet/>
      <dgm:spPr/>
      <dgm:t>
        <a:bodyPr/>
        <a:lstStyle/>
        <a:p>
          <a:endParaRPr lang="en-US">
            <a:latin typeface="+mj-lt"/>
          </a:endParaRPr>
        </a:p>
      </dgm:t>
    </dgm:pt>
    <dgm:pt modelId="{0F5B7FD5-053B-4089-91E9-698A44493490}">
      <dgm:prSet phldrT="[Text]" custT="1"/>
      <dgm:spPr>
        <a:solidFill>
          <a:schemeClr val="accent5">
            <a:lumMod val="75000"/>
          </a:schemeClr>
        </a:solidFill>
      </dgm:spPr>
      <dgm:t>
        <a:bodyPr lIns="45720" tIns="0" rIns="0" anchor="t" anchorCtr="0"/>
        <a:lstStyle/>
        <a:p>
          <a:pPr algn="ctr">
            <a:lnSpc>
              <a:spcPct val="100000"/>
            </a:lnSpc>
          </a:pPr>
          <a:r>
            <a:rPr lang="en-US" sz="1200" b="1" dirty="0" smtClean="0">
              <a:latin typeface="+mj-lt"/>
              <a:cs typeface="Arial" pitchFamily="34" charset="0"/>
            </a:rPr>
            <a:t>Buyer Power- Moderate</a:t>
          </a:r>
        </a:p>
        <a:p>
          <a:pPr algn="just">
            <a:lnSpc>
              <a:spcPct val="100000"/>
            </a:lnSpc>
          </a:pPr>
          <a:r>
            <a:rPr lang="en-US" sz="1100" dirty="0" smtClean="0">
              <a:latin typeface="+mj-lt"/>
              <a:cs typeface="Arial"/>
            </a:rPr>
            <a:t>• </a:t>
          </a:r>
          <a:r>
            <a:rPr lang="en-US" sz="1100" dirty="0" smtClean="0">
              <a:latin typeface="+mj-lt"/>
              <a:cs typeface="Arial" pitchFamily="34" charset="0"/>
            </a:rPr>
            <a:t>Buyers can vary in size but include many medium and large businesses, which strengthens buyer power considerably</a:t>
          </a:r>
        </a:p>
        <a:p>
          <a:r>
            <a:rPr lang="en-US" sz="1100" dirty="0" smtClean="0">
              <a:latin typeface="+mj-lt"/>
              <a:cs typeface="Arial"/>
            </a:rPr>
            <a:t>• </a:t>
          </a:r>
          <a:r>
            <a:rPr lang="en-US" sz="1100" dirty="0" smtClean="0">
              <a:latin typeface="+mj-lt"/>
              <a:cs typeface="Arial" pitchFamily="34" charset="0"/>
            </a:rPr>
            <a:t>Four major players dominate the accountancy market: PWC, KPMG, Deloitte </a:t>
          </a:r>
          <a:r>
            <a:rPr lang="en-US" sz="1100" dirty="0" err="1" smtClean="0">
              <a:latin typeface="+mj-lt"/>
              <a:cs typeface="Arial" pitchFamily="34" charset="0"/>
            </a:rPr>
            <a:t>Touche</a:t>
          </a:r>
          <a:r>
            <a:rPr lang="en-US" sz="1100" dirty="0" smtClean="0">
              <a:latin typeface="+mj-lt"/>
              <a:cs typeface="Arial" pitchFamily="34" charset="0"/>
            </a:rPr>
            <a:t> Tohmatsu, and Ernst &amp; Young- limited choice of player for the largest corporate clients</a:t>
          </a:r>
        </a:p>
        <a:p>
          <a:r>
            <a:rPr lang="en-US" sz="1100" dirty="0" smtClean="0">
              <a:latin typeface="+mj-lt"/>
              <a:cs typeface="Arial"/>
            </a:rPr>
            <a:t>• </a:t>
          </a:r>
          <a:r>
            <a:rPr lang="en-US" sz="1100" dirty="0" smtClean="0">
              <a:latin typeface="+mj-lt"/>
              <a:cs typeface="Arial" pitchFamily="34" charset="0"/>
            </a:rPr>
            <a:t>Switching from a "big four" auditor to a smaller player may be viewed negatively by the capital markets</a:t>
          </a:r>
        </a:p>
        <a:p>
          <a:r>
            <a:rPr lang="en-US" sz="1100" dirty="0" smtClean="0">
              <a:latin typeface="+mj-lt"/>
              <a:cs typeface="Arial"/>
            </a:rPr>
            <a:t>• </a:t>
          </a:r>
          <a:r>
            <a:rPr lang="en-US" sz="1100" dirty="0" smtClean="0">
              <a:latin typeface="+mj-lt"/>
              <a:cs typeface="Arial" pitchFamily="34" charset="0"/>
            </a:rPr>
            <a:t>Buyer power is strengthened by the fact that accountants as  such can rarely integrate forwards into their clients' businesses, while clients can carry out some accounting functions </a:t>
          </a:r>
          <a:r>
            <a:rPr lang="en-US" sz="1100" dirty="0" err="1" smtClean="0">
              <a:latin typeface="+mj-lt"/>
              <a:cs typeface="Arial" pitchFamily="34" charset="0"/>
            </a:rPr>
            <a:t>inhouse</a:t>
          </a:r>
          <a:endParaRPr lang="en-US" sz="1100" dirty="0">
            <a:latin typeface="+mj-lt"/>
            <a:cs typeface="Arial" pitchFamily="34" charset="0"/>
          </a:endParaRPr>
        </a:p>
      </dgm:t>
    </dgm:pt>
    <dgm:pt modelId="{5431C599-1224-4C1F-B7E3-A77F231D045E}" type="parTrans" cxnId="{5A6A7F27-AA06-49AD-BE43-791664A23B83}">
      <dgm:prSet/>
      <dgm:spPr/>
      <dgm:t>
        <a:bodyPr/>
        <a:lstStyle/>
        <a:p>
          <a:endParaRPr lang="en-US">
            <a:latin typeface="+mj-lt"/>
          </a:endParaRPr>
        </a:p>
      </dgm:t>
    </dgm:pt>
    <dgm:pt modelId="{61727350-03D1-449B-8CAF-D07DBFE72458}" type="sibTrans" cxnId="{5A6A7F27-AA06-49AD-BE43-791664A23B83}">
      <dgm:prSet/>
      <dgm:spPr/>
      <dgm:t>
        <a:bodyPr/>
        <a:lstStyle/>
        <a:p>
          <a:endParaRPr lang="en-US">
            <a:latin typeface="+mj-lt"/>
          </a:endParaRPr>
        </a:p>
      </dgm:t>
    </dgm:pt>
    <dgm:pt modelId="{1CCF10EC-D9EA-4B6D-8F7B-DEF489E8388C}">
      <dgm:prSet phldrT="[Text]" custT="1"/>
      <dgm:spPr>
        <a:solidFill>
          <a:schemeClr val="accent2">
            <a:lumMod val="75000"/>
          </a:schemeClr>
        </a:solidFill>
      </dgm:spPr>
      <dgm:t>
        <a:bodyPr/>
        <a:lstStyle/>
        <a:p>
          <a:pPr algn="ctr">
            <a:lnSpc>
              <a:spcPct val="150000"/>
            </a:lnSpc>
            <a:spcAft>
              <a:spcPct val="35000"/>
            </a:spcAft>
          </a:pPr>
          <a:r>
            <a:rPr lang="en-US" sz="1200" b="1" dirty="0" smtClean="0">
              <a:latin typeface="+mj-lt"/>
              <a:cs typeface="Arial" pitchFamily="34" charset="0"/>
            </a:rPr>
            <a:t>Threat of Substitutes - Weak</a:t>
          </a:r>
        </a:p>
        <a:p>
          <a:r>
            <a:rPr lang="en-US" sz="1100" dirty="0" smtClean="0">
              <a:latin typeface="+mj-lt"/>
              <a:cs typeface="Arial" pitchFamily="34" charset="0"/>
            </a:rPr>
            <a:t>• While there are no obvious substitutes for the functions offered by accountants, specialized accountancy firms do face the threat of substitutes</a:t>
          </a:r>
        </a:p>
        <a:p>
          <a:r>
            <a:rPr lang="en-US" sz="1100" dirty="0" smtClean="0">
              <a:latin typeface="+mj-lt"/>
              <a:cs typeface="Arial" pitchFamily="34" charset="0"/>
            </a:rPr>
            <a:t>• For private individuals, "DIY" accounting is often a possibility</a:t>
          </a:r>
        </a:p>
        <a:p>
          <a:r>
            <a:rPr lang="en-US" sz="1100" dirty="0" smtClean="0">
              <a:latin typeface="+mj-lt"/>
              <a:cs typeface="Arial" pitchFamily="34" charset="0"/>
            </a:rPr>
            <a:t>• This substitute avoids costs in terms of fees paid to a third-party accountant, but may incur other costs, such as the time absorbed by the process, and the greater possibility of mistakes being made</a:t>
          </a:r>
        </a:p>
        <a:p>
          <a:r>
            <a:rPr lang="en-US" sz="1100" dirty="0" smtClean="0">
              <a:latin typeface="+mj-lt"/>
              <a:cs typeface="Arial" pitchFamily="34" charset="0"/>
            </a:rPr>
            <a:t>There may also be switching costs, such as the need to purchase appropriate software</a:t>
          </a:r>
        </a:p>
        <a:p>
          <a:r>
            <a:rPr lang="en-US" sz="1100" dirty="0" smtClean="0">
              <a:latin typeface="+mj-lt"/>
              <a:cs typeface="Arial" pitchFamily="34" charset="0"/>
            </a:rPr>
            <a:t>• Also, the important function of auditing cannot by its nature be performed in-house</a:t>
          </a:r>
          <a:endParaRPr lang="en-US" sz="1100" dirty="0">
            <a:latin typeface="+mj-lt"/>
            <a:cs typeface="Arial" pitchFamily="34" charset="0"/>
          </a:endParaRPr>
        </a:p>
      </dgm:t>
    </dgm:pt>
    <dgm:pt modelId="{3A0797D1-94A1-4A86-A444-6D95FFECD894}" type="parTrans" cxnId="{E24048DA-CC07-430D-B485-8E0EEFEBB8D4}">
      <dgm:prSet/>
      <dgm:spPr/>
      <dgm:t>
        <a:bodyPr/>
        <a:lstStyle/>
        <a:p>
          <a:endParaRPr lang="en-US">
            <a:latin typeface="+mj-lt"/>
          </a:endParaRPr>
        </a:p>
      </dgm:t>
    </dgm:pt>
    <dgm:pt modelId="{2C46255E-7CEE-4E56-B7B0-B5F7D905722B}" type="sibTrans" cxnId="{E24048DA-CC07-430D-B485-8E0EEFEBB8D4}">
      <dgm:prSet/>
      <dgm:spPr/>
      <dgm:t>
        <a:bodyPr/>
        <a:lstStyle/>
        <a:p>
          <a:endParaRPr lang="en-US">
            <a:latin typeface="+mj-lt"/>
          </a:endParaRPr>
        </a:p>
      </dgm:t>
    </dgm:pt>
    <dgm:pt modelId="{509C7C0E-EE7C-43DB-AC98-66C03E02739E}" type="pres">
      <dgm:prSet presAssocID="{D115C0A2-E1C9-4803-BDDD-7EB5294ABC6E}" presName="diagram" presStyleCnt="0">
        <dgm:presLayoutVars>
          <dgm:chMax val="1"/>
          <dgm:dir/>
          <dgm:animLvl val="ctr"/>
          <dgm:resizeHandles val="exact"/>
        </dgm:presLayoutVars>
      </dgm:prSet>
      <dgm:spPr/>
      <dgm:t>
        <a:bodyPr/>
        <a:lstStyle/>
        <a:p>
          <a:endParaRPr lang="en-US"/>
        </a:p>
      </dgm:t>
    </dgm:pt>
    <dgm:pt modelId="{7EC9DCB7-1D33-423A-9822-6BFA32629D85}" type="pres">
      <dgm:prSet presAssocID="{D115C0A2-E1C9-4803-BDDD-7EB5294ABC6E}" presName="matrix" presStyleCnt="0"/>
      <dgm:spPr/>
      <dgm:t>
        <a:bodyPr/>
        <a:lstStyle/>
        <a:p>
          <a:endParaRPr lang="en-US"/>
        </a:p>
      </dgm:t>
    </dgm:pt>
    <dgm:pt modelId="{0FE1E524-848E-4351-BDD6-C95825ECEFE0}" type="pres">
      <dgm:prSet presAssocID="{D115C0A2-E1C9-4803-BDDD-7EB5294ABC6E}" presName="tile1" presStyleLbl="node1" presStyleIdx="0" presStyleCnt="4" custScaleX="100000" custScaleY="93840"/>
      <dgm:spPr>
        <a:prstGeom prst="rect">
          <a:avLst/>
        </a:prstGeom>
      </dgm:spPr>
      <dgm:t>
        <a:bodyPr/>
        <a:lstStyle/>
        <a:p>
          <a:endParaRPr lang="en-US"/>
        </a:p>
      </dgm:t>
    </dgm:pt>
    <dgm:pt modelId="{9F6F09DF-2353-42A7-AE07-4E179CDEAE15}" type="pres">
      <dgm:prSet presAssocID="{D115C0A2-E1C9-4803-BDDD-7EB5294ABC6E}" presName="tile1text" presStyleLbl="node1" presStyleIdx="0" presStyleCnt="4">
        <dgm:presLayoutVars>
          <dgm:chMax val="0"/>
          <dgm:chPref val="0"/>
          <dgm:bulletEnabled val="1"/>
        </dgm:presLayoutVars>
      </dgm:prSet>
      <dgm:spPr>
        <a:prstGeom prst="rect">
          <a:avLst/>
        </a:prstGeom>
      </dgm:spPr>
      <dgm:t>
        <a:bodyPr/>
        <a:lstStyle/>
        <a:p>
          <a:endParaRPr lang="en-US"/>
        </a:p>
      </dgm:t>
    </dgm:pt>
    <dgm:pt modelId="{77388376-0139-43DB-8626-5773B5696A90}" type="pres">
      <dgm:prSet presAssocID="{D115C0A2-E1C9-4803-BDDD-7EB5294ABC6E}" presName="tile2" presStyleLbl="node1" presStyleIdx="1" presStyleCnt="4" custScaleX="100926" custScaleY="94919"/>
      <dgm:spPr>
        <a:prstGeom prst="rect">
          <a:avLst/>
        </a:prstGeom>
      </dgm:spPr>
      <dgm:t>
        <a:bodyPr/>
        <a:lstStyle/>
        <a:p>
          <a:endParaRPr lang="en-US"/>
        </a:p>
      </dgm:t>
    </dgm:pt>
    <dgm:pt modelId="{CD40F1CD-51EA-46EE-B063-FEAE439066B2}" type="pres">
      <dgm:prSet presAssocID="{D115C0A2-E1C9-4803-BDDD-7EB5294ABC6E}" presName="tile2text" presStyleLbl="node1" presStyleIdx="1" presStyleCnt="4">
        <dgm:presLayoutVars>
          <dgm:chMax val="0"/>
          <dgm:chPref val="0"/>
          <dgm:bulletEnabled val="1"/>
        </dgm:presLayoutVars>
      </dgm:prSet>
      <dgm:spPr>
        <a:prstGeom prst="rect">
          <a:avLst/>
        </a:prstGeom>
      </dgm:spPr>
      <dgm:t>
        <a:bodyPr/>
        <a:lstStyle/>
        <a:p>
          <a:endParaRPr lang="en-US"/>
        </a:p>
      </dgm:t>
    </dgm:pt>
    <dgm:pt modelId="{8C684996-A495-4419-B7BB-263407A4AD53}" type="pres">
      <dgm:prSet presAssocID="{D115C0A2-E1C9-4803-BDDD-7EB5294ABC6E}" presName="tile3" presStyleLbl="node1" presStyleIdx="2" presStyleCnt="4" custScaleX="100000" custScaleY="106826"/>
      <dgm:spPr>
        <a:prstGeom prst="rect">
          <a:avLst/>
        </a:prstGeom>
      </dgm:spPr>
      <dgm:t>
        <a:bodyPr/>
        <a:lstStyle/>
        <a:p>
          <a:endParaRPr lang="en-US"/>
        </a:p>
      </dgm:t>
    </dgm:pt>
    <dgm:pt modelId="{700C171B-312D-42F1-B45B-6563B6D95D57}" type="pres">
      <dgm:prSet presAssocID="{D115C0A2-E1C9-4803-BDDD-7EB5294ABC6E}" presName="tile3text" presStyleLbl="node1" presStyleIdx="2" presStyleCnt="4">
        <dgm:presLayoutVars>
          <dgm:chMax val="0"/>
          <dgm:chPref val="0"/>
          <dgm:bulletEnabled val="1"/>
        </dgm:presLayoutVars>
      </dgm:prSet>
      <dgm:spPr/>
      <dgm:t>
        <a:bodyPr/>
        <a:lstStyle/>
        <a:p>
          <a:endParaRPr lang="en-US"/>
        </a:p>
      </dgm:t>
    </dgm:pt>
    <dgm:pt modelId="{ECD3462E-8404-48C1-9ED6-4F9D47ADDC59}" type="pres">
      <dgm:prSet presAssocID="{D115C0A2-E1C9-4803-BDDD-7EB5294ABC6E}" presName="tile4" presStyleLbl="node1" presStyleIdx="3" presStyleCnt="4" custScaleX="101852" custScaleY="107240"/>
      <dgm:spPr>
        <a:prstGeom prst="rect">
          <a:avLst/>
        </a:prstGeom>
      </dgm:spPr>
      <dgm:t>
        <a:bodyPr/>
        <a:lstStyle/>
        <a:p>
          <a:endParaRPr lang="en-US"/>
        </a:p>
      </dgm:t>
    </dgm:pt>
    <dgm:pt modelId="{28D079CB-BABB-42E4-83C7-BD652D470035}" type="pres">
      <dgm:prSet presAssocID="{D115C0A2-E1C9-4803-BDDD-7EB5294ABC6E}" presName="tile4text" presStyleLbl="node1" presStyleIdx="3" presStyleCnt="4">
        <dgm:presLayoutVars>
          <dgm:chMax val="0"/>
          <dgm:chPref val="0"/>
          <dgm:bulletEnabled val="1"/>
        </dgm:presLayoutVars>
      </dgm:prSet>
      <dgm:spPr>
        <a:prstGeom prst="rect">
          <a:avLst/>
        </a:prstGeom>
      </dgm:spPr>
      <dgm:t>
        <a:bodyPr/>
        <a:lstStyle/>
        <a:p>
          <a:endParaRPr lang="en-US"/>
        </a:p>
      </dgm:t>
    </dgm:pt>
    <dgm:pt modelId="{9F2583ED-98CB-4DCD-A714-DAD1D261A478}" type="pres">
      <dgm:prSet presAssocID="{D115C0A2-E1C9-4803-BDDD-7EB5294ABC6E}" presName="centerTile" presStyleLbl="fgShp" presStyleIdx="0" presStyleCnt="1" custScaleX="274372" custScaleY="87107" custLinFactNeighborX="-495" custLinFactNeighborY="-5797">
        <dgm:presLayoutVars>
          <dgm:chMax val="0"/>
          <dgm:chPref val="0"/>
        </dgm:presLayoutVars>
      </dgm:prSet>
      <dgm:spPr/>
      <dgm:t>
        <a:bodyPr/>
        <a:lstStyle/>
        <a:p>
          <a:endParaRPr lang="en-US"/>
        </a:p>
      </dgm:t>
    </dgm:pt>
  </dgm:ptLst>
  <dgm:cxnLst>
    <dgm:cxn modelId="{847AD6C2-CDA4-44F5-AC20-EEA53859B162}" type="presOf" srcId="{0F5B7FD5-053B-4089-91E9-698A44493490}" destId="{8C684996-A495-4419-B7BB-263407A4AD53}" srcOrd="0" destOrd="0" presId="urn:microsoft.com/office/officeart/2005/8/layout/matrix1"/>
    <dgm:cxn modelId="{592BC2A7-A24F-481F-9FF0-1AB31C697470}" type="presOf" srcId="{7FD65538-B02B-4E3A-8DB3-E45CCE2049F1}" destId="{9F2583ED-98CB-4DCD-A714-DAD1D261A478}" srcOrd="0" destOrd="0" presId="urn:microsoft.com/office/officeart/2005/8/layout/matrix1"/>
    <dgm:cxn modelId="{01C3E36C-ECF7-4244-9D1C-2004C3CBAEE0}" type="presOf" srcId="{25BC055E-2416-44A4-9EFF-E62A16DCD16C}" destId="{0FE1E524-848E-4351-BDD6-C95825ECEFE0}" srcOrd="0" destOrd="0" presId="urn:microsoft.com/office/officeart/2005/8/layout/matrix1"/>
    <dgm:cxn modelId="{45F57DFB-E379-4ED3-856D-DAD03564E550}" type="presOf" srcId="{D115C0A2-E1C9-4803-BDDD-7EB5294ABC6E}" destId="{509C7C0E-EE7C-43DB-AC98-66C03E02739E}" srcOrd="0" destOrd="0" presId="urn:microsoft.com/office/officeart/2005/8/layout/matrix1"/>
    <dgm:cxn modelId="{E24048DA-CC07-430D-B485-8E0EEFEBB8D4}" srcId="{7FD65538-B02B-4E3A-8DB3-E45CCE2049F1}" destId="{1CCF10EC-D9EA-4B6D-8F7B-DEF489E8388C}" srcOrd="3" destOrd="0" parTransId="{3A0797D1-94A1-4A86-A444-6D95FFECD894}" sibTransId="{2C46255E-7CEE-4E56-B7B0-B5F7D905722B}"/>
    <dgm:cxn modelId="{4A5D699F-6C97-429B-8994-09FFB44AE8C2}" type="presOf" srcId="{25BC055E-2416-44A4-9EFF-E62A16DCD16C}" destId="{9F6F09DF-2353-42A7-AE07-4E179CDEAE15}" srcOrd="1" destOrd="0" presId="urn:microsoft.com/office/officeart/2005/8/layout/matrix1"/>
    <dgm:cxn modelId="{0F48FBBE-FC66-40FB-B231-E38AEFB5FF7C}" type="presOf" srcId="{1CCF10EC-D9EA-4B6D-8F7B-DEF489E8388C}" destId="{ECD3462E-8404-48C1-9ED6-4F9D47ADDC59}" srcOrd="0" destOrd="0" presId="urn:microsoft.com/office/officeart/2005/8/layout/matrix1"/>
    <dgm:cxn modelId="{118AD182-32CD-4F0E-A0BA-A9BCAF5B1AD5}" srcId="{7FD65538-B02B-4E3A-8DB3-E45CCE2049F1}" destId="{25BC055E-2416-44A4-9EFF-E62A16DCD16C}" srcOrd="0" destOrd="0" parTransId="{389B1C5B-9947-45AF-8552-01BC7F2FF6EF}" sibTransId="{E639B863-4BA2-4AFE-AC1A-4E86C214F621}"/>
    <dgm:cxn modelId="{12223CA0-3454-45F2-8C73-62CA7C3A9006}" type="presOf" srcId="{0F5B7FD5-053B-4089-91E9-698A44493490}" destId="{700C171B-312D-42F1-B45B-6563B6D95D57}" srcOrd="1" destOrd="0" presId="urn:microsoft.com/office/officeart/2005/8/layout/matrix1"/>
    <dgm:cxn modelId="{5A6A7F27-AA06-49AD-BE43-791664A23B83}" srcId="{7FD65538-B02B-4E3A-8DB3-E45CCE2049F1}" destId="{0F5B7FD5-053B-4089-91E9-698A44493490}" srcOrd="2" destOrd="0" parTransId="{5431C599-1224-4C1F-B7E3-A77F231D045E}" sibTransId="{61727350-03D1-449B-8CAF-D07DBFE72458}"/>
    <dgm:cxn modelId="{C01C29B7-FD08-4E7B-BA38-6577D40E0D2A}" type="presOf" srcId="{1CCF10EC-D9EA-4B6D-8F7B-DEF489E8388C}" destId="{28D079CB-BABB-42E4-83C7-BD652D470035}" srcOrd="1" destOrd="0" presId="urn:microsoft.com/office/officeart/2005/8/layout/matrix1"/>
    <dgm:cxn modelId="{2237E231-61E1-421C-9EC8-E38BA8225391}" srcId="{7FD65538-B02B-4E3A-8DB3-E45CCE2049F1}" destId="{BE559C70-FA0B-4A10-B22B-6CD2BE9DE2B8}" srcOrd="1" destOrd="0" parTransId="{C896735E-61A5-45E3-8FA4-A47FB3C1F754}" sibTransId="{B3D27241-6E4E-496A-AB3C-D5ABFA2C3781}"/>
    <dgm:cxn modelId="{3993FDB1-9142-4B4A-8E5E-B9D35DC9D7C8}" type="presOf" srcId="{BE559C70-FA0B-4A10-B22B-6CD2BE9DE2B8}" destId="{77388376-0139-43DB-8626-5773B5696A90}" srcOrd="0" destOrd="0" presId="urn:microsoft.com/office/officeart/2005/8/layout/matrix1"/>
    <dgm:cxn modelId="{EA754841-C8EE-456C-AD2F-9C3498837FC5}" type="presOf" srcId="{BE559C70-FA0B-4A10-B22B-6CD2BE9DE2B8}" destId="{CD40F1CD-51EA-46EE-B063-FEAE439066B2}" srcOrd="1" destOrd="0" presId="urn:microsoft.com/office/officeart/2005/8/layout/matrix1"/>
    <dgm:cxn modelId="{63BEC805-EE63-40FD-8902-9FB6C7DC08A7}" srcId="{D115C0A2-E1C9-4803-BDDD-7EB5294ABC6E}" destId="{7FD65538-B02B-4E3A-8DB3-E45CCE2049F1}" srcOrd="0" destOrd="0" parTransId="{7315C418-B075-4DE4-9025-64809BFA5D3C}" sibTransId="{8146342F-BD64-4842-A1D5-123C2A1D1A33}"/>
    <dgm:cxn modelId="{9DB64E2A-9447-4E20-891D-61396143F23F}" type="presParOf" srcId="{509C7C0E-EE7C-43DB-AC98-66C03E02739E}" destId="{7EC9DCB7-1D33-423A-9822-6BFA32629D85}" srcOrd="0" destOrd="0" presId="urn:microsoft.com/office/officeart/2005/8/layout/matrix1"/>
    <dgm:cxn modelId="{73762DBE-350B-4445-A4CD-D2A6CACBFC7F}" type="presParOf" srcId="{7EC9DCB7-1D33-423A-9822-6BFA32629D85}" destId="{0FE1E524-848E-4351-BDD6-C95825ECEFE0}" srcOrd="0" destOrd="0" presId="urn:microsoft.com/office/officeart/2005/8/layout/matrix1"/>
    <dgm:cxn modelId="{5D06485E-3FA6-49E8-9DEC-60624E1EFC81}" type="presParOf" srcId="{7EC9DCB7-1D33-423A-9822-6BFA32629D85}" destId="{9F6F09DF-2353-42A7-AE07-4E179CDEAE15}" srcOrd="1" destOrd="0" presId="urn:microsoft.com/office/officeart/2005/8/layout/matrix1"/>
    <dgm:cxn modelId="{3ED5E3F8-C087-459E-A11B-CBA74B70EA0D}" type="presParOf" srcId="{7EC9DCB7-1D33-423A-9822-6BFA32629D85}" destId="{77388376-0139-43DB-8626-5773B5696A90}" srcOrd="2" destOrd="0" presId="urn:microsoft.com/office/officeart/2005/8/layout/matrix1"/>
    <dgm:cxn modelId="{384D1662-0604-4EF1-9807-9077585CB2C6}" type="presParOf" srcId="{7EC9DCB7-1D33-423A-9822-6BFA32629D85}" destId="{CD40F1CD-51EA-46EE-B063-FEAE439066B2}" srcOrd="3" destOrd="0" presId="urn:microsoft.com/office/officeart/2005/8/layout/matrix1"/>
    <dgm:cxn modelId="{B7BEAC7B-C39E-44A9-97E6-997DE923E37D}" type="presParOf" srcId="{7EC9DCB7-1D33-423A-9822-6BFA32629D85}" destId="{8C684996-A495-4419-B7BB-263407A4AD53}" srcOrd="4" destOrd="0" presId="urn:microsoft.com/office/officeart/2005/8/layout/matrix1"/>
    <dgm:cxn modelId="{D6ADFA97-77B9-4AD8-BF54-417F390D8080}" type="presParOf" srcId="{7EC9DCB7-1D33-423A-9822-6BFA32629D85}" destId="{700C171B-312D-42F1-B45B-6563B6D95D57}" srcOrd="5" destOrd="0" presId="urn:microsoft.com/office/officeart/2005/8/layout/matrix1"/>
    <dgm:cxn modelId="{66AC463F-A45C-42D2-9E4D-F0949FD0208F}" type="presParOf" srcId="{7EC9DCB7-1D33-423A-9822-6BFA32629D85}" destId="{ECD3462E-8404-48C1-9ED6-4F9D47ADDC59}" srcOrd="6" destOrd="0" presId="urn:microsoft.com/office/officeart/2005/8/layout/matrix1"/>
    <dgm:cxn modelId="{37CCDC81-4F6C-4CDD-B52C-E091129F9B97}" type="presParOf" srcId="{7EC9DCB7-1D33-423A-9822-6BFA32629D85}" destId="{28D079CB-BABB-42E4-83C7-BD652D470035}" srcOrd="7" destOrd="0" presId="urn:microsoft.com/office/officeart/2005/8/layout/matrix1"/>
    <dgm:cxn modelId="{63F2B2C0-AD57-4D9A-8BF3-B91FE09B89DA}" type="presParOf" srcId="{509C7C0E-EE7C-43DB-AC98-66C03E02739E}" destId="{9F2583ED-98CB-4DCD-A714-DAD1D261A478}" srcOrd="1" destOrd="0" presId="urn:microsoft.com/office/officeart/2005/8/layout/matrix1"/>
  </dgm:cxnLst>
  <dgm:bg/>
  <dgm:whole/>
</dgm:dataModel>
</file>

<file path=ppt/diagrams/data6.xml><?xml version="1.0" encoding="utf-8"?>
<dgm:dataModel xmlns:dgm="http://schemas.openxmlformats.org/drawingml/2006/diagram" xmlns:a="http://schemas.openxmlformats.org/drawingml/2006/main">
  <dgm:ptLst>
    <dgm:pt modelId="{D115C0A2-E1C9-4803-BDDD-7EB5294ABC6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FD65538-B02B-4E3A-8DB3-E45CCE2049F1}">
      <dgm:prSet phldrT="[Text]" custT="1"/>
      <dgm:spPr>
        <a:solidFill>
          <a:schemeClr val="bg2"/>
        </a:solidFill>
      </dgm:spPr>
      <dgm:t>
        <a:bodyPr/>
        <a:lstStyle/>
        <a:p>
          <a:pPr algn="ctr">
            <a:lnSpc>
              <a:spcPct val="100000"/>
            </a:lnSpc>
            <a:spcAft>
              <a:spcPts val="0"/>
            </a:spcAft>
          </a:pPr>
          <a:r>
            <a:rPr lang="en-US" sz="1100" b="1" dirty="0" smtClean="0">
              <a:solidFill>
                <a:schemeClr val="tx1"/>
              </a:solidFill>
              <a:latin typeface="+mj-lt"/>
              <a:cs typeface="Arial" pitchFamily="34" charset="0"/>
            </a:rPr>
            <a:t>Rivalry- Strong</a:t>
          </a:r>
        </a:p>
        <a:p>
          <a:r>
            <a:rPr lang="en-US" sz="1100" dirty="0" smtClean="0">
              <a:solidFill>
                <a:schemeClr val="tx1"/>
              </a:solidFill>
              <a:latin typeface="+mj-lt"/>
              <a:cs typeface="Arial" pitchFamily="34" charset="0"/>
            </a:rPr>
            <a:t>• Legal firms can diversify their practice in terms of the range of areas they are involved in, from antitrust and competition to banking and finance, which tends to ease rivalry</a:t>
          </a:r>
          <a:endParaRPr lang="en-US" sz="1100" dirty="0" smtClean="0">
            <a:latin typeface="+mj-lt"/>
            <a:cs typeface="Arial" pitchFamily="34" charset="0"/>
          </a:endParaRPr>
        </a:p>
        <a:p>
          <a:r>
            <a:rPr lang="en-US" sz="1100" dirty="0" smtClean="0">
              <a:latin typeface="+mj-lt"/>
              <a:cs typeface="Arial" pitchFamily="34" charset="0"/>
            </a:rPr>
            <a:t>• For the biggest firms that cover the breadth of the market, there is huge rivalry for reputation and the big deals</a:t>
          </a:r>
        </a:p>
        <a:p>
          <a:r>
            <a:rPr lang="en-US" sz="1100" dirty="0" smtClean="0">
              <a:latin typeface="+mj-lt"/>
              <a:cs typeface="Arial" pitchFamily="34" charset="0"/>
            </a:rPr>
            <a:t>• Since liberalization, basic legal tasks can be completed at reduced costs in many countries</a:t>
          </a:r>
          <a:endParaRPr lang="en-US" sz="1100" dirty="0">
            <a:latin typeface="+mj-lt"/>
            <a:cs typeface="Arial" pitchFamily="34" charset="0"/>
          </a:endParaRPr>
        </a:p>
      </dgm:t>
    </dgm:pt>
    <dgm:pt modelId="{7315C418-B075-4DE4-9025-64809BFA5D3C}" type="parTrans" cxnId="{63BEC805-EE63-40FD-8902-9FB6C7DC08A7}">
      <dgm:prSet/>
      <dgm:spPr/>
      <dgm:t>
        <a:bodyPr/>
        <a:lstStyle/>
        <a:p>
          <a:endParaRPr lang="en-US">
            <a:latin typeface="+mj-lt"/>
          </a:endParaRPr>
        </a:p>
      </dgm:t>
    </dgm:pt>
    <dgm:pt modelId="{8146342F-BD64-4842-A1D5-123C2A1D1A33}" type="sibTrans" cxnId="{63BEC805-EE63-40FD-8902-9FB6C7DC08A7}">
      <dgm:prSet/>
      <dgm:spPr/>
      <dgm:t>
        <a:bodyPr/>
        <a:lstStyle/>
        <a:p>
          <a:endParaRPr lang="en-US">
            <a:latin typeface="+mj-lt"/>
          </a:endParaRPr>
        </a:p>
      </dgm:t>
    </dgm:pt>
    <dgm:pt modelId="{25BC055E-2416-44A4-9EFF-E62A16DCD16C}">
      <dgm:prSet phldrT="[Text]" custT="1"/>
      <dgm:spPr>
        <a:solidFill>
          <a:schemeClr val="tx2">
            <a:lumMod val="75000"/>
          </a:schemeClr>
        </a:solidFill>
      </dgm:spPr>
      <dgm:t>
        <a:bodyPr rIns="45720" bIns="0"/>
        <a:lstStyle/>
        <a:p>
          <a:pPr algn="ctr">
            <a:lnSpc>
              <a:spcPct val="100000"/>
            </a:lnSpc>
            <a:spcAft>
              <a:spcPts val="0"/>
            </a:spcAft>
          </a:pPr>
          <a:r>
            <a:rPr lang="en-US" sz="1200" b="1" dirty="0" smtClean="0">
              <a:latin typeface="+mj-lt"/>
              <a:cs typeface="Arial" pitchFamily="34" charset="0"/>
            </a:rPr>
            <a:t>Supplier Power- Moderate</a:t>
          </a:r>
        </a:p>
        <a:p>
          <a:pPr algn="just">
            <a:lnSpc>
              <a:spcPct val="100000"/>
            </a:lnSpc>
            <a:spcAft>
              <a:spcPts val="0"/>
            </a:spcAft>
          </a:pPr>
          <a:r>
            <a:rPr lang="en-US" sz="1100" dirty="0" smtClean="0">
              <a:latin typeface="+mj-lt"/>
              <a:cs typeface="Arial"/>
            </a:rPr>
            <a:t>• Suppliers in this market include manufacturers of ICT equipment and office supplies</a:t>
          </a:r>
        </a:p>
        <a:p>
          <a:pPr algn="just">
            <a:lnSpc>
              <a:spcPct val="100000"/>
            </a:lnSpc>
            <a:spcAft>
              <a:spcPts val="0"/>
            </a:spcAft>
          </a:pPr>
          <a:r>
            <a:rPr lang="en-US" sz="1100" dirty="0" smtClean="0">
              <a:latin typeface="+mj-lt"/>
              <a:cs typeface="Arial"/>
            </a:rPr>
            <a:t>• As market players often stick to one ICT supplier in order to keep consistency throughout the business and avoid the difficulties of training staff on new computer systems, supplier power is increased</a:t>
          </a:r>
        </a:p>
        <a:p>
          <a:pPr algn="just">
            <a:lnSpc>
              <a:spcPct val="100000"/>
            </a:lnSpc>
            <a:spcAft>
              <a:spcPts val="0"/>
            </a:spcAft>
          </a:pPr>
          <a:r>
            <a:rPr lang="en-US" sz="1100" dirty="0" smtClean="0">
              <a:latin typeface="+mj-lt"/>
              <a:cs typeface="Arial"/>
            </a:rPr>
            <a:t>• The biggest cost, and subsequently asset, for a law firm is its staff, which needs to be of a high quality to maintain a competitive edge over rivals</a:t>
          </a:r>
        </a:p>
        <a:p>
          <a:pPr algn="just">
            <a:lnSpc>
              <a:spcPct val="100000"/>
            </a:lnSpc>
            <a:spcAft>
              <a:spcPts val="0"/>
            </a:spcAft>
          </a:pPr>
          <a:r>
            <a:rPr lang="en-US" sz="1100" dirty="0" smtClean="0">
              <a:latin typeface="+mj-lt"/>
              <a:cs typeface="Arial"/>
            </a:rPr>
            <a:t>•The success of the practice as a whole depends on attracting and retaining suitably qualified legal professionals, with expertise in the specific areas of law in which the partnership operate- Should one partner leave, it may be difficult to find a replacement with equivalent skills</a:t>
          </a:r>
          <a:endParaRPr lang="en-US" sz="1100" dirty="0">
            <a:latin typeface="+mj-lt"/>
            <a:cs typeface="Arial" pitchFamily="34" charset="0"/>
          </a:endParaRPr>
        </a:p>
      </dgm:t>
    </dgm:pt>
    <dgm:pt modelId="{389B1C5B-9947-45AF-8552-01BC7F2FF6EF}" type="parTrans" cxnId="{118AD182-32CD-4F0E-A0BA-A9BCAF5B1AD5}">
      <dgm:prSet/>
      <dgm:spPr/>
      <dgm:t>
        <a:bodyPr/>
        <a:lstStyle/>
        <a:p>
          <a:endParaRPr lang="en-US">
            <a:latin typeface="+mj-lt"/>
          </a:endParaRPr>
        </a:p>
      </dgm:t>
    </dgm:pt>
    <dgm:pt modelId="{E639B863-4BA2-4AFE-AC1A-4E86C214F621}" type="sibTrans" cxnId="{118AD182-32CD-4F0E-A0BA-A9BCAF5B1AD5}">
      <dgm:prSet/>
      <dgm:spPr/>
      <dgm:t>
        <a:bodyPr/>
        <a:lstStyle/>
        <a:p>
          <a:endParaRPr lang="en-US">
            <a:latin typeface="+mj-lt"/>
          </a:endParaRPr>
        </a:p>
      </dgm:t>
    </dgm:pt>
    <dgm:pt modelId="{BE559C70-FA0B-4A10-B22B-6CD2BE9DE2B8}">
      <dgm:prSet phldrT="[Text]" custT="1"/>
      <dgm:spPr>
        <a:solidFill>
          <a:schemeClr val="accent3">
            <a:lumMod val="75000"/>
          </a:schemeClr>
        </a:solidFill>
      </dgm:spPr>
      <dgm:t>
        <a:bodyPr lIns="45720" tIns="0" bIns="0" anchor="t" anchorCtr="0"/>
        <a:lstStyle/>
        <a:p>
          <a:pPr algn="ctr">
            <a:lnSpc>
              <a:spcPct val="100000"/>
            </a:lnSpc>
            <a:spcAft>
              <a:spcPts val="0"/>
            </a:spcAft>
          </a:pPr>
          <a:r>
            <a:rPr lang="en-US" sz="1200" b="1" dirty="0" smtClean="0">
              <a:latin typeface="+mj-lt"/>
              <a:cs typeface="Arial" pitchFamily="34" charset="0"/>
            </a:rPr>
            <a:t>New Entrants- Strong</a:t>
          </a:r>
        </a:p>
        <a:p>
          <a:pPr>
            <a:lnSpc>
              <a:spcPct val="100000"/>
            </a:lnSpc>
            <a:spcAft>
              <a:spcPts val="0"/>
            </a:spcAft>
          </a:pPr>
          <a:r>
            <a:rPr lang="en-US" sz="1100" dirty="0" smtClean="0">
              <a:latin typeface="+mj-lt"/>
              <a:cs typeface="Arial" pitchFamily="34" charset="0"/>
            </a:rPr>
            <a:t>• The global legal services market is continuing to expand, providing ample opportunities for new players wanting to enter</a:t>
          </a:r>
        </a:p>
        <a:p>
          <a:pPr>
            <a:lnSpc>
              <a:spcPct val="100000"/>
            </a:lnSpc>
            <a:spcAft>
              <a:spcPts val="0"/>
            </a:spcAft>
          </a:pPr>
          <a:r>
            <a:rPr lang="en-US" sz="1100" dirty="0" smtClean="0">
              <a:latin typeface="+mj-lt"/>
              <a:cs typeface="Arial" pitchFamily="34" charset="0"/>
            </a:rPr>
            <a:t>• Leading incumbents have some advantages, which may make it harder for new entrants to compete</a:t>
          </a:r>
        </a:p>
        <a:p>
          <a:pPr>
            <a:lnSpc>
              <a:spcPct val="100000"/>
            </a:lnSpc>
            <a:spcAft>
              <a:spcPts val="0"/>
            </a:spcAft>
          </a:pPr>
          <a:r>
            <a:rPr lang="en-US" sz="1100" dirty="0" smtClean="0">
              <a:latin typeface="+mj-lt"/>
              <a:cs typeface="Arial" pitchFamily="34" charset="0"/>
            </a:rPr>
            <a:t>• A larger firm may have economies of scale, being able to offer a broader range of expertise to clients</a:t>
          </a:r>
        </a:p>
        <a:p>
          <a:pPr>
            <a:lnSpc>
              <a:spcPct val="100000"/>
            </a:lnSpc>
            <a:spcAft>
              <a:spcPts val="0"/>
            </a:spcAft>
          </a:pPr>
          <a:r>
            <a:rPr lang="en-US" sz="1100" dirty="0" smtClean="0">
              <a:latin typeface="+mj-lt"/>
              <a:cs typeface="Arial" pitchFamily="34" charset="0"/>
            </a:rPr>
            <a:t>• It may be difficult for clients to assess the relative skills of competing firms in this market, and a high reputation ('brand strength') is an advantage for certain incumbents that new entrants cannot immediately offer</a:t>
          </a:r>
        </a:p>
        <a:p>
          <a:pPr>
            <a:lnSpc>
              <a:spcPct val="100000"/>
            </a:lnSpc>
            <a:spcAft>
              <a:spcPts val="0"/>
            </a:spcAft>
          </a:pPr>
          <a:r>
            <a:rPr lang="en-US" sz="1100" dirty="0" smtClean="0">
              <a:latin typeface="+mj-lt"/>
              <a:cs typeface="Arial" pitchFamily="34" charset="0"/>
            </a:rPr>
            <a:t>• There may be restrictions on foreign lawyers practicing within a particular country, although WTO rules generally favor greater international trade in services, including legal services</a:t>
          </a:r>
          <a:endParaRPr lang="en-US" sz="1100" dirty="0">
            <a:latin typeface="+mj-lt"/>
            <a:cs typeface="Arial" pitchFamily="34" charset="0"/>
          </a:endParaRPr>
        </a:p>
      </dgm:t>
    </dgm:pt>
    <dgm:pt modelId="{C896735E-61A5-45E3-8FA4-A47FB3C1F754}" type="parTrans" cxnId="{2237E231-61E1-421C-9EC8-E38BA8225391}">
      <dgm:prSet/>
      <dgm:spPr/>
      <dgm:t>
        <a:bodyPr/>
        <a:lstStyle/>
        <a:p>
          <a:endParaRPr lang="en-US">
            <a:latin typeface="+mj-lt"/>
          </a:endParaRPr>
        </a:p>
      </dgm:t>
    </dgm:pt>
    <dgm:pt modelId="{B3D27241-6E4E-496A-AB3C-D5ABFA2C3781}" type="sibTrans" cxnId="{2237E231-61E1-421C-9EC8-E38BA8225391}">
      <dgm:prSet/>
      <dgm:spPr/>
      <dgm:t>
        <a:bodyPr/>
        <a:lstStyle/>
        <a:p>
          <a:endParaRPr lang="en-US">
            <a:latin typeface="+mj-lt"/>
          </a:endParaRPr>
        </a:p>
      </dgm:t>
    </dgm:pt>
    <dgm:pt modelId="{0F5B7FD5-053B-4089-91E9-698A44493490}">
      <dgm:prSet phldrT="[Text]" custT="1"/>
      <dgm:spPr>
        <a:solidFill>
          <a:schemeClr val="accent5">
            <a:lumMod val="75000"/>
          </a:schemeClr>
        </a:solidFill>
      </dgm:spPr>
      <dgm:t>
        <a:bodyPr lIns="45720" tIns="0" rIns="91440" anchor="ctr" anchorCtr="0"/>
        <a:lstStyle/>
        <a:p>
          <a:pPr algn="ctr">
            <a:lnSpc>
              <a:spcPct val="100000"/>
            </a:lnSpc>
          </a:pPr>
          <a:r>
            <a:rPr lang="en-US" sz="1200" b="1" dirty="0" smtClean="0">
              <a:latin typeface="+mj-lt"/>
              <a:cs typeface="Arial" pitchFamily="34" charset="0"/>
            </a:rPr>
            <a:t>Buyer Power- Moderate</a:t>
          </a:r>
        </a:p>
        <a:p>
          <a:pPr algn="just">
            <a:lnSpc>
              <a:spcPct val="100000"/>
            </a:lnSpc>
          </a:pPr>
          <a:r>
            <a:rPr lang="en-US" sz="1100" dirty="0" smtClean="0">
              <a:latin typeface="+mj-lt"/>
              <a:cs typeface="Arial"/>
            </a:rPr>
            <a:t>• Wide variety of potential customers in the market- weakens buyer power</a:t>
          </a:r>
        </a:p>
        <a:p>
          <a:pPr algn="just">
            <a:lnSpc>
              <a:spcPct val="100000"/>
            </a:lnSpc>
          </a:pPr>
          <a:r>
            <a:rPr lang="en-US" sz="1100" dirty="0" smtClean="0">
              <a:latin typeface="+mj-lt"/>
              <a:cs typeface="Arial"/>
            </a:rPr>
            <a:t>•  Larger clients tend to have stronger bargaining power</a:t>
          </a:r>
        </a:p>
        <a:p>
          <a:pPr algn="just">
            <a:lnSpc>
              <a:spcPct val="100000"/>
            </a:lnSpc>
          </a:pPr>
          <a:r>
            <a:rPr lang="en-US" sz="1100" dirty="0" smtClean="0">
              <a:latin typeface="+mj-lt"/>
              <a:cs typeface="Arial"/>
            </a:rPr>
            <a:t>• Switching tends to be fairly low-cost in this market</a:t>
          </a:r>
        </a:p>
        <a:p>
          <a:pPr algn="just">
            <a:lnSpc>
              <a:spcPct val="100000"/>
            </a:lnSpc>
          </a:pPr>
          <a:r>
            <a:rPr lang="en-US" sz="1100" dirty="0" smtClean="0">
              <a:latin typeface="+mj-lt"/>
              <a:cs typeface="Arial"/>
            </a:rPr>
            <a:t>• The services offered by legal practitioners are generally highly important to buyers. However, larger companies may backwards integrate by introducing in-house legal services, thus putting legal firms under pressure</a:t>
          </a:r>
        </a:p>
        <a:p>
          <a:pPr algn="just">
            <a:lnSpc>
              <a:spcPct val="100000"/>
            </a:lnSpc>
          </a:pPr>
          <a:r>
            <a:rPr lang="en-US" sz="1100" dirty="0" smtClean="0">
              <a:latin typeface="+mj-lt"/>
              <a:cs typeface="Arial"/>
            </a:rPr>
            <a:t>• Brand can play an important role in the legal services market, with reputation often being an important factor when choosing a legal services company</a:t>
          </a:r>
        </a:p>
        <a:p>
          <a:pPr algn="just">
            <a:lnSpc>
              <a:spcPct val="100000"/>
            </a:lnSpc>
          </a:pPr>
          <a:r>
            <a:rPr lang="en-US" sz="1100" dirty="0" smtClean="0">
              <a:latin typeface="+mj-lt"/>
              <a:cs typeface="Arial"/>
            </a:rPr>
            <a:t>• Services offered by law firms tend to be very similar, however companies may differentiate themselves by specializing in one area</a:t>
          </a:r>
          <a:endParaRPr lang="en-US" sz="1100" dirty="0">
            <a:latin typeface="+mj-lt"/>
            <a:cs typeface="Arial" pitchFamily="34" charset="0"/>
          </a:endParaRPr>
        </a:p>
      </dgm:t>
    </dgm:pt>
    <dgm:pt modelId="{5431C599-1224-4C1F-B7E3-A77F231D045E}" type="parTrans" cxnId="{5A6A7F27-AA06-49AD-BE43-791664A23B83}">
      <dgm:prSet/>
      <dgm:spPr/>
      <dgm:t>
        <a:bodyPr/>
        <a:lstStyle/>
        <a:p>
          <a:endParaRPr lang="en-US">
            <a:latin typeface="+mj-lt"/>
          </a:endParaRPr>
        </a:p>
      </dgm:t>
    </dgm:pt>
    <dgm:pt modelId="{61727350-03D1-449B-8CAF-D07DBFE72458}" type="sibTrans" cxnId="{5A6A7F27-AA06-49AD-BE43-791664A23B83}">
      <dgm:prSet/>
      <dgm:spPr/>
      <dgm:t>
        <a:bodyPr/>
        <a:lstStyle/>
        <a:p>
          <a:endParaRPr lang="en-US">
            <a:latin typeface="+mj-lt"/>
          </a:endParaRPr>
        </a:p>
      </dgm:t>
    </dgm:pt>
    <dgm:pt modelId="{1CCF10EC-D9EA-4B6D-8F7B-DEF489E8388C}">
      <dgm:prSet phldrT="[Text]" custT="1"/>
      <dgm:spPr>
        <a:solidFill>
          <a:schemeClr val="accent2">
            <a:lumMod val="75000"/>
          </a:schemeClr>
        </a:solidFill>
      </dgm:spPr>
      <dgm:t>
        <a:bodyPr tIns="0" bIns="0" anchor="t"/>
        <a:lstStyle/>
        <a:p>
          <a:pPr algn="ctr">
            <a:lnSpc>
              <a:spcPct val="150000"/>
            </a:lnSpc>
            <a:spcAft>
              <a:spcPct val="35000"/>
            </a:spcAft>
          </a:pPr>
          <a:r>
            <a:rPr lang="en-US" sz="1200" b="1" dirty="0" smtClean="0">
              <a:latin typeface="+mj-lt"/>
              <a:cs typeface="Arial" pitchFamily="34" charset="0"/>
            </a:rPr>
            <a:t>Threat of Substitutes - Moderate</a:t>
          </a:r>
        </a:p>
        <a:p>
          <a:r>
            <a:rPr lang="en-US" sz="1100" dirty="0" smtClean="0">
              <a:latin typeface="+mj-lt"/>
              <a:cs typeface="Arial" pitchFamily="34" charset="0"/>
            </a:rPr>
            <a:t>• While there are no obvious substitutes to legal services as such, some individuals may choose to represent themselves</a:t>
          </a:r>
        </a:p>
        <a:p>
          <a:r>
            <a:rPr lang="en-US" sz="1100" dirty="0" smtClean="0">
              <a:latin typeface="+mj-lt"/>
              <a:cs typeface="Arial" pitchFamily="34" charset="0"/>
            </a:rPr>
            <a:t>• However, legal issues can be complex, the consequences of errors can be significant, and for businesses undertaking a wide range of activities, including mergers and acquisitions, professional legal expertise is a must</a:t>
          </a:r>
        </a:p>
        <a:p>
          <a:r>
            <a:rPr lang="en-US" sz="1100" dirty="0" smtClean="0">
              <a:latin typeface="+mj-lt"/>
              <a:cs typeface="Arial" pitchFamily="34" charset="0"/>
            </a:rPr>
            <a:t>• However, the biggest threat to third-party legal firms is the use of in-house lawyers</a:t>
          </a:r>
        </a:p>
        <a:p>
          <a:r>
            <a:rPr lang="en-US" sz="1100" dirty="0" smtClean="0">
              <a:latin typeface="+mj-lt"/>
              <a:cs typeface="Arial" pitchFamily="34" charset="0"/>
            </a:rPr>
            <a:t>• Large companies may operate in-house departments that handle the majority of the corporation's legal needs. The advantages of this for buyers may include reduced costs if the service is commonly required, and a more tailored service as the lawyers are focused on only one company</a:t>
          </a:r>
          <a:endParaRPr lang="en-US" sz="1100" dirty="0">
            <a:latin typeface="+mj-lt"/>
            <a:cs typeface="Arial" pitchFamily="34" charset="0"/>
          </a:endParaRPr>
        </a:p>
      </dgm:t>
    </dgm:pt>
    <dgm:pt modelId="{3A0797D1-94A1-4A86-A444-6D95FFECD894}" type="parTrans" cxnId="{E24048DA-CC07-430D-B485-8E0EEFEBB8D4}">
      <dgm:prSet/>
      <dgm:spPr/>
      <dgm:t>
        <a:bodyPr/>
        <a:lstStyle/>
        <a:p>
          <a:endParaRPr lang="en-US">
            <a:latin typeface="+mj-lt"/>
          </a:endParaRPr>
        </a:p>
      </dgm:t>
    </dgm:pt>
    <dgm:pt modelId="{2C46255E-7CEE-4E56-B7B0-B5F7D905722B}" type="sibTrans" cxnId="{E24048DA-CC07-430D-B485-8E0EEFEBB8D4}">
      <dgm:prSet/>
      <dgm:spPr/>
      <dgm:t>
        <a:bodyPr/>
        <a:lstStyle/>
        <a:p>
          <a:endParaRPr lang="en-US">
            <a:latin typeface="+mj-lt"/>
          </a:endParaRPr>
        </a:p>
      </dgm:t>
    </dgm:pt>
    <dgm:pt modelId="{509C7C0E-EE7C-43DB-AC98-66C03E02739E}" type="pres">
      <dgm:prSet presAssocID="{D115C0A2-E1C9-4803-BDDD-7EB5294ABC6E}" presName="diagram" presStyleCnt="0">
        <dgm:presLayoutVars>
          <dgm:chMax val="1"/>
          <dgm:dir/>
          <dgm:animLvl val="ctr"/>
          <dgm:resizeHandles val="exact"/>
        </dgm:presLayoutVars>
      </dgm:prSet>
      <dgm:spPr/>
      <dgm:t>
        <a:bodyPr/>
        <a:lstStyle/>
        <a:p>
          <a:endParaRPr lang="en-US"/>
        </a:p>
      </dgm:t>
    </dgm:pt>
    <dgm:pt modelId="{7EC9DCB7-1D33-423A-9822-6BFA32629D85}" type="pres">
      <dgm:prSet presAssocID="{D115C0A2-E1C9-4803-BDDD-7EB5294ABC6E}" presName="matrix" presStyleCnt="0"/>
      <dgm:spPr/>
      <dgm:t>
        <a:bodyPr/>
        <a:lstStyle/>
        <a:p>
          <a:endParaRPr lang="en-US"/>
        </a:p>
      </dgm:t>
    </dgm:pt>
    <dgm:pt modelId="{0FE1E524-848E-4351-BDD6-C95825ECEFE0}" type="pres">
      <dgm:prSet presAssocID="{D115C0A2-E1C9-4803-BDDD-7EB5294ABC6E}" presName="tile1" presStyleLbl="node1" presStyleIdx="0" presStyleCnt="4" custScaleX="100000" custScaleY="93173"/>
      <dgm:spPr>
        <a:prstGeom prst="rect">
          <a:avLst/>
        </a:prstGeom>
      </dgm:spPr>
      <dgm:t>
        <a:bodyPr/>
        <a:lstStyle/>
        <a:p>
          <a:endParaRPr lang="en-US"/>
        </a:p>
      </dgm:t>
    </dgm:pt>
    <dgm:pt modelId="{9F6F09DF-2353-42A7-AE07-4E179CDEAE15}" type="pres">
      <dgm:prSet presAssocID="{D115C0A2-E1C9-4803-BDDD-7EB5294ABC6E}" presName="tile1text" presStyleLbl="node1" presStyleIdx="0" presStyleCnt="4">
        <dgm:presLayoutVars>
          <dgm:chMax val="0"/>
          <dgm:chPref val="0"/>
          <dgm:bulletEnabled val="1"/>
        </dgm:presLayoutVars>
      </dgm:prSet>
      <dgm:spPr>
        <a:prstGeom prst="rect">
          <a:avLst/>
        </a:prstGeom>
      </dgm:spPr>
      <dgm:t>
        <a:bodyPr/>
        <a:lstStyle/>
        <a:p>
          <a:endParaRPr lang="en-US"/>
        </a:p>
      </dgm:t>
    </dgm:pt>
    <dgm:pt modelId="{77388376-0139-43DB-8626-5773B5696A90}" type="pres">
      <dgm:prSet presAssocID="{D115C0A2-E1C9-4803-BDDD-7EB5294ABC6E}" presName="tile2" presStyleLbl="node1" presStyleIdx="1" presStyleCnt="4" custScaleX="100926" custScaleY="94919"/>
      <dgm:spPr>
        <a:prstGeom prst="rect">
          <a:avLst/>
        </a:prstGeom>
      </dgm:spPr>
      <dgm:t>
        <a:bodyPr/>
        <a:lstStyle/>
        <a:p>
          <a:endParaRPr lang="en-US"/>
        </a:p>
      </dgm:t>
    </dgm:pt>
    <dgm:pt modelId="{CD40F1CD-51EA-46EE-B063-FEAE439066B2}" type="pres">
      <dgm:prSet presAssocID="{D115C0A2-E1C9-4803-BDDD-7EB5294ABC6E}" presName="tile2text" presStyleLbl="node1" presStyleIdx="1" presStyleCnt="4">
        <dgm:presLayoutVars>
          <dgm:chMax val="0"/>
          <dgm:chPref val="0"/>
          <dgm:bulletEnabled val="1"/>
        </dgm:presLayoutVars>
      </dgm:prSet>
      <dgm:spPr>
        <a:prstGeom prst="rect">
          <a:avLst/>
        </a:prstGeom>
      </dgm:spPr>
      <dgm:t>
        <a:bodyPr/>
        <a:lstStyle/>
        <a:p>
          <a:endParaRPr lang="en-US"/>
        </a:p>
      </dgm:t>
    </dgm:pt>
    <dgm:pt modelId="{8C684996-A495-4419-B7BB-263407A4AD53}" type="pres">
      <dgm:prSet presAssocID="{D115C0A2-E1C9-4803-BDDD-7EB5294ABC6E}" presName="tile3" presStyleLbl="node1" presStyleIdx="2" presStyleCnt="4" custScaleX="100000" custScaleY="106826"/>
      <dgm:spPr>
        <a:prstGeom prst="rect">
          <a:avLst/>
        </a:prstGeom>
      </dgm:spPr>
      <dgm:t>
        <a:bodyPr/>
        <a:lstStyle/>
        <a:p>
          <a:endParaRPr lang="en-US"/>
        </a:p>
      </dgm:t>
    </dgm:pt>
    <dgm:pt modelId="{700C171B-312D-42F1-B45B-6563B6D95D57}" type="pres">
      <dgm:prSet presAssocID="{D115C0A2-E1C9-4803-BDDD-7EB5294ABC6E}" presName="tile3text" presStyleLbl="node1" presStyleIdx="2" presStyleCnt="4">
        <dgm:presLayoutVars>
          <dgm:chMax val="0"/>
          <dgm:chPref val="0"/>
          <dgm:bulletEnabled val="1"/>
        </dgm:presLayoutVars>
      </dgm:prSet>
      <dgm:spPr>
        <a:prstGeom prst="rect">
          <a:avLst/>
        </a:prstGeom>
      </dgm:spPr>
      <dgm:t>
        <a:bodyPr/>
        <a:lstStyle/>
        <a:p>
          <a:endParaRPr lang="en-US"/>
        </a:p>
      </dgm:t>
    </dgm:pt>
    <dgm:pt modelId="{ECD3462E-8404-48C1-9ED6-4F9D47ADDC59}" type="pres">
      <dgm:prSet presAssocID="{D115C0A2-E1C9-4803-BDDD-7EB5294ABC6E}" presName="tile4" presStyleLbl="node1" presStyleIdx="3" presStyleCnt="4" custScaleX="101852" custScaleY="107240"/>
      <dgm:spPr>
        <a:prstGeom prst="rect">
          <a:avLst/>
        </a:prstGeom>
      </dgm:spPr>
      <dgm:t>
        <a:bodyPr/>
        <a:lstStyle/>
        <a:p>
          <a:endParaRPr lang="en-US"/>
        </a:p>
      </dgm:t>
    </dgm:pt>
    <dgm:pt modelId="{28D079CB-BABB-42E4-83C7-BD652D470035}" type="pres">
      <dgm:prSet presAssocID="{D115C0A2-E1C9-4803-BDDD-7EB5294ABC6E}" presName="tile4text" presStyleLbl="node1" presStyleIdx="3" presStyleCnt="4">
        <dgm:presLayoutVars>
          <dgm:chMax val="0"/>
          <dgm:chPref val="0"/>
          <dgm:bulletEnabled val="1"/>
        </dgm:presLayoutVars>
      </dgm:prSet>
      <dgm:spPr>
        <a:prstGeom prst="rect">
          <a:avLst/>
        </a:prstGeom>
      </dgm:spPr>
      <dgm:t>
        <a:bodyPr/>
        <a:lstStyle/>
        <a:p>
          <a:endParaRPr lang="en-US"/>
        </a:p>
      </dgm:t>
    </dgm:pt>
    <dgm:pt modelId="{9F2583ED-98CB-4DCD-A714-DAD1D261A478}" type="pres">
      <dgm:prSet presAssocID="{D115C0A2-E1C9-4803-BDDD-7EB5294ABC6E}" presName="centerTile" presStyleLbl="fgShp" presStyleIdx="0" presStyleCnt="1" custScaleX="282599" custScaleY="73133" custLinFactNeighborX="-495" custLinFactNeighborY="-5797">
        <dgm:presLayoutVars>
          <dgm:chMax val="0"/>
          <dgm:chPref val="0"/>
        </dgm:presLayoutVars>
      </dgm:prSet>
      <dgm:spPr/>
      <dgm:t>
        <a:bodyPr/>
        <a:lstStyle/>
        <a:p>
          <a:endParaRPr lang="en-US"/>
        </a:p>
      </dgm:t>
    </dgm:pt>
  </dgm:ptLst>
  <dgm:cxnLst>
    <dgm:cxn modelId="{1B76423A-DF9E-46E7-8565-7ABFAD384FB5}" type="presOf" srcId="{0F5B7FD5-053B-4089-91E9-698A44493490}" destId="{700C171B-312D-42F1-B45B-6563B6D95D57}" srcOrd="1" destOrd="0" presId="urn:microsoft.com/office/officeart/2005/8/layout/matrix1"/>
    <dgm:cxn modelId="{C24452CF-AA37-4EB9-9F80-BA1319759CF4}" type="presOf" srcId="{1CCF10EC-D9EA-4B6D-8F7B-DEF489E8388C}" destId="{ECD3462E-8404-48C1-9ED6-4F9D47ADDC59}" srcOrd="0" destOrd="0" presId="urn:microsoft.com/office/officeart/2005/8/layout/matrix1"/>
    <dgm:cxn modelId="{2237E231-61E1-421C-9EC8-E38BA8225391}" srcId="{7FD65538-B02B-4E3A-8DB3-E45CCE2049F1}" destId="{BE559C70-FA0B-4A10-B22B-6CD2BE9DE2B8}" srcOrd="1" destOrd="0" parTransId="{C896735E-61A5-45E3-8FA4-A47FB3C1F754}" sibTransId="{B3D27241-6E4E-496A-AB3C-D5ABFA2C3781}"/>
    <dgm:cxn modelId="{89BA4567-46E8-462B-9B83-4482AB6CBA91}" type="presOf" srcId="{D115C0A2-E1C9-4803-BDDD-7EB5294ABC6E}" destId="{509C7C0E-EE7C-43DB-AC98-66C03E02739E}" srcOrd="0" destOrd="0" presId="urn:microsoft.com/office/officeart/2005/8/layout/matrix1"/>
    <dgm:cxn modelId="{61A896E7-4AA8-4FF0-85FD-5B1026700A14}" type="presOf" srcId="{BE559C70-FA0B-4A10-B22B-6CD2BE9DE2B8}" destId="{CD40F1CD-51EA-46EE-B063-FEAE439066B2}" srcOrd="1" destOrd="0" presId="urn:microsoft.com/office/officeart/2005/8/layout/matrix1"/>
    <dgm:cxn modelId="{E24048DA-CC07-430D-B485-8E0EEFEBB8D4}" srcId="{7FD65538-B02B-4E3A-8DB3-E45CCE2049F1}" destId="{1CCF10EC-D9EA-4B6D-8F7B-DEF489E8388C}" srcOrd="3" destOrd="0" parTransId="{3A0797D1-94A1-4A86-A444-6D95FFECD894}" sibTransId="{2C46255E-7CEE-4E56-B7B0-B5F7D905722B}"/>
    <dgm:cxn modelId="{3CC4AE21-A5C5-47AA-A3A0-DB498997B513}" type="presOf" srcId="{25BC055E-2416-44A4-9EFF-E62A16DCD16C}" destId="{9F6F09DF-2353-42A7-AE07-4E179CDEAE15}" srcOrd="1" destOrd="0" presId="urn:microsoft.com/office/officeart/2005/8/layout/matrix1"/>
    <dgm:cxn modelId="{FC6FD042-0ABB-41DC-8912-4E899EB7838A}" type="presOf" srcId="{0F5B7FD5-053B-4089-91E9-698A44493490}" destId="{8C684996-A495-4419-B7BB-263407A4AD53}" srcOrd="0" destOrd="0" presId="urn:microsoft.com/office/officeart/2005/8/layout/matrix1"/>
    <dgm:cxn modelId="{5A6A7F27-AA06-49AD-BE43-791664A23B83}" srcId="{7FD65538-B02B-4E3A-8DB3-E45CCE2049F1}" destId="{0F5B7FD5-053B-4089-91E9-698A44493490}" srcOrd="2" destOrd="0" parTransId="{5431C599-1224-4C1F-B7E3-A77F231D045E}" sibTransId="{61727350-03D1-449B-8CAF-D07DBFE72458}"/>
    <dgm:cxn modelId="{2FC4DAA7-16D4-41E5-AAFF-35489D3F0853}" type="presOf" srcId="{BE559C70-FA0B-4A10-B22B-6CD2BE9DE2B8}" destId="{77388376-0139-43DB-8626-5773B5696A90}" srcOrd="0" destOrd="0" presId="urn:microsoft.com/office/officeart/2005/8/layout/matrix1"/>
    <dgm:cxn modelId="{706CFB5E-B7BB-4528-AB43-9EF1ABFA3631}" type="presOf" srcId="{1CCF10EC-D9EA-4B6D-8F7B-DEF489E8388C}" destId="{28D079CB-BABB-42E4-83C7-BD652D470035}" srcOrd="1" destOrd="0" presId="urn:microsoft.com/office/officeart/2005/8/layout/matrix1"/>
    <dgm:cxn modelId="{4D9879A0-7A24-4F57-88C8-75F76AACF4BD}" type="presOf" srcId="{7FD65538-B02B-4E3A-8DB3-E45CCE2049F1}" destId="{9F2583ED-98CB-4DCD-A714-DAD1D261A478}" srcOrd="0" destOrd="0" presId="urn:microsoft.com/office/officeart/2005/8/layout/matrix1"/>
    <dgm:cxn modelId="{51F93AF8-AA06-4A53-8692-0E048C86E00D}" type="presOf" srcId="{25BC055E-2416-44A4-9EFF-E62A16DCD16C}" destId="{0FE1E524-848E-4351-BDD6-C95825ECEFE0}" srcOrd="0" destOrd="0" presId="urn:microsoft.com/office/officeart/2005/8/layout/matrix1"/>
    <dgm:cxn modelId="{118AD182-32CD-4F0E-A0BA-A9BCAF5B1AD5}" srcId="{7FD65538-B02B-4E3A-8DB3-E45CCE2049F1}" destId="{25BC055E-2416-44A4-9EFF-E62A16DCD16C}" srcOrd="0" destOrd="0" parTransId="{389B1C5B-9947-45AF-8552-01BC7F2FF6EF}" sibTransId="{E639B863-4BA2-4AFE-AC1A-4E86C214F621}"/>
    <dgm:cxn modelId="{63BEC805-EE63-40FD-8902-9FB6C7DC08A7}" srcId="{D115C0A2-E1C9-4803-BDDD-7EB5294ABC6E}" destId="{7FD65538-B02B-4E3A-8DB3-E45CCE2049F1}" srcOrd="0" destOrd="0" parTransId="{7315C418-B075-4DE4-9025-64809BFA5D3C}" sibTransId="{8146342F-BD64-4842-A1D5-123C2A1D1A33}"/>
    <dgm:cxn modelId="{C7AD5CE8-62F7-4A1B-A5C7-E9CE65A8ED25}" type="presParOf" srcId="{509C7C0E-EE7C-43DB-AC98-66C03E02739E}" destId="{7EC9DCB7-1D33-423A-9822-6BFA32629D85}" srcOrd="0" destOrd="0" presId="urn:microsoft.com/office/officeart/2005/8/layout/matrix1"/>
    <dgm:cxn modelId="{521C6D7A-2304-4A76-9D2A-AE136F1109AC}" type="presParOf" srcId="{7EC9DCB7-1D33-423A-9822-6BFA32629D85}" destId="{0FE1E524-848E-4351-BDD6-C95825ECEFE0}" srcOrd="0" destOrd="0" presId="urn:microsoft.com/office/officeart/2005/8/layout/matrix1"/>
    <dgm:cxn modelId="{3B95F2F5-3AE3-4600-8577-7601824E96C9}" type="presParOf" srcId="{7EC9DCB7-1D33-423A-9822-6BFA32629D85}" destId="{9F6F09DF-2353-42A7-AE07-4E179CDEAE15}" srcOrd="1" destOrd="0" presId="urn:microsoft.com/office/officeart/2005/8/layout/matrix1"/>
    <dgm:cxn modelId="{7441C42E-C0AB-4041-9106-4A8B08DA4490}" type="presParOf" srcId="{7EC9DCB7-1D33-423A-9822-6BFA32629D85}" destId="{77388376-0139-43DB-8626-5773B5696A90}" srcOrd="2" destOrd="0" presId="urn:microsoft.com/office/officeart/2005/8/layout/matrix1"/>
    <dgm:cxn modelId="{5DE27DB7-9CCC-486C-AFF7-FF4BB0A283F1}" type="presParOf" srcId="{7EC9DCB7-1D33-423A-9822-6BFA32629D85}" destId="{CD40F1CD-51EA-46EE-B063-FEAE439066B2}" srcOrd="3" destOrd="0" presId="urn:microsoft.com/office/officeart/2005/8/layout/matrix1"/>
    <dgm:cxn modelId="{194FFE21-64E6-414A-A367-72595B7B5C12}" type="presParOf" srcId="{7EC9DCB7-1D33-423A-9822-6BFA32629D85}" destId="{8C684996-A495-4419-B7BB-263407A4AD53}" srcOrd="4" destOrd="0" presId="urn:microsoft.com/office/officeart/2005/8/layout/matrix1"/>
    <dgm:cxn modelId="{F8857EF2-5711-406F-91BE-278F5BE4B32F}" type="presParOf" srcId="{7EC9DCB7-1D33-423A-9822-6BFA32629D85}" destId="{700C171B-312D-42F1-B45B-6563B6D95D57}" srcOrd="5" destOrd="0" presId="urn:microsoft.com/office/officeart/2005/8/layout/matrix1"/>
    <dgm:cxn modelId="{EBC4A353-D3E7-4291-9ACA-64710CA0AF89}" type="presParOf" srcId="{7EC9DCB7-1D33-423A-9822-6BFA32629D85}" destId="{ECD3462E-8404-48C1-9ED6-4F9D47ADDC59}" srcOrd="6" destOrd="0" presId="urn:microsoft.com/office/officeart/2005/8/layout/matrix1"/>
    <dgm:cxn modelId="{E8F575FF-B959-4BBA-BC2E-605C9C7BB1C8}" type="presParOf" srcId="{7EC9DCB7-1D33-423A-9822-6BFA32629D85}" destId="{28D079CB-BABB-42E4-83C7-BD652D470035}" srcOrd="7" destOrd="0" presId="urn:microsoft.com/office/officeart/2005/8/layout/matrix1"/>
    <dgm:cxn modelId="{C5775B6A-9BEE-4B68-8747-B446C01863F1}" type="presParOf" srcId="{509C7C0E-EE7C-43DB-AC98-66C03E02739E}" destId="{9F2583ED-98CB-4DCD-A714-DAD1D261A478}" srcOrd="1" destOrd="0" presId="urn:microsoft.com/office/officeart/2005/8/layout/matrix1"/>
  </dgm:cxnLst>
  <dgm:bg/>
  <dgm:whole/>
</dgm:dataModel>
</file>

<file path=ppt/diagrams/data7.xml><?xml version="1.0" encoding="utf-8"?>
<dgm:dataModel xmlns:dgm="http://schemas.openxmlformats.org/drawingml/2006/diagram" xmlns:a="http://schemas.openxmlformats.org/drawingml/2006/main">
  <dgm:ptLst>
    <dgm:pt modelId="{D115C0A2-E1C9-4803-BDDD-7EB5294ABC6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FD65538-B02B-4E3A-8DB3-E45CCE2049F1}">
      <dgm:prSet phldrT="[Text]" custT="1"/>
      <dgm:spPr>
        <a:solidFill>
          <a:schemeClr val="bg2"/>
        </a:solidFill>
      </dgm:spPr>
      <dgm:t>
        <a:bodyPr/>
        <a:lstStyle/>
        <a:p>
          <a:pPr algn="ctr">
            <a:lnSpc>
              <a:spcPct val="100000"/>
            </a:lnSpc>
            <a:spcAft>
              <a:spcPts val="0"/>
            </a:spcAft>
          </a:pPr>
          <a:r>
            <a:rPr lang="en-US" sz="1100" b="1" dirty="0" smtClean="0">
              <a:solidFill>
                <a:schemeClr val="tx1"/>
              </a:solidFill>
              <a:latin typeface="+mj-lt"/>
              <a:cs typeface="Arial" pitchFamily="34" charset="0"/>
            </a:rPr>
            <a:t>Rivalry- Strong</a:t>
          </a:r>
        </a:p>
        <a:p>
          <a:r>
            <a:rPr lang="en-US" sz="1100" dirty="0" smtClean="0">
              <a:solidFill>
                <a:schemeClr val="tx1"/>
              </a:solidFill>
              <a:latin typeface="+mj-lt"/>
              <a:cs typeface="Arial" pitchFamily="34" charset="0"/>
            </a:rPr>
            <a:t>• The global market consists of a large number of highly reputable companies with strong brand names, which boosts the competition level</a:t>
          </a:r>
          <a:endParaRPr lang="en-US" sz="1100" dirty="0" smtClean="0">
            <a:latin typeface="+mj-lt"/>
            <a:cs typeface="Arial" pitchFamily="34" charset="0"/>
          </a:endParaRPr>
        </a:p>
        <a:p>
          <a:r>
            <a:rPr lang="en-US" sz="1100" dirty="0" smtClean="0">
              <a:latin typeface="+mj-lt"/>
              <a:cs typeface="Arial" pitchFamily="34" charset="0"/>
            </a:rPr>
            <a:t>• The growth of internet services has reduced barriers to entry and has triggered a growth in the number of players in this market</a:t>
          </a:r>
        </a:p>
        <a:p>
          <a:r>
            <a:rPr lang="en-US" sz="1100" dirty="0" smtClean="0">
              <a:latin typeface="+mj-lt"/>
              <a:cs typeface="Arial" pitchFamily="34" charset="0"/>
            </a:rPr>
            <a:t>•The larger players present similar business models and usually conduct diversified operations</a:t>
          </a:r>
        </a:p>
        <a:p>
          <a:r>
            <a:rPr lang="en-US" sz="1100" dirty="0" smtClean="0">
              <a:latin typeface="+mj-lt"/>
              <a:cs typeface="Arial" pitchFamily="34" charset="0"/>
            </a:rPr>
            <a:t>• Demand for services is dependent upon a number of global trends, such as demand for skilled workers, as well as economic growth</a:t>
          </a:r>
          <a:endParaRPr lang="en-US" sz="1100" dirty="0">
            <a:latin typeface="+mj-lt"/>
            <a:cs typeface="Arial" pitchFamily="34" charset="0"/>
          </a:endParaRPr>
        </a:p>
      </dgm:t>
    </dgm:pt>
    <dgm:pt modelId="{7315C418-B075-4DE4-9025-64809BFA5D3C}" type="parTrans" cxnId="{63BEC805-EE63-40FD-8902-9FB6C7DC08A7}">
      <dgm:prSet/>
      <dgm:spPr/>
      <dgm:t>
        <a:bodyPr/>
        <a:lstStyle/>
        <a:p>
          <a:endParaRPr lang="en-US">
            <a:latin typeface="+mj-lt"/>
          </a:endParaRPr>
        </a:p>
      </dgm:t>
    </dgm:pt>
    <dgm:pt modelId="{8146342F-BD64-4842-A1D5-123C2A1D1A33}" type="sibTrans" cxnId="{63BEC805-EE63-40FD-8902-9FB6C7DC08A7}">
      <dgm:prSet/>
      <dgm:spPr/>
      <dgm:t>
        <a:bodyPr/>
        <a:lstStyle/>
        <a:p>
          <a:endParaRPr lang="en-US">
            <a:latin typeface="+mj-lt"/>
          </a:endParaRPr>
        </a:p>
      </dgm:t>
    </dgm:pt>
    <dgm:pt modelId="{25BC055E-2416-44A4-9EFF-E62A16DCD16C}">
      <dgm:prSet phldrT="[Text]" custT="1"/>
      <dgm:spPr>
        <a:solidFill>
          <a:schemeClr val="tx2">
            <a:lumMod val="75000"/>
          </a:schemeClr>
        </a:solidFill>
      </dgm:spPr>
      <dgm:t>
        <a:bodyPr rIns="45720" bIns="0"/>
        <a:lstStyle/>
        <a:p>
          <a:pPr algn="ctr">
            <a:lnSpc>
              <a:spcPct val="100000"/>
            </a:lnSpc>
            <a:spcAft>
              <a:spcPts val="0"/>
            </a:spcAft>
          </a:pPr>
          <a:r>
            <a:rPr lang="en-US" sz="1200" b="1" dirty="0" smtClean="0">
              <a:latin typeface="+mj-lt"/>
              <a:cs typeface="Arial" pitchFamily="34" charset="0"/>
            </a:rPr>
            <a:t>Supplier Power- Moderate</a:t>
          </a:r>
        </a:p>
        <a:p>
          <a:pPr algn="just">
            <a:lnSpc>
              <a:spcPct val="100000"/>
            </a:lnSpc>
            <a:spcAft>
              <a:spcPts val="0"/>
            </a:spcAft>
          </a:pPr>
          <a:r>
            <a:rPr lang="en-US" sz="1100" dirty="0" smtClean="0">
              <a:latin typeface="+mj-lt"/>
              <a:cs typeface="Arial"/>
            </a:rPr>
            <a:t>• Market players invest large sums of money in ICT systems, for which they typically have contracts with large technology providers and therefore incur raised switching costs</a:t>
          </a:r>
        </a:p>
        <a:p>
          <a:pPr algn="just">
            <a:lnSpc>
              <a:spcPct val="100000"/>
            </a:lnSpc>
            <a:spcAft>
              <a:spcPts val="0"/>
            </a:spcAft>
          </a:pPr>
          <a:r>
            <a:rPr lang="en-US" sz="1100" dirty="0" smtClean="0">
              <a:latin typeface="+mj-lt"/>
              <a:cs typeface="Arial"/>
            </a:rPr>
            <a:t>• likely to remain with one ICT supplier in order to maintain consistency throughout the business</a:t>
          </a:r>
        </a:p>
        <a:p>
          <a:pPr algn="just">
            <a:lnSpc>
              <a:spcPct val="100000"/>
            </a:lnSpc>
            <a:spcAft>
              <a:spcPts val="0"/>
            </a:spcAft>
          </a:pPr>
          <a:r>
            <a:rPr lang="en-US" sz="1100" dirty="0" smtClean="0">
              <a:latin typeface="+mj-lt"/>
              <a:cs typeface="Arial"/>
            </a:rPr>
            <a:t>• Changing suppliers can incur significant costs in terms of staff training, or the impact of a new system not being compatible with an existing one</a:t>
          </a:r>
        </a:p>
        <a:p>
          <a:pPr algn="just">
            <a:lnSpc>
              <a:spcPct val="100000"/>
            </a:lnSpc>
            <a:spcAft>
              <a:spcPts val="0"/>
            </a:spcAft>
          </a:pPr>
          <a:r>
            <a:rPr lang="en-US" sz="1100" dirty="0" smtClean="0">
              <a:latin typeface="+mj-lt"/>
              <a:cs typeface="Arial"/>
            </a:rPr>
            <a:t>• With high unemployment rates as a result of the global economic downturn, the abundance of prospective employees weakens supplier power</a:t>
          </a:r>
          <a:endParaRPr lang="en-US" sz="1100" dirty="0">
            <a:latin typeface="+mj-lt"/>
            <a:cs typeface="Arial" pitchFamily="34" charset="0"/>
          </a:endParaRPr>
        </a:p>
      </dgm:t>
    </dgm:pt>
    <dgm:pt modelId="{389B1C5B-9947-45AF-8552-01BC7F2FF6EF}" type="parTrans" cxnId="{118AD182-32CD-4F0E-A0BA-A9BCAF5B1AD5}">
      <dgm:prSet/>
      <dgm:spPr/>
      <dgm:t>
        <a:bodyPr/>
        <a:lstStyle/>
        <a:p>
          <a:endParaRPr lang="en-US">
            <a:latin typeface="+mj-lt"/>
          </a:endParaRPr>
        </a:p>
      </dgm:t>
    </dgm:pt>
    <dgm:pt modelId="{E639B863-4BA2-4AFE-AC1A-4E86C214F621}" type="sibTrans" cxnId="{118AD182-32CD-4F0E-A0BA-A9BCAF5B1AD5}">
      <dgm:prSet/>
      <dgm:spPr/>
      <dgm:t>
        <a:bodyPr/>
        <a:lstStyle/>
        <a:p>
          <a:endParaRPr lang="en-US">
            <a:latin typeface="+mj-lt"/>
          </a:endParaRPr>
        </a:p>
      </dgm:t>
    </dgm:pt>
    <dgm:pt modelId="{BE559C70-FA0B-4A10-B22B-6CD2BE9DE2B8}">
      <dgm:prSet phldrT="[Text]" custT="1"/>
      <dgm:spPr>
        <a:solidFill>
          <a:schemeClr val="accent3">
            <a:lumMod val="75000"/>
          </a:schemeClr>
        </a:solidFill>
      </dgm:spPr>
      <dgm:t>
        <a:bodyPr lIns="45720" tIns="0" bIns="0" anchor="ctr" anchorCtr="0"/>
        <a:lstStyle/>
        <a:p>
          <a:pPr algn="ctr">
            <a:lnSpc>
              <a:spcPct val="100000"/>
            </a:lnSpc>
            <a:spcAft>
              <a:spcPts val="0"/>
            </a:spcAft>
          </a:pPr>
          <a:r>
            <a:rPr lang="en-US" sz="1200" b="1" dirty="0" smtClean="0">
              <a:latin typeface="+mj-lt"/>
              <a:cs typeface="Arial" pitchFamily="34" charset="0"/>
            </a:rPr>
            <a:t>New Entrants- Moderate</a:t>
          </a:r>
        </a:p>
        <a:p>
          <a:pPr>
            <a:lnSpc>
              <a:spcPct val="100000"/>
            </a:lnSpc>
            <a:spcAft>
              <a:spcPts val="0"/>
            </a:spcAft>
          </a:pPr>
          <a:r>
            <a:rPr lang="en-US" sz="1100" dirty="0" smtClean="0">
              <a:latin typeface="+mj-lt"/>
              <a:cs typeface="Arial" pitchFamily="34" charset="0"/>
            </a:rPr>
            <a:t>• Large companies in this market benefit from significant scale economies in terms of marketing and back-office operations</a:t>
          </a:r>
        </a:p>
        <a:p>
          <a:pPr>
            <a:lnSpc>
              <a:spcPct val="100000"/>
            </a:lnSpc>
            <a:spcAft>
              <a:spcPts val="0"/>
            </a:spcAft>
          </a:pPr>
          <a:r>
            <a:rPr lang="en-US" sz="1100" dirty="0" smtClean="0">
              <a:latin typeface="+mj-lt"/>
              <a:cs typeface="Arial" pitchFamily="34" charset="0"/>
            </a:rPr>
            <a:t>• small companies can compete successfully by specializing</a:t>
          </a:r>
        </a:p>
        <a:p>
          <a:pPr>
            <a:lnSpc>
              <a:spcPct val="100000"/>
            </a:lnSpc>
            <a:spcAft>
              <a:spcPts val="0"/>
            </a:spcAft>
          </a:pPr>
          <a:r>
            <a:rPr lang="en-US" sz="1100" dirty="0" smtClean="0">
              <a:latin typeface="+mj-lt"/>
              <a:cs typeface="Arial" pitchFamily="34" charset="0"/>
            </a:rPr>
            <a:t>• However, some country markets are becoming more heavily regulated in terms of improvements in legislation to protect temporary workers from exploitative employment practices</a:t>
          </a:r>
        </a:p>
        <a:p>
          <a:pPr>
            <a:lnSpc>
              <a:spcPct val="100000"/>
            </a:lnSpc>
            <a:spcAft>
              <a:spcPts val="0"/>
            </a:spcAft>
          </a:pPr>
          <a:r>
            <a:rPr lang="en-US" sz="1100" dirty="0" smtClean="0">
              <a:latin typeface="+mj-lt"/>
              <a:cs typeface="Arial" pitchFamily="34" charset="0"/>
            </a:rPr>
            <a:t>• Strong market growth may attract new entrants. Uncertainty in the global economy tends to direct buyers towards staff reductions in order to lower their costs; thus new entrants may be discouraged from entering the market</a:t>
          </a:r>
          <a:endParaRPr lang="en-US" sz="1100" dirty="0">
            <a:latin typeface="+mj-lt"/>
            <a:cs typeface="Arial" pitchFamily="34" charset="0"/>
          </a:endParaRPr>
        </a:p>
      </dgm:t>
    </dgm:pt>
    <dgm:pt modelId="{C896735E-61A5-45E3-8FA4-A47FB3C1F754}" type="parTrans" cxnId="{2237E231-61E1-421C-9EC8-E38BA8225391}">
      <dgm:prSet/>
      <dgm:spPr/>
      <dgm:t>
        <a:bodyPr/>
        <a:lstStyle/>
        <a:p>
          <a:endParaRPr lang="en-US">
            <a:latin typeface="+mj-lt"/>
          </a:endParaRPr>
        </a:p>
      </dgm:t>
    </dgm:pt>
    <dgm:pt modelId="{B3D27241-6E4E-496A-AB3C-D5ABFA2C3781}" type="sibTrans" cxnId="{2237E231-61E1-421C-9EC8-E38BA8225391}">
      <dgm:prSet/>
      <dgm:spPr/>
      <dgm:t>
        <a:bodyPr/>
        <a:lstStyle/>
        <a:p>
          <a:endParaRPr lang="en-US">
            <a:latin typeface="+mj-lt"/>
          </a:endParaRPr>
        </a:p>
      </dgm:t>
    </dgm:pt>
    <dgm:pt modelId="{0F5B7FD5-053B-4089-91E9-698A44493490}">
      <dgm:prSet phldrT="[Text]" custT="1"/>
      <dgm:spPr>
        <a:solidFill>
          <a:schemeClr val="accent5">
            <a:lumMod val="75000"/>
          </a:schemeClr>
        </a:solidFill>
      </dgm:spPr>
      <dgm:t>
        <a:bodyPr lIns="45720" tIns="0" rIns="91440" anchor="ctr" anchorCtr="0"/>
        <a:lstStyle/>
        <a:p>
          <a:pPr algn="ctr">
            <a:lnSpc>
              <a:spcPct val="100000"/>
            </a:lnSpc>
          </a:pPr>
          <a:r>
            <a:rPr lang="en-US" sz="1200" b="1" dirty="0" smtClean="0">
              <a:latin typeface="+mj-lt"/>
              <a:cs typeface="Arial" pitchFamily="34" charset="0"/>
            </a:rPr>
            <a:t>Buyer Power- Strong</a:t>
          </a:r>
        </a:p>
        <a:p>
          <a:pPr algn="just">
            <a:lnSpc>
              <a:spcPct val="100000"/>
            </a:lnSpc>
          </a:pPr>
          <a:r>
            <a:rPr lang="en-US" sz="1100" dirty="0" smtClean="0">
              <a:latin typeface="+mj-lt"/>
              <a:cs typeface="Arial"/>
            </a:rPr>
            <a:t>• Wide variety of potential customers in the market with large and medium sized businesses, with financial muscle allowing them to make large purchases</a:t>
          </a:r>
        </a:p>
        <a:p>
          <a:pPr algn="just">
            <a:lnSpc>
              <a:spcPct val="100000"/>
            </a:lnSpc>
          </a:pPr>
          <a:r>
            <a:rPr lang="en-US" sz="1100" dirty="0" smtClean="0">
              <a:latin typeface="+mj-lt"/>
              <a:cs typeface="Arial"/>
            </a:rPr>
            <a:t>•  Number of buyers is limited by difficult global economic conditions and the automation of business processes due to advances in ICT</a:t>
          </a:r>
        </a:p>
        <a:p>
          <a:pPr algn="just">
            <a:lnSpc>
              <a:spcPct val="100000"/>
            </a:lnSpc>
          </a:pPr>
          <a:r>
            <a:rPr lang="en-US" sz="1100" dirty="0" smtClean="0">
              <a:latin typeface="+mj-lt"/>
              <a:cs typeface="Arial"/>
            </a:rPr>
            <a:t>• Switching costs are not significant</a:t>
          </a:r>
        </a:p>
        <a:p>
          <a:pPr algn="just">
            <a:lnSpc>
              <a:spcPct val="100000"/>
            </a:lnSpc>
          </a:pPr>
          <a:r>
            <a:rPr lang="en-US" sz="1100" dirty="0" smtClean="0">
              <a:latin typeface="+mj-lt"/>
              <a:cs typeface="Arial"/>
            </a:rPr>
            <a:t>•  More buyers are moving towards consolidating their purchases by using a single market player or a small group of them</a:t>
          </a:r>
        </a:p>
        <a:p>
          <a:pPr algn="just">
            <a:lnSpc>
              <a:spcPct val="100000"/>
            </a:lnSpc>
          </a:pPr>
          <a:r>
            <a:rPr lang="en-US" sz="1100" dirty="0" smtClean="0">
              <a:latin typeface="+mj-lt"/>
              <a:cs typeface="Arial"/>
            </a:rPr>
            <a:t>• Many buyers backward integrate, conducting their own human resources and employment services thereby reducing their dependence on market players</a:t>
          </a:r>
          <a:endParaRPr lang="en-US" sz="1100" dirty="0">
            <a:latin typeface="+mj-lt"/>
            <a:cs typeface="Arial" pitchFamily="34" charset="0"/>
          </a:endParaRPr>
        </a:p>
      </dgm:t>
    </dgm:pt>
    <dgm:pt modelId="{5431C599-1224-4C1F-B7E3-A77F231D045E}" type="parTrans" cxnId="{5A6A7F27-AA06-49AD-BE43-791664A23B83}">
      <dgm:prSet/>
      <dgm:spPr/>
      <dgm:t>
        <a:bodyPr/>
        <a:lstStyle/>
        <a:p>
          <a:endParaRPr lang="en-US">
            <a:latin typeface="+mj-lt"/>
          </a:endParaRPr>
        </a:p>
      </dgm:t>
    </dgm:pt>
    <dgm:pt modelId="{61727350-03D1-449B-8CAF-D07DBFE72458}" type="sibTrans" cxnId="{5A6A7F27-AA06-49AD-BE43-791664A23B83}">
      <dgm:prSet/>
      <dgm:spPr/>
      <dgm:t>
        <a:bodyPr/>
        <a:lstStyle/>
        <a:p>
          <a:endParaRPr lang="en-US">
            <a:latin typeface="+mj-lt"/>
          </a:endParaRPr>
        </a:p>
      </dgm:t>
    </dgm:pt>
    <dgm:pt modelId="{1CCF10EC-D9EA-4B6D-8F7B-DEF489E8388C}">
      <dgm:prSet phldrT="[Text]" custT="1"/>
      <dgm:spPr>
        <a:solidFill>
          <a:schemeClr val="accent2">
            <a:lumMod val="75000"/>
          </a:schemeClr>
        </a:solidFill>
      </dgm:spPr>
      <dgm:t>
        <a:bodyPr/>
        <a:lstStyle/>
        <a:p>
          <a:pPr algn="ctr">
            <a:lnSpc>
              <a:spcPct val="150000"/>
            </a:lnSpc>
            <a:spcAft>
              <a:spcPct val="35000"/>
            </a:spcAft>
          </a:pPr>
          <a:r>
            <a:rPr lang="en-US" sz="1200" b="1" dirty="0" smtClean="0">
              <a:latin typeface="+mj-lt"/>
              <a:cs typeface="Arial" pitchFamily="34" charset="0"/>
            </a:rPr>
            <a:t>Threat of Substitutes - Strong</a:t>
          </a:r>
        </a:p>
        <a:p>
          <a:r>
            <a:rPr lang="en-US" sz="1100" dirty="0" smtClean="0">
              <a:latin typeface="+mj-lt"/>
              <a:cs typeface="Arial" pitchFamily="34" charset="0"/>
            </a:rPr>
            <a:t>• Buyers conducting their own recruitment and human resources, rather than out-sourcing to market players</a:t>
          </a:r>
        </a:p>
        <a:p>
          <a:r>
            <a:rPr lang="en-US" sz="1100" dirty="0" smtClean="0">
              <a:latin typeface="+mj-lt"/>
              <a:cs typeface="Arial" pitchFamily="34" charset="0"/>
            </a:rPr>
            <a:t>•  The use of market players can be beneficial; for example, in terms of sourcing the most suitable employees and saving time</a:t>
          </a:r>
        </a:p>
        <a:p>
          <a:r>
            <a:rPr lang="en-US" sz="1100" dirty="0" smtClean="0">
              <a:latin typeface="+mj-lt"/>
              <a:cs typeface="Arial" pitchFamily="34" charset="0"/>
            </a:rPr>
            <a:t> •  Another form of substitution exists in terms of web-based operations; however, most of the players have already incorporated this method of operating into their business models</a:t>
          </a:r>
          <a:endParaRPr lang="en-US" sz="1100" dirty="0">
            <a:latin typeface="+mj-lt"/>
            <a:cs typeface="Arial" pitchFamily="34" charset="0"/>
          </a:endParaRPr>
        </a:p>
      </dgm:t>
    </dgm:pt>
    <dgm:pt modelId="{3A0797D1-94A1-4A86-A444-6D95FFECD894}" type="parTrans" cxnId="{E24048DA-CC07-430D-B485-8E0EEFEBB8D4}">
      <dgm:prSet/>
      <dgm:spPr/>
      <dgm:t>
        <a:bodyPr/>
        <a:lstStyle/>
        <a:p>
          <a:endParaRPr lang="en-US">
            <a:latin typeface="+mj-lt"/>
          </a:endParaRPr>
        </a:p>
      </dgm:t>
    </dgm:pt>
    <dgm:pt modelId="{2C46255E-7CEE-4E56-B7B0-B5F7D905722B}" type="sibTrans" cxnId="{E24048DA-CC07-430D-B485-8E0EEFEBB8D4}">
      <dgm:prSet/>
      <dgm:spPr/>
      <dgm:t>
        <a:bodyPr/>
        <a:lstStyle/>
        <a:p>
          <a:endParaRPr lang="en-US">
            <a:latin typeface="+mj-lt"/>
          </a:endParaRPr>
        </a:p>
      </dgm:t>
    </dgm:pt>
    <dgm:pt modelId="{509C7C0E-EE7C-43DB-AC98-66C03E02739E}" type="pres">
      <dgm:prSet presAssocID="{D115C0A2-E1C9-4803-BDDD-7EB5294ABC6E}" presName="diagram" presStyleCnt="0">
        <dgm:presLayoutVars>
          <dgm:chMax val="1"/>
          <dgm:dir/>
          <dgm:animLvl val="ctr"/>
          <dgm:resizeHandles val="exact"/>
        </dgm:presLayoutVars>
      </dgm:prSet>
      <dgm:spPr/>
      <dgm:t>
        <a:bodyPr/>
        <a:lstStyle/>
        <a:p>
          <a:endParaRPr lang="en-US"/>
        </a:p>
      </dgm:t>
    </dgm:pt>
    <dgm:pt modelId="{7EC9DCB7-1D33-423A-9822-6BFA32629D85}" type="pres">
      <dgm:prSet presAssocID="{D115C0A2-E1C9-4803-BDDD-7EB5294ABC6E}" presName="matrix" presStyleCnt="0"/>
      <dgm:spPr/>
      <dgm:t>
        <a:bodyPr/>
        <a:lstStyle/>
        <a:p>
          <a:endParaRPr lang="en-US"/>
        </a:p>
      </dgm:t>
    </dgm:pt>
    <dgm:pt modelId="{0FE1E524-848E-4351-BDD6-C95825ECEFE0}" type="pres">
      <dgm:prSet presAssocID="{D115C0A2-E1C9-4803-BDDD-7EB5294ABC6E}" presName="tile1" presStyleLbl="node1" presStyleIdx="0" presStyleCnt="4" custScaleX="100000" custScaleY="93173"/>
      <dgm:spPr>
        <a:prstGeom prst="rect">
          <a:avLst/>
        </a:prstGeom>
      </dgm:spPr>
      <dgm:t>
        <a:bodyPr/>
        <a:lstStyle/>
        <a:p>
          <a:endParaRPr lang="en-US"/>
        </a:p>
      </dgm:t>
    </dgm:pt>
    <dgm:pt modelId="{9F6F09DF-2353-42A7-AE07-4E179CDEAE15}" type="pres">
      <dgm:prSet presAssocID="{D115C0A2-E1C9-4803-BDDD-7EB5294ABC6E}" presName="tile1text" presStyleLbl="node1" presStyleIdx="0" presStyleCnt="4">
        <dgm:presLayoutVars>
          <dgm:chMax val="0"/>
          <dgm:chPref val="0"/>
          <dgm:bulletEnabled val="1"/>
        </dgm:presLayoutVars>
      </dgm:prSet>
      <dgm:spPr>
        <a:prstGeom prst="rect">
          <a:avLst/>
        </a:prstGeom>
      </dgm:spPr>
      <dgm:t>
        <a:bodyPr/>
        <a:lstStyle/>
        <a:p>
          <a:endParaRPr lang="en-US"/>
        </a:p>
      </dgm:t>
    </dgm:pt>
    <dgm:pt modelId="{77388376-0139-43DB-8626-5773B5696A90}" type="pres">
      <dgm:prSet presAssocID="{D115C0A2-E1C9-4803-BDDD-7EB5294ABC6E}" presName="tile2" presStyleLbl="node1" presStyleIdx="1" presStyleCnt="4" custScaleX="100926" custScaleY="94919"/>
      <dgm:spPr>
        <a:prstGeom prst="rect">
          <a:avLst/>
        </a:prstGeom>
      </dgm:spPr>
      <dgm:t>
        <a:bodyPr/>
        <a:lstStyle/>
        <a:p>
          <a:endParaRPr lang="en-US"/>
        </a:p>
      </dgm:t>
    </dgm:pt>
    <dgm:pt modelId="{CD40F1CD-51EA-46EE-B063-FEAE439066B2}" type="pres">
      <dgm:prSet presAssocID="{D115C0A2-E1C9-4803-BDDD-7EB5294ABC6E}" presName="tile2text" presStyleLbl="node1" presStyleIdx="1" presStyleCnt="4">
        <dgm:presLayoutVars>
          <dgm:chMax val="0"/>
          <dgm:chPref val="0"/>
          <dgm:bulletEnabled val="1"/>
        </dgm:presLayoutVars>
      </dgm:prSet>
      <dgm:spPr>
        <a:prstGeom prst="rect">
          <a:avLst/>
        </a:prstGeom>
      </dgm:spPr>
      <dgm:t>
        <a:bodyPr/>
        <a:lstStyle/>
        <a:p>
          <a:endParaRPr lang="en-US"/>
        </a:p>
      </dgm:t>
    </dgm:pt>
    <dgm:pt modelId="{8C684996-A495-4419-B7BB-263407A4AD53}" type="pres">
      <dgm:prSet presAssocID="{D115C0A2-E1C9-4803-BDDD-7EB5294ABC6E}" presName="tile3" presStyleLbl="node1" presStyleIdx="2" presStyleCnt="4" custScaleX="100000" custScaleY="106826"/>
      <dgm:spPr>
        <a:prstGeom prst="rect">
          <a:avLst/>
        </a:prstGeom>
      </dgm:spPr>
      <dgm:t>
        <a:bodyPr/>
        <a:lstStyle/>
        <a:p>
          <a:endParaRPr lang="en-US"/>
        </a:p>
      </dgm:t>
    </dgm:pt>
    <dgm:pt modelId="{700C171B-312D-42F1-B45B-6563B6D95D57}" type="pres">
      <dgm:prSet presAssocID="{D115C0A2-E1C9-4803-BDDD-7EB5294ABC6E}" presName="tile3text" presStyleLbl="node1" presStyleIdx="2" presStyleCnt="4">
        <dgm:presLayoutVars>
          <dgm:chMax val="0"/>
          <dgm:chPref val="0"/>
          <dgm:bulletEnabled val="1"/>
        </dgm:presLayoutVars>
      </dgm:prSet>
      <dgm:spPr>
        <a:prstGeom prst="rect">
          <a:avLst/>
        </a:prstGeom>
      </dgm:spPr>
      <dgm:t>
        <a:bodyPr/>
        <a:lstStyle/>
        <a:p>
          <a:endParaRPr lang="en-US"/>
        </a:p>
      </dgm:t>
    </dgm:pt>
    <dgm:pt modelId="{ECD3462E-8404-48C1-9ED6-4F9D47ADDC59}" type="pres">
      <dgm:prSet presAssocID="{D115C0A2-E1C9-4803-BDDD-7EB5294ABC6E}" presName="tile4" presStyleLbl="node1" presStyleIdx="3" presStyleCnt="4" custScaleX="101852" custScaleY="107240"/>
      <dgm:spPr>
        <a:prstGeom prst="rect">
          <a:avLst/>
        </a:prstGeom>
      </dgm:spPr>
      <dgm:t>
        <a:bodyPr/>
        <a:lstStyle/>
        <a:p>
          <a:endParaRPr lang="en-US"/>
        </a:p>
      </dgm:t>
    </dgm:pt>
    <dgm:pt modelId="{28D079CB-BABB-42E4-83C7-BD652D470035}" type="pres">
      <dgm:prSet presAssocID="{D115C0A2-E1C9-4803-BDDD-7EB5294ABC6E}" presName="tile4text" presStyleLbl="node1" presStyleIdx="3" presStyleCnt="4">
        <dgm:presLayoutVars>
          <dgm:chMax val="0"/>
          <dgm:chPref val="0"/>
          <dgm:bulletEnabled val="1"/>
        </dgm:presLayoutVars>
      </dgm:prSet>
      <dgm:spPr>
        <a:prstGeom prst="rect">
          <a:avLst/>
        </a:prstGeom>
      </dgm:spPr>
      <dgm:t>
        <a:bodyPr/>
        <a:lstStyle/>
        <a:p>
          <a:endParaRPr lang="en-US"/>
        </a:p>
      </dgm:t>
    </dgm:pt>
    <dgm:pt modelId="{9F2583ED-98CB-4DCD-A714-DAD1D261A478}" type="pres">
      <dgm:prSet presAssocID="{D115C0A2-E1C9-4803-BDDD-7EB5294ABC6E}" presName="centerTile" presStyleLbl="fgShp" presStyleIdx="0" presStyleCnt="1" custScaleX="282599" custScaleY="90970" custLinFactNeighborX="-495" custLinFactNeighborY="-5797">
        <dgm:presLayoutVars>
          <dgm:chMax val="0"/>
          <dgm:chPref val="0"/>
        </dgm:presLayoutVars>
      </dgm:prSet>
      <dgm:spPr/>
      <dgm:t>
        <a:bodyPr/>
        <a:lstStyle/>
        <a:p>
          <a:endParaRPr lang="en-US"/>
        </a:p>
      </dgm:t>
    </dgm:pt>
  </dgm:ptLst>
  <dgm:cxnLst>
    <dgm:cxn modelId="{2237E231-61E1-421C-9EC8-E38BA8225391}" srcId="{7FD65538-B02B-4E3A-8DB3-E45CCE2049F1}" destId="{BE559C70-FA0B-4A10-B22B-6CD2BE9DE2B8}" srcOrd="1" destOrd="0" parTransId="{C896735E-61A5-45E3-8FA4-A47FB3C1F754}" sibTransId="{B3D27241-6E4E-496A-AB3C-D5ABFA2C3781}"/>
    <dgm:cxn modelId="{64C4F209-04B8-4981-99D5-568A056CDD54}" type="presOf" srcId="{BE559C70-FA0B-4A10-B22B-6CD2BE9DE2B8}" destId="{77388376-0139-43DB-8626-5773B5696A90}" srcOrd="0" destOrd="0" presId="urn:microsoft.com/office/officeart/2005/8/layout/matrix1"/>
    <dgm:cxn modelId="{4F5BDFDE-84A5-4FB2-AA03-F7FA55523CD2}" type="presOf" srcId="{0F5B7FD5-053B-4089-91E9-698A44493490}" destId="{8C684996-A495-4419-B7BB-263407A4AD53}" srcOrd="0" destOrd="0" presId="urn:microsoft.com/office/officeart/2005/8/layout/matrix1"/>
    <dgm:cxn modelId="{012B3E74-B69D-429E-A0E1-B0D1431E1BAC}" type="presOf" srcId="{25BC055E-2416-44A4-9EFF-E62A16DCD16C}" destId="{9F6F09DF-2353-42A7-AE07-4E179CDEAE15}" srcOrd="1" destOrd="0" presId="urn:microsoft.com/office/officeart/2005/8/layout/matrix1"/>
    <dgm:cxn modelId="{E24048DA-CC07-430D-B485-8E0EEFEBB8D4}" srcId="{7FD65538-B02B-4E3A-8DB3-E45CCE2049F1}" destId="{1CCF10EC-D9EA-4B6D-8F7B-DEF489E8388C}" srcOrd="3" destOrd="0" parTransId="{3A0797D1-94A1-4A86-A444-6D95FFECD894}" sibTransId="{2C46255E-7CEE-4E56-B7B0-B5F7D905722B}"/>
    <dgm:cxn modelId="{6E34A563-9902-48CF-BEC7-F8617A592C1B}" type="presOf" srcId="{7FD65538-B02B-4E3A-8DB3-E45CCE2049F1}" destId="{9F2583ED-98CB-4DCD-A714-DAD1D261A478}" srcOrd="0" destOrd="0" presId="urn:microsoft.com/office/officeart/2005/8/layout/matrix1"/>
    <dgm:cxn modelId="{5A6A7F27-AA06-49AD-BE43-791664A23B83}" srcId="{7FD65538-B02B-4E3A-8DB3-E45CCE2049F1}" destId="{0F5B7FD5-053B-4089-91E9-698A44493490}" srcOrd="2" destOrd="0" parTransId="{5431C599-1224-4C1F-B7E3-A77F231D045E}" sibTransId="{61727350-03D1-449B-8CAF-D07DBFE72458}"/>
    <dgm:cxn modelId="{41AD0E3C-8DCB-4802-B0D3-1C8085137BE9}" type="presOf" srcId="{0F5B7FD5-053B-4089-91E9-698A44493490}" destId="{700C171B-312D-42F1-B45B-6563B6D95D57}" srcOrd="1" destOrd="0" presId="urn:microsoft.com/office/officeart/2005/8/layout/matrix1"/>
    <dgm:cxn modelId="{92368DAE-A174-4ADE-901D-9442CF697C55}" type="presOf" srcId="{25BC055E-2416-44A4-9EFF-E62A16DCD16C}" destId="{0FE1E524-848E-4351-BDD6-C95825ECEFE0}" srcOrd="0" destOrd="0" presId="urn:microsoft.com/office/officeart/2005/8/layout/matrix1"/>
    <dgm:cxn modelId="{D4DB0A99-0449-4F07-BCA5-F927E241171A}" type="presOf" srcId="{D115C0A2-E1C9-4803-BDDD-7EB5294ABC6E}" destId="{509C7C0E-EE7C-43DB-AC98-66C03E02739E}" srcOrd="0" destOrd="0" presId="urn:microsoft.com/office/officeart/2005/8/layout/matrix1"/>
    <dgm:cxn modelId="{C98D0261-676B-47D9-85C8-92EBF966793F}" type="presOf" srcId="{BE559C70-FA0B-4A10-B22B-6CD2BE9DE2B8}" destId="{CD40F1CD-51EA-46EE-B063-FEAE439066B2}" srcOrd="1" destOrd="0" presId="urn:microsoft.com/office/officeart/2005/8/layout/matrix1"/>
    <dgm:cxn modelId="{A7EBCF9D-68D6-418B-B1EA-787CE42F83DF}" type="presOf" srcId="{1CCF10EC-D9EA-4B6D-8F7B-DEF489E8388C}" destId="{28D079CB-BABB-42E4-83C7-BD652D470035}" srcOrd="1" destOrd="0" presId="urn:microsoft.com/office/officeart/2005/8/layout/matrix1"/>
    <dgm:cxn modelId="{63BEC805-EE63-40FD-8902-9FB6C7DC08A7}" srcId="{D115C0A2-E1C9-4803-BDDD-7EB5294ABC6E}" destId="{7FD65538-B02B-4E3A-8DB3-E45CCE2049F1}" srcOrd="0" destOrd="0" parTransId="{7315C418-B075-4DE4-9025-64809BFA5D3C}" sibTransId="{8146342F-BD64-4842-A1D5-123C2A1D1A33}"/>
    <dgm:cxn modelId="{118AD182-32CD-4F0E-A0BA-A9BCAF5B1AD5}" srcId="{7FD65538-B02B-4E3A-8DB3-E45CCE2049F1}" destId="{25BC055E-2416-44A4-9EFF-E62A16DCD16C}" srcOrd="0" destOrd="0" parTransId="{389B1C5B-9947-45AF-8552-01BC7F2FF6EF}" sibTransId="{E639B863-4BA2-4AFE-AC1A-4E86C214F621}"/>
    <dgm:cxn modelId="{54F2540F-371F-4B25-96FB-4AC826477812}" type="presOf" srcId="{1CCF10EC-D9EA-4B6D-8F7B-DEF489E8388C}" destId="{ECD3462E-8404-48C1-9ED6-4F9D47ADDC59}" srcOrd="0" destOrd="0" presId="urn:microsoft.com/office/officeart/2005/8/layout/matrix1"/>
    <dgm:cxn modelId="{4CA8D276-8658-44E9-B9D0-3A6DD5542B2C}" type="presParOf" srcId="{509C7C0E-EE7C-43DB-AC98-66C03E02739E}" destId="{7EC9DCB7-1D33-423A-9822-6BFA32629D85}" srcOrd="0" destOrd="0" presId="urn:microsoft.com/office/officeart/2005/8/layout/matrix1"/>
    <dgm:cxn modelId="{D9A7B055-480F-49B2-85F5-F992E4AEB59F}" type="presParOf" srcId="{7EC9DCB7-1D33-423A-9822-6BFA32629D85}" destId="{0FE1E524-848E-4351-BDD6-C95825ECEFE0}" srcOrd="0" destOrd="0" presId="urn:microsoft.com/office/officeart/2005/8/layout/matrix1"/>
    <dgm:cxn modelId="{C317850F-0F2E-4093-9D75-11E178DBEACC}" type="presParOf" srcId="{7EC9DCB7-1D33-423A-9822-6BFA32629D85}" destId="{9F6F09DF-2353-42A7-AE07-4E179CDEAE15}" srcOrd="1" destOrd="0" presId="urn:microsoft.com/office/officeart/2005/8/layout/matrix1"/>
    <dgm:cxn modelId="{4B72C5EE-8AFC-4726-9D9A-2BAB54ABBB78}" type="presParOf" srcId="{7EC9DCB7-1D33-423A-9822-6BFA32629D85}" destId="{77388376-0139-43DB-8626-5773B5696A90}" srcOrd="2" destOrd="0" presId="urn:microsoft.com/office/officeart/2005/8/layout/matrix1"/>
    <dgm:cxn modelId="{F47F98DA-B69F-4EFA-B39A-3CB527F8A0E0}" type="presParOf" srcId="{7EC9DCB7-1D33-423A-9822-6BFA32629D85}" destId="{CD40F1CD-51EA-46EE-B063-FEAE439066B2}" srcOrd="3" destOrd="0" presId="urn:microsoft.com/office/officeart/2005/8/layout/matrix1"/>
    <dgm:cxn modelId="{A39A404E-34F1-418F-8A0B-E07C02FDFB78}" type="presParOf" srcId="{7EC9DCB7-1D33-423A-9822-6BFA32629D85}" destId="{8C684996-A495-4419-B7BB-263407A4AD53}" srcOrd="4" destOrd="0" presId="urn:microsoft.com/office/officeart/2005/8/layout/matrix1"/>
    <dgm:cxn modelId="{16DFC64C-1DA1-48A2-9BCE-84A980B91917}" type="presParOf" srcId="{7EC9DCB7-1D33-423A-9822-6BFA32629D85}" destId="{700C171B-312D-42F1-B45B-6563B6D95D57}" srcOrd="5" destOrd="0" presId="urn:microsoft.com/office/officeart/2005/8/layout/matrix1"/>
    <dgm:cxn modelId="{D72A1248-DA4B-4FD7-8E70-76593650F37E}" type="presParOf" srcId="{7EC9DCB7-1D33-423A-9822-6BFA32629D85}" destId="{ECD3462E-8404-48C1-9ED6-4F9D47ADDC59}" srcOrd="6" destOrd="0" presId="urn:microsoft.com/office/officeart/2005/8/layout/matrix1"/>
    <dgm:cxn modelId="{D1C13F61-495A-465F-93B0-58DD668AEABC}" type="presParOf" srcId="{7EC9DCB7-1D33-423A-9822-6BFA32629D85}" destId="{28D079CB-BABB-42E4-83C7-BD652D470035}" srcOrd="7" destOrd="0" presId="urn:microsoft.com/office/officeart/2005/8/layout/matrix1"/>
    <dgm:cxn modelId="{1ADE1964-47CE-43BC-A9BF-6BB6E3800D84}" type="presParOf" srcId="{509C7C0E-EE7C-43DB-AC98-66C03E02739E}" destId="{9F2583ED-98CB-4DCD-A714-DAD1D261A478}" srcOrd="1" destOrd="0" presId="urn:microsoft.com/office/officeart/2005/8/layout/matrix1"/>
  </dgm:cxnLst>
  <dgm:bg/>
  <dgm:whole/>
</dgm:dataModel>
</file>

<file path=ppt/diagrams/data8.xml><?xml version="1.0" encoding="utf-8"?>
<dgm:dataModel xmlns:dgm="http://schemas.openxmlformats.org/drawingml/2006/diagram" xmlns:a="http://schemas.openxmlformats.org/drawingml/2006/main">
  <dgm:ptLst>
    <dgm:pt modelId="{D115C0A2-E1C9-4803-BDDD-7EB5294ABC6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FD65538-B02B-4E3A-8DB3-E45CCE2049F1}">
      <dgm:prSet phldrT="[Text]" custT="1"/>
      <dgm:spPr>
        <a:solidFill>
          <a:schemeClr val="bg2"/>
        </a:solidFill>
      </dgm:spPr>
      <dgm:t>
        <a:bodyPr/>
        <a:lstStyle/>
        <a:p>
          <a:pPr algn="ctr">
            <a:lnSpc>
              <a:spcPct val="100000"/>
            </a:lnSpc>
            <a:spcAft>
              <a:spcPts val="0"/>
            </a:spcAft>
          </a:pPr>
          <a:r>
            <a:rPr lang="en-US" sz="1100" b="1" dirty="0" smtClean="0">
              <a:solidFill>
                <a:schemeClr val="tx1"/>
              </a:solidFill>
              <a:latin typeface="+mj-lt"/>
              <a:cs typeface="Arial" pitchFamily="34" charset="0"/>
            </a:rPr>
            <a:t>Rivalry- Moderate</a:t>
          </a:r>
        </a:p>
        <a:p>
          <a:r>
            <a:rPr lang="en-US" sz="1100" dirty="0" smtClean="0">
              <a:solidFill>
                <a:schemeClr val="tx1"/>
              </a:solidFill>
              <a:latin typeface="+mj-lt"/>
              <a:cs typeface="Arial" pitchFamily="34" charset="0"/>
            </a:rPr>
            <a:t>• The leading firms in this market are typically large corporations, intensifying the rivalry as they can harness greater power for competitive practices</a:t>
          </a:r>
          <a:endParaRPr lang="en-US" sz="1100" dirty="0" smtClean="0">
            <a:latin typeface="+mj-lt"/>
            <a:cs typeface="Arial" pitchFamily="34" charset="0"/>
          </a:endParaRPr>
        </a:p>
        <a:p>
          <a:r>
            <a:rPr lang="en-US" sz="1100" dirty="0" smtClean="0">
              <a:latin typeface="+mj-lt"/>
              <a:cs typeface="Arial" pitchFamily="34" charset="0"/>
            </a:rPr>
            <a:t>• High service differentiation and low exit barriers ameliorate the rivalry as firms compete in different areas and will not stay and compete due to the sunk costs involved if exit was necessary</a:t>
          </a:r>
        </a:p>
        <a:p>
          <a:r>
            <a:rPr lang="en-US" sz="1100" dirty="0" smtClean="0">
              <a:latin typeface="+mj-lt"/>
              <a:cs typeface="Arial" pitchFamily="34" charset="0"/>
            </a:rPr>
            <a:t>•The persisting global slowdown has forced many firms which would use consulting services to consolidate and delay new investment projects</a:t>
          </a:r>
        </a:p>
        <a:p>
          <a:r>
            <a:rPr lang="en-US" sz="1100" dirty="0" smtClean="0">
              <a:latin typeface="+mj-lt"/>
              <a:cs typeface="Arial" pitchFamily="34" charset="0"/>
            </a:rPr>
            <a:t>• The steady growth in the market means expanding revenue streams will mollify the rivalry</a:t>
          </a:r>
          <a:endParaRPr lang="en-US" sz="1100" dirty="0">
            <a:latin typeface="+mj-lt"/>
            <a:cs typeface="Arial" pitchFamily="34" charset="0"/>
          </a:endParaRPr>
        </a:p>
      </dgm:t>
    </dgm:pt>
    <dgm:pt modelId="{7315C418-B075-4DE4-9025-64809BFA5D3C}" type="parTrans" cxnId="{63BEC805-EE63-40FD-8902-9FB6C7DC08A7}">
      <dgm:prSet/>
      <dgm:spPr/>
      <dgm:t>
        <a:bodyPr/>
        <a:lstStyle/>
        <a:p>
          <a:endParaRPr lang="en-US">
            <a:latin typeface="+mj-lt"/>
          </a:endParaRPr>
        </a:p>
      </dgm:t>
    </dgm:pt>
    <dgm:pt modelId="{8146342F-BD64-4842-A1D5-123C2A1D1A33}" type="sibTrans" cxnId="{63BEC805-EE63-40FD-8902-9FB6C7DC08A7}">
      <dgm:prSet/>
      <dgm:spPr/>
      <dgm:t>
        <a:bodyPr/>
        <a:lstStyle/>
        <a:p>
          <a:endParaRPr lang="en-US">
            <a:latin typeface="+mj-lt"/>
          </a:endParaRPr>
        </a:p>
      </dgm:t>
    </dgm:pt>
    <dgm:pt modelId="{25BC055E-2416-44A4-9EFF-E62A16DCD16C}">
      <dgm:prSet phldrT="[Text]" custT="1"/>
      <dgm:spPr>
        <a:solidFill>
          <a:schemeClr val="tx2">
            <a:lumMod val="75000"/>
          </a:schemeClr>
        </a:solidFill>
      </dgm:spPr>
      <dgm:t>
        <a:bodyPr rIns="45720" bIns="0"/>
        <a:lstStyle/>
        <a:p>
          <a:pPr algn="ctr">
            <a:lnSpc>
              <a:spcPct val="100000"/>
            </a:lnSpc>
            <a:spcAft>
              <a:spcPts val="0"/>
            </a:spcAft>
          </a:pPr>
          <a:r>
            <a:rPr lang="en-US" sz="1200" b="1" dirty="0" smtClean="0">
              <a:latin typeface="+mj-lt"/>
              <a:cs typeface="Arial" pitchFamily="34" charset="0"/>
            </a:rPr>
            <a:t>Supplier Power- Strong</a:t>
          </a:r>
        </a:p>
        <a:p>
          <a:pPr algn="just">
            <a:lnSpc>
              <a:spcPct val="100000"/>
            </a:lnSpc>
            <a:spcAft>
              <a:spcPts val="0"/>
            </a:spcAft>
          </a:pPr>
          <a:r>
            <a:rPr lang="en-US" sz="1100" dirty="0" smtClean="0">
              <a:latin typeface="+mj-lt"/>
              <a:cs typeface="Arial"/>
            </a:rPr>
            <a:t>• Suppliers- producers of ICT hardware and software, typically large multinational firms</a:t>
          </a:r>
        </a:p>
        <a:p>
          <a:pPr algn="just">
            <a:lnSpc>
              <a:spcPct val="100000"/>
            </a:lnSpc>
            <a:spcAft>
              <a:spcPts val="0"/>
            </a:spcAft>
          </a:pPr>
          <a:r>
            <a:rPr lang="en-US" sz="1100" dirty="0" smtClean="0">
              <a:latin typeface="+mj-lt"/>
              <a:cs typeface="Arial"/>
            </a:rPr>
            <a:t>• Firms are also beginning to capitalize on social media, with project managers attempting to integrate it into ERP systems</a:t>
          </a:r>
        </a:p>
        <a:p>
          <a:pPr algn="just">
            <a:lnSpc>
              <a:spcPct val="100000"/>
            </a:lnSpc>
            <a:spcAft>
              <a:spcPts val="0"/>
            </a:spcAft>
          </a:pPr>
          <a:r>
            <a:rPr lang="en-US" sz="1100" dirty="0" smtClean="0">
              <a:latin typeface="+mj-lt"/>
              <a:cs typeface="Arial"/>
            </a:rPr>
            <a:t>• Emerging services involve binding companies with long term contracts, which would incur high switching costs, not only to exit the contract, but also to conduct the restructuring of the systems and subsequent training necessary</a:t>
          </a:r>
        </a:p>
        <a:p>
          <a:pPr algn="just">
            <a:lnSpc>
              <a:spcPct val="100000"/>
            </a:lnSpc>
            <a:spcAft>
              <a:spcPts val="0"/>
            </a:spcAft>
          </a:pPr>
          <a:r>
            <a:rPr lang="en-US" sz="1100" dirty="0" smtClean="0">
              <a:latin typeface="+mj-lt"/>
              <a:cs typeface="Arial"/>
            </a:rPr>
            <a:t>• Although some providers have their own consultancy division, such as IBM’s Global Services, forward integration by suppliers is unlikely</a:t>
          </a:r>
          <a:endParaRPr lang="en-US" sz="1100" dirty="0">
            <a:latin typeface="+mj-lt"/>
            <a:cs typeface="Arial" pitchFamily="34" charset="0"/>
          </a:endParaRPr>
        </a:p>
      </dgm:t>
    </dgm:pt>
    <dgm:pt modelId="{389B1C5B-9947-45AF-8552-01BC7F2FF6EF}" type="parTrans" cxnId="{118AD182-32CD-4F0E-A0BA-A9BCAF5B1AD5}">
      <dgm:prSet/>
      <dgm:spPr/>
      <dgm:t>
        <a:bodyPr/>
        <a:lstStyle/>
        <a:p>
          <a:endParaRPr lang="en-US">
            <a:latin typeface="+mj-lt"/>
          </a:endParaRPr>
        </a:p>
      </dgm:t>
    </dgm:pt>
    <dgm:pt modelId="{E639B863-4BA2-4AFE-AC1A-4E86C214F621}" type="sibTrans" cxnId="{118AD182-32CD-4F0E-A0BA-A9BCAF5B1AD5}">
      <dgm:prSet/>
      <dgm:spPr/>
      <dgm:t>
        <a:bodyPr/>
        <a:lstStyle/>
        <a:p>
          <a:endParaRPr lang="en-US">
            <a:latin typeface="+mj-lt"/>
          </a:endParaRPr>
        </a:p>
      </dgm:t>
    </dgm:pt>
    <dgm:pt modelId="{BE559C70-FA0B-4A10-B22B-6CD2BE9DE2B8}">
      <dgm:prSet phldrT="[Text]" custT="1"/>
      <dgm:spPr>
        <a:solidFill>
          <a:schemeClr val="accent3">
            <a:lumMod val="75000"/>
          </a:schemeClr>
        </a:solidFill>
      </dgm:spPr>
      <dgm:t>
        <a:bodyPr lIns="45720" tIns="0" bIns="0" anchor="ctr" anchorCtr="0"/>
        <a:lstStyle/>
        <a:p>
          <a:pPr algn="ctr">
            <a:lnSpc>
              <a:spcPct val="100000"/>
            </a:lnSpc>
            <a:spcAft>
              <a:spcPts val="0"/>
            </a:spcAft>
          </a:pPr>
          <a:r>
            <a:rPr lang="en-US" sz="1200" b="1" dirty="0" smtClean="0">
              <a:latin typeface="+mj-lt"/>
              <a:cs typeface="Arial" pitchFamily="34" charset="0"/>
            </a:rPr>
            <a:t>New Entrants- Moderate</a:t>
          </a:r>
        </a:p>
        <a:p>
          <a:pPr>
            <a:lnSpc>
              <a:spcPct val="100000"/>
            </a:lnSpc>
            <a:spcAft>
              <a:spcPts val="0"/>
            </a:spcAft>
          </a:pPr>
          <a:r>
            <a:rPr lang="en-US" sz="1100" dirty="0" smtClean="0">
              <a:latin typeface="+mj-lt"/>
              <a:cs typeface="Arial" pitchFamily="34" charset="0"/>
            </a:rPr>
            <a:t>• The leading firms are multinational companies with strong brand images</a:t>
          </a:r>
        </a:p>
        <a:p>
          <a:pPr>
            <a:lnSpc>
              <a:spcPct val="100000"/>
            </a:lnSpc>
            <a:spcAft>
              <a:spcPts val="0"/>
            </a:spcAft>
          </a:pPr>
          <a:r>
            <a:rPr lang="en-US" sz="1100" dirty="0" smtClean="0">
              <a:latin typeface="+mj-lt"/>
              <a:cs typeface="Arial" pitchFamily="34" charset="0"/>
            </a:rPr>
            <a:t>• Smaller firms with specialist services  successfully compete in the market</a:t>
          </a:r>
        </a:p>
        <a:p>
          <a:pPr>
            <a:lnSpc>
              <a:spcPct val="100000"/>
            </a:lnSpc>
            <a:spcAft>
              <a:spcPts val="0"/>
            </a:spcAft>
          </a:pPr>
          <a:r>
            <a:rPr lang="en-US" sz="1100" dirty="0" smtClean="0">
              <a:latin typeface="+mj-lt"/>
              <a:cs typeface="Arial" pitchFamily="34" charset="0"/>
            </a:rPr>
            <a:t>• The large companies benefit from economies of scale, combined with a vast knowledge pool spanning many industries and sectors</a:t>
          </a:r>
        </a:p>
        <a:p>
          <a:pPr>
            <a:lnSpc>
              <a:spcPct val="100000"/>
            </a:lnSpc>
            <a:spcAft>
              <a:spcPts val="0"/>
            </a:spcAft>
          </a:pPr>
          <a:r>
            <a:rPr lang="en-US" sz="1100" dirty="0" smtClean="0">
              <a:latin typeface="+mj-lt"/>
              <a:cs typeface="Arial" pitchFamily="34" charset="0"/>
            </a:rPr>
            <a:t>• Track record of improving cost-efficiency is a distinct  advantage, which presents a significant barrier for new, unproven companies</a:t>
          </a:r>
        </a:p>
        <a:p>
          <a:pPr>
            <a:lnSpc>
              <a:spcPct val="100000"/>
            </a:lnSpc>
            <a:spcAft>
              <a:spcPts val="0"/>
            </a:spcAft>
          </a:pPr>
          <a:r>
            <a:rPr lang="en-US" sz="1100" dirty="0" smtClean="0">
              <a:latin typeface="+mj-lt"/>
              <a:cs typeface="Arial" pitchFamily="34" charset="0"/>
            </a:rPr>
            <a:t>• Firm involves a high degree of specialist and proprietary knowledge, with established companies developing a high degree of in house  expertise, disadvantaging new entrants</a:t>
          </a:r>
        </a:p>
        <a:p>
          <a:pPr>
            <a:lnSpc>
              <a:spcPct val="100000"/>
            </a:lnSpc>
            <a:spcAft>
              <a:spcPts val="0"/>
            </a:spcAft>
          </a:pPr>
          <a:r>
            <a:rPr lang="en-US" sz="1100" dirty="0" smtClean="0">
              <a:latin typeface="+mj-lt"/>
              <a:cs typeface="Arial" pitchFamily="34" charset="0"/>
            </a:rPr>
            <a:t>• Moderate growth observed by the market in recent years will act as an incentive for new companies to enter</a:t>
          </a:r>
          <a:endParaRPr lang="en-US" sz="1100" dirty="0">
            <a:latin typeface="+mj-lt"/>
            <a:cs typeface="Arial" pitchFamily="34" charset="0"/>
          </a:endParaRPr>
        </a:p>
      </dgm:t>
    </dgm:pt>
    <dgm:pt modelId="{C896735E-61A5-45E3-8FA4-A47FB3C1F754}" type="parTrans" cxnId="{2237E231-61E1-421C-9EC8-E38BA8225391}">
      <dgm:prSet/>
      <dgm:spPr/>
      <dgm:t>
        <a:bodyPr/>
        <a:lstStyle/>
        <a:p>
          <a:endParaRPr lang="en-US">
            <a:latin typeface="+mj-lt"/>
          </a:endParaRPr>
        </a:p>
      </dgm:t>
    </dgm:pt>
    <dgm:pt modelId="{B3D27241-6E4E-496A-AB3C-D5ABFA2C3781}" type="sibTrans" cxnId="{2237E231-61E1-421C-9EC8-E38BA8225391}">
      <dgm:prSet/>
      <dgm:spPr/>
      <dgm:t>
        <a:bodyPr/>
        <a:lstStyle/>
        <a:p>
          <a:endParaRPr lang="en-US">
            <a:latin typeface="+mj-lt"/>
          </a:endParaRPr>
        </a:p>
      </dgm:t>
    </dgm:pt>
    <dgm:pt modelId="{0F5B7FD5-053B-4089-91E9-698A44493490}">
      <dgm:prSet phldrT="[Text]" custT="1"/>
      <dgm:spPr>
        <a:solidFill>
          <a:schemeClr val="accent5">
            <a:lumMod val="75000"/>
          </a:schemeClr>
        </a:solidFill>
      </dgm:spPr>
      <dgm:t>
        <a:bodyPr lIns="45720" tIns="0" rIns="91440" anchor="ctr" anchorCtr="0"/>
        <a:lstStyle/>
        <a:p>
          <a:pPr algn="ctr">
            <a:lnSpc>
              <a:spcPct val="100000"/>
            </a:lnSpc>
          </a:pPr>
          <a:r>
            <a:rPr lang="en-US" sz="1200" b="1" dirty="0" smtClean="0">
              <a:latin typeface="+mj-lt"/>
              <a:cs typeface="Arial" pitchFamily="34" charset="0"/>
            </a:rPr>
            <a:t>Buyer Power- Strong</a:t>
          </a:r>
          <a:endParaRPr lang="en-US" sz="1100" dirty="0" smtClean="0">
            <a:latin typeface="+mj-lt"/>
            <a:cs typeface="Arial"/>
          </a:endParaRPr>
        </a:p>
        <a:p>
          <a:pPr algn="just">
            <a:lnSpc>
              <a:spcPct val="100000"/>
            </a:lnSpc>
          </a:pPr>
          <a:r>
            <a:rPr lang="en-US" sz="1100" dirty="0" smtClean="0">
              <a:latin typeface="+mj-lt"/>
              <a:cs typeface="Arial"/>
            </a:rPr>
            <a:t>•  The public sector is a big customer for the services in order to improve efficiency and reduce long term costs</a:t>
          </a:r>
        </a:p>
        <a:p>
          <a:pPr algn="just">
            <a:lnSpc>
              <a:spcPct val="100000"/>
            </a:lnSpc>
          </a:pPr>
          <a:r>
            <a:rPr lang="en-US" sz="1100" dirty="0" smtClean="0">
              <a:latin typeface="+mj-lt"/>
              <a:cs typeface="Arial"/>
            </a:rPr>
            <a:t>•  This demand looks uncertain in the short term as many governments implement austerity programs</a:t>
          </a:r>
        </a:p>
        <a:p>
          <a:pPr algn="just">
            <a:lnSpc>
              <a:spcPct val="100000"/>
            </a:lnSpc>
          </a:pPr>
          <a:r>
            <a:rPr lang="en-US" sz="1100" dirty="0" smtClean="0">
              <a:latin typeface="+mj-lt"/>
              <a:cs typeface="Arial"/>
            </a:rPr>
            <a:t>•  The service is relatively costly due to the high level of specialized knowledge required and can act as a deterrent for smaller companies</a:t>
          </a:r>
        </a:p>
        <a:p>
          <a:pPr algn="just">
            <a:lnSpc>
              <a:spcPct val="100000"/>
            </a:lnSpc>
          </a:pPr>
          <a:r>
            <a:rPr lang="en-US" sz="1100" dirty="0" smtClean="0">
              <a:latin typeface="+mj-lt"/>
              <a:cs typeface="Arial"/>
            </a:rPr>
            <a:t>• Consulting is quite a dispensable product for firms' operations, but will still prove necessary in some cases, such as when the existing management structure proves inadequate to accommodate a large change process</a:t>
          </a:r>
        </a:p>
        <a:p>
          <a:pPr algn="just">
            <a:lnSpc>
              <a:spcPct val="100000"/>
            </a:lnSpc>
          </a:pPr>
          <a:r>
            <a:rPr lang="en-US" sz="1100" dirty="0" smtClean="0">
              <a:latin typeface="+mj-lt"/>
              <a:cs typeface="Arial"/>
            </a:rPr>
            <a:t>• The market permits large differentiation and customization of the services offered, which dilutes buyer power</a:t>
          </a:r>
          <a:endParaRPr lang="en-US" sz="1100" dirty="0">
            <a:latin typeface="+mj-lt"/>
            <a:cs typeface="Arial" pitchFamily="34" charset="0"/>
          </a:endParaRPr>
        </a:p>
      </dgm:t>
    </dgm:pt>
    <dgm:pt modelId="{5431C599-1224-4C1F-B7E3-A77F231D045E}" type="parTrans" cxnId="{5A6A7F27-AA06-49AD-BE43-791664A23B83}">
      <dgm:prSet/>
      <dgm:spPr/>
      <dgm:t>
        <a:bodyPr/>
        <a:lstStyle/>
        <a:p>
          <a:endParaRPr lang="en-US">
            <a:latin typeface="+mj-lt"/>
          </a:endParaRPr>
        </a:p>
      </dgm:t>
    </dgm:pt>
    <dgm:pt modelId="{61727350-03D1-449B-8CAF-D07DBFE72458}" type="sibTrans" cxnId="{5A6A7F27-AA06-49AD-BE43-791664A23B83}">
      <dgm:prSet/>
      <dgm:spPr/>
      <dgm:t>
        <a:bodyPr/>
        <a:lstStyle/>
        <a:p>
          <a:endParaRPr lang="en-US">
            <a:latin typeface="+mj-lt"/>
          </a:endParaRPr>
        </a:p>
      </dgm:t>
    </dgm:pt>
    <dgm:pt modelId="{1CCF10EC-D9EA-4B6D-8F7B-DEF489E8388C}">
      <dgm:prSet phldrT="[Text]" custT="1"/>
      <dgm:spPr>
        <a:solidFill>
          <a:schemeClr val="accent2">
            <a:lumMod val="75000"/>
          </a:schemeClr>
        </a:solidFill>
      </dgm:spPr>
      <dgm:t>
        <a:bodyPr/>
        <a:lstStyle/>
        <a:p>
          <a:pPr algn="ctr">
            <a:lnSpc>
              <a:spcPct val="150000"/>
            </a:lnSpc>
            <a:spcAft>
              <a:spcPct val="35000"/>
            </a:spcAft>
          </a:pPr>
          <a:r>
            <a:rPr lang="en-US" sz="1200" b="1" dirty="0" smtClean="0">
              <a:latin typeface="+mj-lt"/>
              <a:cs typeface="Arial" pitchFamily="34" charset="0"/>
            </a:rPr>
            <a:t>Threat of Substitutes - Strong</a:t>
          </a:r>
        </a:p>
        <a:p>
          <a:r>
            <a:rPr lang="en-US" sz="1100" dirty="0" smtClean="0">
              <a:latin typeface="+mj-lt"/>
              <a:cs typeface="Arial" pitchFamily="34" charset="0"/>
            </a:rPr>
            <a:t>• Many larger companies and organizations have created in-house business departments which employ analysts and marketing teams for business insights and to achieve organizational efficiencies</a:t>
          </a:r>
        </a:p>
        <a:p>
          <a:r>
            <a:rPr lang="en-US" sz="1100" dirty="0" smtClean="0">
              <a:latin typeface="+mj-lt"/>
              <a:cs typeface="Arial" pitchFamily="34" charset="0"/>
            </a:rPr>
            <a:t>•  However, running such a department can be very costly and only well established companies with the constant need for these services may possess the resources to do so.</a:t>
          </a:r>
        </a:p>
        <a:p>
          <a:r>
            <a:rPr lang="en-US" sz="1100" dirty="0" smtClean="0">
              <a:latin typeface="+mj-lt"/>
              <a:cs typeface="Arial" pitchFamily="34" charset="0"/>
            </a:rPr>
            <a:t> •  Only mature consultancy firms could be a match for in-house departments when it comes to the knowledge of a specific area of a market that an individual company's operations will have accumulated over many years</a:t>
          </a:r>
          <a:endParaRPr lang="en-US" sz="1100" dirty="0">
            <a:latin typeface="+mj-lt"/>
            <a:cs typeface="Arial" pitchFamily="34" charset="0"/>
          </a:endParaRPr>
        </a:p>
      </dgm:t>
    </dgm:pt>
    <dgm:pt modelId="{3A0797D1-94A1-4A86-A444-6D95FFECD894}" type="parTrans" cxnId="{E24048DA-CC07-430D-B485-8E0EEFEBB8D4}">
      <dgm:prSet/>
      <dgm:spPr/>
      <dgm:t>
        <a:bodyPr/>
        <a:lstStyle/>
        <a:p>
          <a:endParaRPr lang="en-US">
            <a:latin typeface="+mj-lt"/>
          </a:endParaRPr>
        </a:p>
      </dgm:t>
    </dgm:pt>
    <dgm:pt modelId="{2C46255E-7CEE-4E56-B7B0-B5F7D905722B}" type="sibTrans" cxnId="{E24048DA-CC07-430D-B485-8E0EEFEBB8D4}">
      <dgm:prSet/>
      <dgm:spPr/>
      <dgm:t>
        <a:bodyPr/>
        <a:lstStyle/>
        <a:p>
          <a:endParaRPr lang="en-US">
            <a:latin typeface="+mj-lt"/>
          </a:endParaRPr>
        </a:p>
      </dgm:t>
    </dgm:pt>
    <dgm:pt modelId="{509C7C0E-EE7C-43DB-AC98-66C03E02739E}" type="pres">
      <dgm:prSet presAssocID="{D115C0A2-E1C9-4803-BDDD-7EB5294ABC6E}" presName="diagram" presStyleCnt="0">
        <dgm:presLayoutVars>
          <dgm:chMax val="1"/>
          <dgm:dir/>
          <dgm:animLvl val="ctr"/>
          <dgm:resizeHandles val="exact"/>
        </dgm:presLayoutVars>
      </dgm:prSet>
      <dgm:spPr/>
      <dgm:t>
        <a:bodyPr/>
        <a:lstStyle/>
        <a:p>
          <a:endParaRPr lang="en-US"/>
        </a:p>
      </dgm:t>
    </dgm:pt>
    <dgm:pt modelId="{7EC9DCB7-1D33-423A-9822-6BFA32629D85}" type="pres">
      <dgm:prSet presAssocID="{D115C0A2-E1C9-4803-BDDD-7EB5294ABC6E}" presName="matrix" presStyleCnt="0"/>
      <dgm:spPr/>
      <dgm:t>
        <a:bodyPr/>
        <a:lstStyle/>
        <a:p>
          <a:endParaRPr lang="en-US"/>
        </a:p>
      </dgm:t>
    </dgm:pt>
    <dgm:pt modelId="{0FE1E524-848E-4351-BDD6-C95825ECEFE0}" type="pres">
      <dgm:prSet presAssocID="{D115C0A2-E1C9-4803-BDDD-7EB5294ABC6E}" presName="tile1" presStyleLbl="node1" presStyleIdx="0" presStyleCnt="4" custScaleX="100000" custScaleY="93173"/>
      <dgm:spPr>
        <a:prstGeom prst="rect">
          <a:avLst/>
        </a:prstGeom>
      </dgm:spPr>
      <dgm:t>
        <a:bodyPr/>
        <a:lstStyle/>
        <a:p>
          <a:endParaRPr lang="en-US"/>
        </a:p>
      </dgm:t>
    </dgm:pt>
    <dgm:pt modelId="{9F6F09DF-2353-42A7-AE07-4E179CDEAE15}" type="pres">
      <dgm:prSet presAssocID="{D115C0A2-E1C9-4803-BDDD-7EB5294ABC6E}" presName="tile1text" presStyleLbl="node1" presStyleIdx="0" presStyleCnt="4">
        <dgm:presLayoutVars>
          <dgm:chMax val="0"/>
          <dgm:chPref val="0"/>
          <dgm:bulletEnabled val="1"/>
        </dgm:presLayoutVars>
      </dgm:prSet>
      <dgm:spPr>
        <a:prstGeom prst="rect">
          <a:avLst/>
        </a:prstGeom>
      </dgm:spPr>
      <dgm:t>
        <a:bodyPr/>
        <a:lstStyle/>
        <a:p>
          <a:endParaRPr lang="en-US"/>
        </a:p>
      </dgm:t>
    </dgm:pt>
    <dgm:pt modelId="{77388376-0139-43DB-8626-5773B5696A90}" type="pres">
      <dgm:prSet presAssocID="{D115C0A2-E1C9-4803-BDDD-7EB5294ABC6E}" presName="tile2" presStyleLbl="node1" presStyleIdx="1" presStyleCnt="4" custScaleX="100926" custScaleY="94919"/>
      <dgm:spPr>
        <a:prstGeom prst="rect">
          <a:avLst/>
        </a:prstGeom>
      </dgm:spPr>
      <dgm:t>
        <a:bodyPr/>
        <a:lstStyle/>
        <a:p>
          <a:endParaRPr lang="en-US"/>
        </a:p>
      </dgm:t>
    </dgm:pt>
    <dgm:pt modelId="{CD40F1CD-51EA-46EE-B063-FEAE439066B2}" type="pres">
      <dgm:prSet presAssocID="{D115C0A2-E1C9-4803-BDDD-7EB5294ABC6E}" presName="tile2text" presStyleLbl="node1" presStyleIdx="1" presStyleCnt="4">
        <dgm:presLayoutVars>
          <dgm:chMax val="0"/>
          <dgm:chPref val="0"/>
          <dgm:bulletEnabled val="1"/>
        </dgm:presLayoutVars>
      </dgm:prSet>
      <dgm:spPr>
        <a:prstGeom prst="rect">
          <a:avLst/>
        </a:prstGeom>
      </dgm:spPr>
      <dgm:t>
        <a:bodyPr/>
        <a:lstStyle/>
        <a:p>
          <a:endParaRPr lang="en-US"/>
        </a:p>
      </dgm:t>
    </dgm:pt>
    <dgm:pt modelId="{8C684996-A495-4419-B7BB-263407A4AD53}" type="pres">
      <dgm:prSet presAssocID="{D115C0A2-E1C9-4803-BDDD-7EB5294ABC6E}" presName="tile3" presStyleLbl="node1" presStyleIdx="2" presStyleCnt="4" custScaleX="100000" custScaleY="106826"/>
      <dgm:spPr>
        <a:prstGeom prst="rect">
          <a:avLst/>
        </a:prstGeom>
      </dgm:spPr>
      <dgm:t>
        <a:bodyPr/>
        <a:lstStyle/>
        <a:p>
          <a:endParaRPr lang="en-US"/>
        </a:p>
      </dgm:t>
    </dgm:pt>
    <dgm:pt modelId="{700C171B-312D-42F1-B45B-6563B6D95D57}" type="pres">
      <dgm:prSet presAssocID="{D115C0A2-E1C9-4803-BDDD-7EB5294ABC6E}" presName="tile3text" presStyleLbl="node1" presStyleIdx="2" presStyleCnt="4">
        <dgm:presLayoutVars>
          <dgm:chMax val="0"/>
          <dgm:chPref val="0"/>
          <dgm:bulletEnabled val="1"/>
        </dgm:presLayoutVars>
      </dgm:prSet>
      <dgm:spPr>
        <a:prstGeom prst="rect">
          <a:avLst/>
        </a:prstGeom>
      </dgm:spPr>
      <dgm:t>
        <a:bodyPr/>
        <a:lstStyle/>
        <a:p>
          <a:endParaRPr lang="en-US"/>
        </a:p>
      </dgm:t>
    </dgm:pt>
    <dgm:pt modelId="{ECD3462E-8404-48C1-9ED6-4F9D47ADDC59}" type="pres">
      <dgm:prSet presAssocID="{D115C0A2-E1C9-4803-BDDD-7EB5294ABC6E}" presName="tile4" presStyleLbl="node1" presStyleIdx="3" presStyleCnt="4" custScaleX="101852" custScaleY="107240"/>
      <dgm:spPr>
        <a:prstGeom prst="rect">
          <a:avLst/>
        </a:prstGeom>
      </dgm:spPr>
      <dgm:t>
        <a:bodyPr/>
        <a:lstStyle/>
        <a:p>
          <a:endParaRPr lang="en-US"/>
        </a:p>
      </dgm:t>
    </dgm:pt>
    <dgm:pt modelId="{28D079CB-BABB-42E4-83C7-BD652D470035}" type="pres">
      <dgm:prSet presAssocID="{D115C0A2-E1C9-4803-BDDD-7EB5294ABC6E}" presName="tile4text" presStyleLbl="node1" presStyleIdx="3" presStyleCnt="4">
        <dgm:presLayoutVars>
          <dgm:chMax val="0"/>
          <dgm:chPref val="0"/>
          <dgm:bulletEnabled val="1"/>
        </dgm:presLayoutVars>
      </dgm:prSet>
      <dgm:spPr>
        <a:prstGeom prst="rect">
          <a:avLst/>
        </a:prstGeom>
      </dgm:spPr>
      <dgm:t>
        <a:bodyPr/>
        <a:lstStyle/>
        <a:p>
          <a:endParaRPr lang="en-US"/>
        </a:p>
      </dgm:t>
    </dgm:pt>
    <dgm:pt modelId="{9F2583ED-98CB-4DCD-A714-DAD1D261A478}" type="pres">
      <dgm:prSet presAssocID="{D115C0A2-E1C9-4803-BDDD-7EB5294ABC6E}" presName="centerTile" presStyleLbl="fgShp" presStyleIdx="0" presStyleCnt="1" custScaleX="282599" custScaleY="90970" custLinFactNeighborX="-495" custLinFactNeighborY="-5797">
        <dgm:presLayoutVars>
          <dgm:chMax val="0"/>
          <dgm:chPref val="0"/>
        </dgm:presLayoutVars>
      </dgm:prSet>
      <dgm:spPr/>
      <dgm:t>
        <a:bodyPr/>
        <a:lstStyle/>
        <a:p>
          <a:endParaRPr lang="en-US"/>
        </a:p>
      </dgm:t>
    </dgm:pt>
  </dgm:ptLst>
  <dgm:cxnLst>
    <dgm:cxn modelId="{E24048DA-CC07-430D-B485-8E0EEFEBB8D4}" srcId="{7FD65538-B02B-4E3A-8DB3-E45CCE2049F1}" destId="{1CCF10EC-D9EA-4B6D-8F7B-DEF489E8388C}" srcOrd="3" destOrd="0" parTransId="{3A0797D1-94A1-4A86-A444-6D95FFECD894}" sibTransId="{2C46255E-7CEE-4E56-B7B0-B5F7D905722B}"/>
    <dgm:cxn modelId="{118AD182-32CD-4F0E-A0BA-A9BCAF5B1AD5}" srcId="{7FD65538-B02B-4E3A-8DB3-E45CCE2049F1}" destId="{25BC055E-2416-44A4-9EFF-E62A16DCD16C}" srcOrd="0" destOrd="0" parTransId="{389B1C5B-9947-45AF-8552-01BC7F2FF6EF}" sibTransId="{E639B863-4BA2-4AFE-AC1A-4E86C214F621}"/>
    <dgm:cxn modelId="{F621028F-FC3E-4B31-86F6-C940C4E02226}" type="presOf" srcId="{1CCF10EC-D9EA-4B6D-8F7B-DEF489E8388C}" destId="{28D079CB-BABB-42E4-83C7-BD652D470035}" srcOrd="1" destOrd="0" presId="urn:microsoft.com/office/officeart/2005/8/layout/matrix1"/>
    <dgm:cxn modelId="{03FE925B-E15F-4819-BED0-B75D3A2397A7}" type="presOf" srcId="{0F5B7FD5-053B-4089-91E9-698A44493490}" destId="{8C684996-A495-4419-B7BB-263407A4AD53}" srcOrd="0" destOrd="0" presId="urn:microsoft.com/office/officeart/2005/8/layout/matrix1"/>
    <dgm:cxn modelId="{B7703837-FB09-43E6-B25A-B1644CA9536B}" type="presOf" srcId="{0F5B7FD5-053B-4089-91E9-698A44493490}" destId="{700C171B-312D-42F1-B45B-6563B6D95D57}" srcOrd="1" destOrd="0" presId="urn:microsoft.com/office/officeart/2005/8/layout/matrix1"/>
    <dgm:cxn modelId="{5A6A7F27-AA06-49AD-BE43-791664A23B83}" srcId="{7FD65538-B02B-4E3A-8DB3-E45CCE2049F1}" destId="{0F5B7FD5-053B-4089-91E9-698A44493490}" srcOrd="2" destOrd="0" parTransId="{5431C599-1224-4C1F-B7E3-A77F231D045E}" sibTransId="{61727350-03D1-449B-8CAF-D07DBFE72458}"/>
    <dgm:cxn modelId="{BA6F5DE6-9C63-4103-B6A4-E9718F7E57FE}" type="presOf" srcId="{25BC055E-2416-44A4-9EFF-E62A16DCD16C}" destId="{9F6F09DF-2353-42A7-AE07-4E179CDEAE15}" srcOrd="1" destOrd="0" presId="urn:microsoft.com/office/officeart/2005/8/layout/matrix1"/>
    <dgm:cxn modelId="{844EDF14-C78B-4ADA-8233-12E6C77A3DB5}" type="presOf" srcId="{BE559C70-FA0B-4A10-B22B-6CD2BE9DE2B8}" destId="{CD40F1CD-51EA-46EE-B063-FEAE439066B2}" srcOrd="1" destOrd="0" presId="urn:microsoft.com/office/officeart/2005/8/layout/matrix1"/>
    <dgm:cxn modelId="{5E17CFB5-569B-4245-84FB-DC1729670FD6}" type="presOf" srcId="{1CCF10EC-D9EA-4B6D-8F7B-DEF489E8388C}" destId="{ECD3462E-8404-48C1-9ED6-4F9D47ADDC59}" srcOrd="0" destOrd="0" presId="urn:microsoft.com/office/officeart/2005/8/layout/matrix1"/>
    <dgm:cxn modelId="{2237E231-61E1-421C-9EC8-E38BA8225391}" srcId="{7FD65538-B02B-4E3A-8DB3-E45CCE2049F1}" destId="{BE559C70-FA0B-4A10-B22B-6CD2BE9DE2B8}" srcOrd="1" destOrd="0" parTransId="{C896735E-61A5-45E3-8FA4-A47FB3C1F754}" sibTransId="{B3D27241-6E4E-496A-AB3C-D5ABFA2C3781}"/>
    <dgm:cxn modelId="{4D24135E-8265-4D44-8BBA-C0E59E8AF42D}" type="presOf" srcId="{7FD65538-B02B-4E3A-8DB3-E45CCE2049F1}" destId="{9F2583ED-98CB-4DCD-A714-DAD1D261A478}" srcOrd="0" destOrd="0" presId="urn:microsoft.com/office/officeart/2005/8/layout/matrix1"/>
    <dgm:cxn modelId="{19432F2F-1E94-4ACC-A087-0C42BDD00D10}" type="presOf" srcId="{BE559C70-FA0B-4A10-B22B-6CD2BE9DE2B8}" destId="{77388376-0139-43DB-8626-5773B5696A90}" srcOrd="0" destOrd="0" presId="urn:microsoft.com/office/officeart/2005/8/layout/matrix1"/>
    <dgm:cxn modelId="{CEC15B40-2128-4E06-8B9A-0C417655954F}" type="presOf" srcId="{25BC055E-2416-44A4-9EFF-E62A16DCD16C}" destId="{0FE1E524-848E-4351-BDD6-C95825ECEFE0}" srcOrd="0" destOrd="0" presId="urn:microsoft.com/office/officeart/2005/8/layout/matrix1"/>
    <dgm:cxn modelId="{B451C24B-53A4-4DFE-8E73-1DF8C8DE0612}" type="presOf" srcId="{D115C0A2-E1C9-4803-BDDD-7EB5294ABC6E}" destId="{509C7C0E-EE7C-43DB-AC98-66C03E02739E}" srcOrd="0" destOrd="0" presId="urn:microsoft.com/office/officeart/2005/8/layout/matrix1"/>
    <dgm:cxn modelId="{63BEC805-EE63-40FD-8902-9FB6C7DC08A7}" srcId="{D115C0A2-E1C9-4803-BDDD-7EB5294ABC6E}" destId="{7FD65538-B02B-4E3A-8DB3-E45CCE2049F1}" srcOrd="0" destOrd="0" parTransId="{7315C418-B075-4DE4-9025-64809BFA5D3C}" sibTransId="{8146342F-BD64-4842-A1D5-123C2A1D1A33}"/>
    <dgm:cxn modelId="{D578A1BF-AA5E-432D-94C2-F24A06553CDE}" type="presParOf" srcId="{509C7C0E-EE7C-43DB-AC98-66C03E02739E}" destId="{7EC9DCB7-1D33-423A-9822-6BFA32629D85}" srcOrd="0" destOrd="0" presId="urn:microsoft.com/office/officeart/2005/8/layout/matrix1"/>
    <dgm:cxn modelId="{FD838723-57E2-45D8-B799-C490E7293754}" type="presParOf" srcId="{7EC9DCB7-1D33-423A-9822-6BFA32629D85}" destId="{0FE1E524-848E-4351-BDD6-C95825ECEFE0}" srcOrd="0" destOrd="0" presId="urn:microsoft.com/office/officeart/2005/8/layout/matrix1"/>
    <dgm:cxn modelId="{621D1B77-E22D-494E-9D9F-5DCCA7E85536}" type="presParOf" srcId="{7EC9DCB7-1D33-423A-9822-6BFA32629D85}" destId="{9F6F09DF-2353-42A7-AE07-4E179CDEAE15}" srcOrd="1" destOrd="0" presId="urn:microsoft.com/office/officeart/2005/8/layout/matrix1"/>
    <dgm:cxn modelId="{10646E5A-22D8-4152-AB0C-08BA011F4FB0}" type="presParOf" srcId="{7EC9DCB7-1D33-423A-9822-6BFA32629D85}" destId="{77388376-0139-43DB-8626-5773B5696A90}" srcOrd="2" destOrd="0" presId="urn:microsoft.com/office/officeart/2005/8/layout/matrix1"/>
    <dgm:cxn modelId="{F2570E51-C5EA-4D5B-9807-0EFDFB1BB0E7}" type="presParOf" srcId="{7EC9DCB7-1D33-423A-9822-6BFA32629D85}" destId="{CD40F1CD-51EA-46EE-B063-FEAE439066B2}" srcOrd="3" destOrd="0" presId="urn:microsoft.com/office/officeart/2005/8/layout/matrix1"/>
    <dgm:cxn modelId="{B9268499-231F-4FB0-B6B1-C1BA79B2A882}" type="presParOf" srcId="{7EC9DCB7-1D33-423A-9822-6BFA32629D85}" destId="{8C684996-A495-4419-B7BB-263407A4AD53}" srcOrd="4" destOrd="0" presId="urn:microsoft.com/office/officeart/2005/8/layout/matrix1"/>
    <dgm:cxn modelId="{89A692DB-55B5-4928-ADEC-EB683EABE596}" type="presParOf" srcId="{7EC9DCB7-1D33-423A-9822-6BFA32629D85}" destId="{700C171B-312D-42F1-B45B-6563B6D95D57}" srcOrd="5" destOrd="0" presId="urn:microsoft.com/office/officeart/2005/8/layout/matrix1"/>
    <dgm:cxn modelId="{84C264B0-1D36-474D-9A1A-5C1AD1CD9AB4}" type="presParOf" srcId="{7EC9DCB7-1D33-423A-9822-6BFA32629D85}" destId="{ECD3462E-8404-48C1-9ED6-4F9D47ADDC59}" srcOrd="6" destOrd="0" presId="urn:microsoft.com/office/officeart/2005/8/layout/matrix1"/>
    <dgm:cxn modelId="{4A783316-E144-46FA-B1DB-169118D4770B}" type="presParOf" srcId="{7EC9DCB7-1D33-423A-9822-6BFA32629D85}" destId="{28D079CB-BABB-42E4-83C7-BD652D470035}" srcOrd="7" destOrd="0" presId="urn:microsoft.com/office/officeart/2005/8/layout/matrix1"/>
    <dgm:cxn modelId="{5FB9D298-DFE8-4228-AC55-1DEACFA16785}" type="presParOf" srcId="{509C7C0E-EE7C-43DB-AC98-66C03E02739E}" destId="{9F2583ED-98CB-4DCD-A714-DAD1D261A478}" srcOrd="1" destOrd="0" presId="urn:microsoft.com/office/officeart/2005/8/layout/matrix1"/>
  </dgm:cxnLst>
  <dgm:bg/>
  <dgm:whole/>
</dgm:dataModel>
</file>

<file path=ppt/diagrams/data9.xml><?xml version="1.0" encoding="utf-8"?>
<dgm:dataModel xmlns:dgm="http://schemas.openxmlformats.org/drawingml/2006/diagram" xmlns:a="http://schemas.openxmlformats.org/drawingml/2006/main">
  <dgm:ptLst>
    <dgm:pt modelId="{D115C0A2-E1C9-4803-BDDD-7EB5294ABC6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FD65538-B02B-4E3A-8DB3-E45CCE2049F1}">
      <dgm:prSet phldrT="[Text]" custT="1"/>
      <dgm:spPr>
        <a:solidFill>
          <a:schemeClr val="bg2"/>
        </a:solidFill>
      </dgm:spPr>
      <dgm:t>
        <a:bodyPr/>
        <a:lstStyle/>
        <a:p>
          <a:pPr algn="ctr">
            <a:lnSpc>
              <a:spcPct val="100000"/>
            </a:lnSpc>
            <a:spcAft>
              <a:spcPts val="0"/>
            </a:spcAft>
          </a:pPr>
          <a:r>
            <a:rPr lang="en-US" sz="1100" b="1" dirty="0" smtClean="0">
              <a:solidFill>
                <a:schemeClr val="tx1"/>
              </a:solidFill>
              <a:latin typeface="+mj-lt"/>
              <a:cs typeface="Arial" pitchFamily="34" charset="0"/>
            </a:rPr>
            <a:t>Rivalry- Moderate</a:t>
          </a:r>
        </a:p>
        <a:p>
          <a:r>
            <a:rPr lang="en-US" sz="1100" dirty="0" smtClean="0">
              <a:solidFill>
                <a:schemeClr val="tx1"/>
              </a:solidFill>
              <a:latin typeface="+mj-lt"/>
              <a:cs typeface="Arial" pitchFamily="34" charset="0"/>
            </a:rPr>
            <a:t>• The industry is highly fragmented with small companies competing alongside large multinational players</a:t>
          </a:r>
          <a:endParaRPr lang="en-US" sz="1100" dirty="0" smtClean="0">
            <a:latin typeface="+mj-lt"/>
            <a:cs typeface="Arial" pitchFamily="34" charset="0"/>
          </a:endParaRPr>
        </a:p>
        <a:p>
          <a:r>
            <a:rPr lang="en-US" sz="1100" dirty="0" smtClean="0">
              <a:latin typeface="+mj-lt"/>
              <a:cs typeface="Arial" pitchFamily="34" charset="0"/>
            </a:rPr>
            <a:t>• Typical player generates little revenue in other markets, meaning that the real estate industry is highly important to revenues</a:t>
          </a:r>
        </a:p>
        <a:p>
          <a:r>
            <a:rPr lang="en-US" sz="1100" dirty="0" smtClean="0">
              <a:latin typeface="+mj-lt"/>
              <a:cs typeface="Arial" pitchFamily="34" charset="0"/>
            </a:rPr>
            <a:t>•Globally, growth rates in recent years have been unexciting; and a decline in value has been seen in recent years</a:t>
          </a:r>
        </a:p>
        <a:p>
          <a:r>
            <a:rPr lang="en-US" sz="1100" dirty="0" smtClean="0">
              <a:latin typeface="+mj-lt"/>
              <a:cs typeface="Arial" pitchFamily="34" charset="0"/>
            </a:rPr>
            <a:t>• Player who are able to diversify geographically may find some regions more profitable than others</a:t>
          </a:r>
        </a:p>
        <a:p>
          <a:r>
            <a:rPr lang="en-US" sz="1100" dirty="0" smtClean="0">
              <a:latin typeface="+mj-lt"/>
              <a:cs typeface="Arial" pitchFamily="34" charset="0"/>
            </a:rPr>
            <a:t>• The recent economic downturn has led to increased tenant bankruptcies, which in turn have led to an increase in vacancy rates and losses in companies' revenues</a:t>
          </a:r>
          <a:endParaRPr lang="en-US" sz="1100" dirty="0">
            <a:latin typeface="+mj-lt"/>
            <a:cs typeface="Arial" pitchFamily="34" charset="0"/>
          </a:endParaRPr>
        </a:p>
      </dgm:t>
    </dgm:pt>
    <dgm:pt modelId="{7315C418-B075-4DE4-9025-64809BFA5D3C}" type="parTrans" cxnId="{63BEC805-EE63-40FD-8902-9FB6C7DC08A7}">
      <dgm:prSet/>
      <dgm:spPr/>
      <dgm:t>
        <a:bodyPr/>
        <a:lstStyle/>
        <a:p>
          <a:endParaRPr lang="en-US">
            <a:latin typeface="+mj-lt"/>
          </a:endParaRPr>
        </a:p>
      </dgm:t>
    </dgm:pt>
    <dgm:pt modelId="{8146342F-BD64-4842-A1D5-123C2A1D1A33}" type="sibTrans" cxnId="{63BEC805-EE63-40FD-8902-9FB6C7DC08A7}">
      <dgm:prSet/>
      <dgm:spPr/>
      <dgm:t>
        <a:bodyPr/>
        <a:lstStyle/>
        <a:p>
          <a:endParaRPr lang="en-US">
            <a:latin typeface="+mj-lt"/>
          </a:endParaRPr>
        </a:p>
      </dgm:t>
    </dgm:pt>
    <dgm:pt modelId="{25BC055E-2416-44A4-9EFF-E62A16DCD16C}">
      <dgm:prSet phldrT="[Text]" custT="1"/>
      <dgm:spPr>
        <a:solidFill>
          <a:schemeClr val="tx2">
            <a:lumMod val="75000"/>
          </a:schemeClr>
        </a:solidFill>
      </dgm:spPr>
      <dgm:t>
        <a:bodyPr rIns="45720" bIns="0"/>
        <a:lstStyle/>
        <a:p>
          <a:pPr algn="ctr">
            <a:lnSpc>
              <a:spcPct val="100000"/>
            </a:lnSpc>
            <a:spcAft>
              <a:spcPts val="0"/>
            </a:spcAft>
          </a:pPr>
          <a:r>
            <a:rPr lang="en-US" sz="1200" b="1" dirty="0" smtClean="0">
              <a:latin typeface="+mj-lt"/>
              <a:cs typeface="Arial" pitchFamily="34" charset="0"/>
            </a:rPr>
            <a:t>Supplier Power- Moderate </a:t>
          </a:r>
        </a:p>
        <a:p>
          <a:pPr algn="just">
            <a:lnSpc>
              <a:spcPct val="100000"/>
            </a:lnSpc>
            <a:spcAft>
              <a:spcPts val="0"/>
            </a:spcAft>
          </a:pPr>
          <a:r>
            <a:rPr lang="en-US" sz="1100" dirty="0" smtClean="0">
              <a:latin typeface="+mj-lt"/>
              <a:cs typeface="Arial"/>
            </a:rPr>
            <a:t>•   Suppliers- building and construction contractors</a:t>
          </a:r>
        </a:p>
        <a:p>
          <a:pPr algn="just">
            <a:lnSpc>
              <a:spcPct val="100000"/>
            </a:lnSpc>
            <a:spcAft>
              <a:spcPts val="0"/>
            </a:spcAft>
          </a:pPr>
          <a:r>
            <a:rPr lang="en-US" sz="1100" dirty="0" smtClean="0">
              <a:latin typeface="+mj-lt"/>
              <a:cs typeface="Arial"/>
            </a:rPr>
            <a:t>•  The large number of such companies serves to weaken supplier power considerably</a:t>
          </a:r>
        </a:p>
        <a:p>
          <a:pPr algn="just">
            <a:lnSpc>
              <a:spcPct val="100000"/>
            </a:lnSpc>
            <a:spcAft>
              <a:spcPts val="0"/>
            </a:spcAft>
          </a:pPr>
          <a:r>
            <a:rPr lang="en-US" sz="1100" dirty="0" smtClean="0">
              <a:latin typeface="+mj-lt"/>
              <a:cs typeface="Arial"/>
            </a:rPr>
            <a:t>•  Supplier offerings are mostly undifferentiated service.</a:t>
          </a:r>
        </a:p>
        <a:p>
          <a:pPr algn="just">
            <a:lnSpc>
              <a:spcPct val="100000"/>
            </a:lnSpc>
            <a:spcAft>
              <a:spcPts val="0"/>
            </a:spcAft>
          </a:pPr>
          <a:r>
            <a:rPr lang="en-US" sz="1100" dirty="0" smtClean="0">
              <a:latin typeface="+mj-lt"/>
              <a:cs typeface="Arial"/>
            </a:rPr>
            <a:t>•  Certain contracts are long term which associates switching cost</a:t>
          </a:r>
        </a:p>
        <a:p>
          <a:pPr algn="just">
            <a:lnSpc>
              <a:spcPct val="100000"/>
            </a:lnSpc>
            <a:spcAft>
              <a:spcPts val="0"/>
            </a:spcAft>
          </a:pPr>
          <a:r>
            <a:rPr lang="en-US" sz="1100" dirty="0" smtClean="0">
              <a:latin typeface="+mj-lt"/>
              <a:cs typeface="Arial"/>
            </a:rPr>
            <a:t>• The services offered by suppliers are of importance to market players, strengthening supplier power further</a:t>
          </a:r>
        </a:p>
        <a:p>
          <a:pPr algn="just">
            <a:lnSpc>
              <a:spcPct val="100000"/>
            </a:lnSpc>
            <a:spcAft>
              <a:spcPts val="0"/>
            </a:spcAft>
          </a:pPr>
          <a:r>
            <a:rPr lang="en-US" sz="1100" dirty="0" smtClean="0">
              <a:latin typeface="+mj-lt"/>
              <a:cs typeface="Arial"/>
            </a:rPr>
            <a:t>• The ability of market players to attract and retain employees is generally vital to the success of a business</a:t>
          </a:r>
          <a:endParaRPr lang="en-US" sz="1100" dirty="0">
            <a:latin typeface="+mj-lt"/>
            <a:cs typeface="Arial" pitchFamily="34" charset="0"/>
          </a:endParaRPr>
        </a:p>
      </dgm:t>
    </dgm:pt>
    <dgm:pt modelId="{389B1C5B-9947-45AF-8552-01BC7F2FF6EF}" type="parTrans" cxnId="{118AD182-32CD-4F0E-A0BA-A9BCAF5B1AD5}">
      <dgm:prSet/>
      <dgm:spPr/>
      <dgm:t>
        <a:bodyPr/>
        <a:lstStyle/>
        <a:p>
          <a:endParaRPr lang="en-US">
            <a:latin typeface="+mj-lt"/>
          </a:endParaRPr>
        </a:p>
      </dgm:t>
    </dgm:pt>
    <dgm:pt modelId="{E639B863-4BA2-4AFE-AC1A-4E86C214F621}" type="sibTrans" cxnId="{118AD182-32CD-4F0E-A0BA-A9BCAF5B1AD5}">
      <dgm:prSet/>
      <dgm:spPr/>
      <dgm:t>
        <a:bodyPr/>
        <a:lstStyle/>
        <a:p>
          <a:endParaRPr lang="en-US">
            <a:latin typeface="+mj-lt"/>
          </a:endParaRPr>
        </a:p>
      </dgm:t>
    </dgm:pt>
    <dgm:pt modelId="{BE559C70-FA0B-4A10-B22B-6CD2BE9DE2B8}">
      <dgm:prSet phldrT="[Text]" custT="1"/>
      <dgm:spPr>
        <a:solidFill>
          <a:schemeClr val="accent3">
            <a:lumMod val="75000"/>
          </a:schemeClr>
        </a:solidFill>
      </dgm:spPr>
      <dgm:t>
        <a:bodyPr lIns="45720" tIns="0" bIns="0" anchor="ctr" anchorCtr="0"/>
        <a:lstStyle/>
        <a:p>
          <a:pPr algn="ctr">
            <a:lnSpc>
              <a:spcPct val="100000"/>
            </a:lnSpc>
            <a:spcAft>
              <a:spcPts val="0"/>
            </a:spcAft>
          </a:pPr>
          <a:r>
            <a:rPr lang="en-US" sz="1200" b="1" dirty="0" smtClean="0">
              <a:latin typeface="+mj-lt"/>
              <a:cs typeface="Arial" pitchFamily="34" charset="0"/>
            </a:rPr>
            <a:t>New Entrants- Moderate</a:t>
          </a:r>
        </a:p>
        <a:p>
          <a:pPr>
            <a:lnSpc>
              <a:spcPct val="100000"/>
            </a:lnSpc>
            <a:spcAft>
              <a:spcPts val="0"/>
            </a:spcAft>
          </a:pPr>
          <a:r>
            <a:rPr lang="en-US" sz="1100" dirty="0" smtClean="0">
              <a:latin typeface="+mj-lt"/>
              <a:cs typeface="Arial" pitchFamily="34" charset="0"/>
            </a:rPr>
            <a:t>•  Financial pressure can arise for new companies, as significant investment is required and there is usually a period of time before revenues</a:t>
          </a:r>
        </a:p>
        <a:p>
          <a:pPr>
            <a:lnSpc>
              <a:spcPct val="100000"/>
            </a:lnSpc>
            <a:spcAft>
              <a:spcPts val="0"/>
            </a:spcAft>
          </a:pPr>
          <a:r>
            <a:rPr lang="en-US" sz="1100" dirty="0" smtClean="0">
              <a:latin typeface="+mj-lt"/>
              <a:cs typeface="Arial" pitchFamily="34" charset="0"/>
            </a:rPr>
            <a:t>•  Global economic crisis has led to more stringent credit market requirements and regulations, making the raising of necessary capital more difficult</a:t>
          </a:r>
        </a:p>
        <a:p>
          <a:pPr>
            <a:lnSpc>
              <a:spcPct val="100000"/>
            </a:lnSpc>
            <a:spcAft>
              <a:spcPts val="0"/>
            </a:spcAft>
          </a:pPr>
          <a:r>
            <a:rPr lang="en-US" sz="1100" dirty="0" smtClean="0">
              <a:latin typeface="+mj-lt"/>
              <a:cs typeface="Arial" pitchFamily="34" charset="0"/>
            </a:rPr>
            <a:t>• The markets in which players operate can often be uncertain</a:t>
          </a:r>
        </a:p>
        <a:p>
          <a:pPr>
            <a:lnSpc>
              <a:spcPct val="100000"/>
            </a:lnSpc>
            <a:spcAft>
              <a:spcPts val="0"/>
            </a:spcAft>
          </a:pPr>
          <a:r>
            <a:rPr lang="en-US" sz="1100" dirty="0" smtClean="0">
              <a:latin typeface="+mj-lt"/>
              <a:cs typeface="Arial" pitchFamily="34" charset="0"/>
            </a:rPr>
            <a:t>• Such uncertainty can be off-putting for potential new entrants</a:t>
          </a:r>
        </a:p>
        <a:p>
          <a:pPr>
            <a:lnSpc>
              <a:spcPct val="100000"/>
            </a:lnSpc>
            <a:spcAft>
              <a:spcPts val="0"/>
            </a:spcAft>
          </a:pPr>
          <a:r>
            <a:rPr lang="en-US" sz="1100" dirty="0" smtClean="0">
              <a:latin typeface="+mj-lt"/>
              <a:cs typeface="Arial" pitchFamily="34" charset="0"/>
            </a:rPr>
            <a:t>• Forecast market stagnation over the coming years will do little to entice new entrants to the market</a:t>
          </a:r>
          <a:endParaRPr lang="en-US" sz="1100" dirty="0">
            <a:latin typeface="+mj-lt"/>
            <a:cs typeface="Arial" pitchFamily="34" charset="0"/>
          </a:endParaRPr>
        </a:p>
      </dgm:t>
    </dgm:pt>
    <dgm:pt modelId="{C896735E-61A5-45E3-8FA4-A47FB3C1F754}" type="parTrans" cxnId="{2237E231-61E1-421C-9EC8-E38BA8225391}">
      <dgm:prSet/>
      <dgm:spPr/>
      <dgm:t>
        <a:bodyPr/>
        <a:lstStyle/>
        <a:p>
          <a:endParaRPr lang="en-US">
            <a:latin typeface="+mj-lt"/>
          </a:endParaRPr>
        </a:p>
      </dgm:t>
    </dgm:pt>
    <dgm:pt modelId="{B3D27241-6E4E-496A-AB3C-D5ABFA2C3781}" type="sibTrans" cxnId="{2237E231-61E1-421C-9EC8-E38BA8225391}">
      <dgm:prSet/>
      <dgm:spPr/>
      <dgm:t>
        <a:bodyPr/>
        <a:lstStyle/>
        <a:p>
          <a:endParaRPr lang="en-US">
            <a:latin typeface="+mj-lt"/>
          </a:endParaRPr>
        </a:p>
      </dgm:t>
    </dgm:pt>
    <dgm:pt modelId="{0F5B7FD5-053B-4089-91E9-698A44493490}">
      <dgm:prSet phldrT="[Text]" custT="1"/>
      <dgm:spPr>
        <a:solidFill>
          <a:schemeClr val="accent5">
            <a:lumMod val="75000"/>
          </a:schemeClr>
        </a:solidFill>
      </dgm:spPr>
      <dgm:t>
        <a:bodyPr lIns="45720" tIns="0" rIns="91440" anchor="ctr" anchorCtr="0"/>
        <a:lstStyle/>
        <a:p>
          <a:pPr algn="ctr">
            <a:lnSpc>
              <a:spcPct val="100000"/>
            </a:lnSpc>
          </a:pPr>
          <a:r>
            <a:rPr lang="en-US" sz="1200" b="1" dirty="0" smtClean="0">
              <a:latin typeface="+mj-lt"/>
              <a:cs typeface="Arial" pitchFamily="34" charset="0"/>
            </a:rPr>
            <a:t>Buyer Power- Moderate</a:t>
          </a:r>
          <a:endParaRPr lang="en-US" sz="1100" dirty="0" smtClean="0">
            <a:latin typeface="+mj-lt"/>
            <a:cs typeface="Arial"/>
          </a:endParaRPr>
        </a:p>
        <a:p>
          <a:pPr algn="just">
            <a:lnSpc>
              <a:spcPct val="100000"/>
            </a:lnSpc>
          </a:pPr>
          <a:r>
            <a:rPr lang="en-US" sz="1100" dirty="0" smtClean="0">
              <a:latin typeface="+mj-lt"/>
              <a:cs typeface="Arial"/>
            </a:rPr>
            <a:t>•  Buyers within this industry are of widely disparate size and financial strength, so the effect of their large number, usually weakening buyer power, may be mitigated by their strong financial muscle and ability to negotiate with players</a:t>
          </a:r>
        </a:p>
        <a:p>
          <a:pPr algn="just">
            <a:lnSpc>
              <a:spcPct val="100000"/>
            </a:lnSpc>
          </a:pPr>
          <a:r>
            <a:rPr lang="en-US" sz="1100" dirty="0" smtClean="0">
              <a:latin typeface="+mj-lt"/>
              <a:cs typeface="Arial"/>
            </a:rPr>
            <a:t>•  Name recognition can play a role in attracting buyers in this industry</a:t>
          </a:r>
        </a:p>
        <a:p>
          <a:pPr algn="just">
            <a:lnSpc>
              <a:spcPct val="100000"/>
            </a:lnSpc>
          </a:pPr>
          <a:r>
            <a:rPr lang="en-US" sz="1100" dirty="0" smtClean="0">
              <a:latin typeface="+mj-lt"/>
              <a:cs typeface="Arial"/>
            </a:rPr>
            <a:t>•  However price, location, suitability, and related factors, are likely to be more important</a:t>
          </a:r>
        </a:p>
        <a:p>
          <a:pPr algn="just">
            <a:lnSpc>
              <a:spcPct val="100000"/>
            </a:lnSpc>
          </a:pPr>
          <a:r>
            <a:rPr lang="en-US" sz="1100" dirty="0" smtClean="0">
              <a:latin typeface="+mj-lt"/>
              <a:cs typeface="Arial"/>
            </a:rPr>
            <a:t>• Market players can differentiate themselves through the types of property they offer, location and services offered, such as brokerage</a:t>
          </a:r>
          <a:endParaRPr lang="en-US" sz="1100" dirty="0">
            <a:latin typeface="+mj-lt"/>
            <a:cs typeface="Arial" pitchFamily="34" charset="0"/>
          </a:endParaRPr>
        </a:p>
      </dgm:t>
    </dgm:pt>
    <dgm:pt modelId="{5431C599-1224-4C1F-B7E3-A77F231D045E}" type="parTrans" cxnId="{5A6A7F27-AA06-49AD-BE43-791664A23B83}">
      <dgm:prSet/>
      <dgm:spPr/>
      <dgm:t>
        <a:bodyPr/>
        <a:lstStyle/>
        <a:p>
          <a:endParaRPr lang="en-US">
            <a:latin typeface="+mj-lt"/>
          </a:endParaRPr>
        </a:p>
      </dgm:t>
    </dgm:pt>
    <dgm:pt modelId="{61727350-03D1-449B-8CAF-D07DBFE72458}" type="sibTrans" cxnId="{5A6A7F27-AA06-49AD-BE43-791664A23B83}">
      <dgm:prSet/>
      <dgm:spPr/>
      <dgm:t>
        <a:bodyPr/>
        <a:lstStyle/>
        <a:p>
          <a:endParaRPr lang="en-US">
            <a:latin typeface="+mj-lt"/>
          </a:endParaRPr>
        </a:p>
      </dgm:t>
    </dgm:pt>
    <dgm:pt modelId="{1CCF10EC-D9EA-4B6D-8F7B-DEF489E8388C}">
      <dgm:prSet phldrT="[Text]" custT="1"/>
      <dgm:spPr>
        <a:solidFill>
          <a:schemeClr val="accent2">
            <a:lumMod val="75000"/>
          </a:schemeClr>
        </a:solidFill>
      </dgm:spPr>
      <dgm:t>
        <a:bodyPr/>
        <a:lstStyle/>
        <a:p>
          <a:pPr algn="ctr">
            <a:lnSpc>
              <a:spcPct val="150000"/>
            </a:lnSpc>
            <a:spcAft>
              <a:spcPct val="35000"/>
            </a:spcAft>
          </a:pPr>
          <a:r>
            <a:rPr lang="en-US" sz="1200" b="1" dirty="0" smtClean="0">
              <a:latin typeface="+mj-lt"/>
              <a:cs typeface="Arial" pitchFamily="34" charset="0"/>
            </a:rPr>
            <a:t>Threat of Substitutes - Weak</a:t>
          </a:r>
        </a:p>
        <a:p>
          <a:r>
            <a:rPr lang="en-US" sz="1100" dirty="0" smtClean="0">
              <a:latin typeface="+mj-lt"/>
              <a:cs typeface="Arial" pitchFamily="34" charset="0"/>
            </a:rPr>
            <a:t>• From the point of view of customers, the main alternative to real estate management is to buy property, rather than lease it</a:t>
          </a:r>
        </a:p>
        <a:p>
          <a:r>
            <a:rPr lang="en-US" sz="1100" dirty="0" smtClean="0">
              <a:latin typeface="+mj-lt"/>
              <a:cs typeface="Arial" pitchFamily="34" charset="0"/>
            </a:rPr>
            <a:t>•  Property may be bought using a variable-interest loan: both interest rates and rents can be unpredictable in the medium- to long term</a:t>
          </a:r>
        </a:p>
        <a:p>
          <a:r>
            <a:rPr lang="en-US" sz="1100" dirty="0" smtClean="0">
              <a:latin typeface="+mj-lt"/>
              <a:cs typeface="Arial" pitchFamily="34" charset="0"/>
            </a:rPr>
            <a:t> • Property owners will have responsibilities for maintenance etc, which management and development companies would often include as part of their service</a:t>
          </a:r>
          <a:endParaRPr lang="en-US" sz="1100" dirty="0">
            <a:latin typeface="+mj-lt"/>
            <a:cs typeface="Arial" pitchFamily="34" charset="0"/>
          </a:endParaRPr>
        </a:p>
      </dgm:t>
    </dgm:pt>
    <dgm:pt modelId="{3A0797D1-94A1-4A86-A444-6D95FFECD894}" type="parTrans" cxnId="{E24048DA-CC07-430D-B485-8E0EEFEBB8D4}">
      <dgm:prSet/>
      <dgm:spPr/>
      <dgm:t>
        <a:bodyPr/>
        <a:lstStyle/>
        <a:p>
          <a:endParaRPr lang="en-US">
            <a:latin typeface="+mj-lt"/>
          </a:endParaRPr>
        </a:p>
      </dgm:t>
    </dgm:pt>
    <dgm:pt modelId="{2C46255E-7CEE-4E56-B7B0-B5F7D905722B}" type="sibTrans" cxnId="{E24048DA-CC07-430D-B485-8E0EEFEBB8D4}">
      <dgm:prSet/>
      <dgm:spPr/>
      <dgm:t>
        <a:bodyPr/>
        <a:lstStyle/>
        <a:p>
          <a:endParaRPr lang="en-US">
            <a:latin typeface="+mj-lt"/>
          </a:endParaRPr>
        </a:p>
      </dgm:t>
    </dgm:pt>
    <dgm:pt modelId="{509C7C0E-EE7C-43DB-AC98-66C03E02739E}" type="pres">
      <dgm:prSet presAssocID="{D115C0A2-E1C9-4803-BDDD-7EB5294ABC6E}" presName="diagram" presStyleCnt="0">
        <dgm:presLayoutVars>
          <dgm:chMax val="1"/>
          <dgm:dir/>
          <dgm:animLvl val="ctr"/>
          <dgm:resizeHandles val="exact"/>
        </dgm:presLayoutVars>
      </dgm:prSet>
      <dgm:spPr/>
      <dgm:t>
        <a:bodyPr/>
        <a:lstStyle/>
        <a:p>
          <a:endParaRPr lang="en-US"/>
        </a:p>
      </dgm:t>
    </dgm:pt>
    <dgm:pt modelId="{7EC9DCB7-1D33-423A-9822-6BFA32629D85}" type="pres">
      <dgm:prSet presAssocID="{D115C0A2-E1C9-4803-BDDD-7EB5294ABC6E}" presName="matrix" presStyleCnt="0"/>
      <dgm:spPr/>
      <dgm:t>
        <a:bodyPr/>
        <a:lstStyle/>
        <a:p>
          <a:endParaRPr lang="en-US"/>
        </a:p>
      </dgm:t>
    </dgm:pt>
    <dgm:pt modelId="{0FE1E524-848E-4351-BDD6-C95825ECEFE0}" type="pres">
      <dgm:prSet presAssocID="{D115C0A2-E1C9-4803-BDDD-7EB5294ABC6E}" presName="tile1" presStyleLbl="node1" presStyleIdx="0" presStyleCnt="4" custScaleX="100000" custScaleY="93173"/>
      <dgm:spPr>
        <a:prstGeom prst="rect">
          <a:avLst/>
        </a:prstGeom>
      </dgm:spPr>
      <dgm:t>
        <a:bodyPr/>
        <a:lstStyle/>
        <a:p>
          <a:endParaRPr lang="en-US"/>
        </a:p>
      </dgm:t>
    </dgm:pt>
    <dgm:pt modelId="{9F6F09DF-2353-42A7-AE07-4E179CDEAE15}" type="pres">
      <dgm:prSet presAssocID="{D115C0A2-E1C9-4803-BDDD-7EB5294ABC6E}" presName="tile1text" presStyleLbl="node1" presStyleIdx="0" presStyleCnt="4">
        <dgm:presLayoutVars>
          <dgm:chMax val="0"/>
          <dgm:chPref val="0"/>
          <dgm:bulletEnabled val="1"/>
        </dgm:presLayoutVars>
      </dgm:prSet>
      <dgm:spPr>
        <a:prstGeom prst="rect">
          <a:avLst/>
        </a:prstGeom>
      </dgm:spPr>
      <dgm:t>
        <a:bodyPr/>
        <a:lstStyle/>
        <a:p>
          <a:endParaRPr lang="en-US"/>
        </a:p>
      </dgm:t>
    </dgm:pt>
    <dgm:pt modelId="{77388376-0139-43DB-8626-5773B5696A90}" type="pres">
      <dgm:prSet presAssocID="{D115C0A2-E1C9-4803-BDDD-7EB5294ABC6E}" presName="tile2" presStyleLbl="node1" presStyleIdx="1" presStyleCnt="4" custScaleX="100926" custScaleY="94919"/>
      <dgm:spPr>
        <a:prstGeom prst="rect">
          <a:avLst/>
        </a:prstGeom>
      </dgm:spPr>
      <dgm:t>
        <a:bodyPr/>
        <a:lstStyle/>
        <a:p>
          <a:endParaRPr lang="en-US"/>
        </a:p>
      </dgm:t>
    </dgm:pt>
    <dgm:pt modelId="{CD40F1CD-51EA-46EE-B063-FEAE439066B2}" type="pres">
      <dgm:prSet presAssocID="{D115C0A2-E1C9-4803-BDDD-7EB5294ABC6E}" presName="tile2text" presStyleLbl="node1" presStyleIdx="1" presStyleCnt="4">
        <dgm:presLayoutVars>
          <dgm:chMax val="0"/>
          <dgm:chPref val="0"/>
          <dgm:bulletEnabled val="1"/>
        </dgm:presLayoutVars>
      </dgm:prSet>
      <dgm:spPr>
        <a:prstGeom prst="rect">
          <a:avLst/>
        </a:prstGeom>
      </dgm:spPr>
      <dgm:t>
        <a:bodyPr/>
        <a:lstStyle/>
        <a:p>
          <a:endParaRPr lang="en-US"/>
        </a:p>
      </dgm:t>
    </dgm:pt>
    <dgm:pt modelId="{8C684996-A495-4419-B7BB-263407A4AD53}" type="pres">
      <dgm:prSet presAssocID="{D115C0A2-E1C9-4803-BDDD-7EB5294ABC6E}" presName="tile3" presStyleLbl="node1" presStyleIdx="2" presStyleCnt="4" custScaleX="100000" custScaleY="106826"/>
      <dgm:spPr>
        <a:prstGeom prst="rect">
          <a:avLst/>
        </a:prstGeom>
      </dgm:spPr>
      <dgm:t>
        <a:bodyPr/>
        <a:lstStyle/>
        <a:p>
          <a:endParaRPr lang="en-US"/>
        </a:p>
      </dgm:t>
    </dgm:pt>
    <dgm:pt modelId="{700C171B-312D-42F1-B45B-6563B6D95D57}" type="pres">
      <dgm:prSet presAssocID="{D115C0A2-E1C9-4803-BDDD-7EB5294ABC6E}" presName="tile3text" presStyleLbl="node1" presStyleIdx="2" presStyleCnt="4">
        <dgm:presLayoutVars>
          <dgm:chMax val="0"/>
          <dgm:chPref val="0"/>
          <dgm:bulletEnabled val="1"/>
        </dgm:presLayoutVars>
      </dgm:prSet>
      <dgm:spPr>
        <a:prstGeom prst="rect">
          <a:avLst/>
        </a:prstGeom>
      </dgm:spPr>
      <dgm:t>
        <a:bodyPr/>
        <a:lstStyle/>
        <a:p>
          <a:endParaRPr lang="en-US"/>
        </a:p>
      </dgm:t>
    </dgm:pt>
    <dgm:pt modelId="{ECD3462E-8404-48C1-9ED6-4F9D47ADDC59}" type="pres">
      <dgm:prSet presAssocID="{D115C0A2-E1C9-4803-BDDD-7EB5294ABC6E}" presName="tile4" presStyleLbl="node1" presStyleIdx="3" presStyleCnt="4" custScaleX="101852" custScaleY="107240"/>
      <dgm:spPr>
        <a:prstGeom prst="rect">
          <a:avLst/>
        </a:prstGeom>
      </dgm:spPr>
      <dgm:t>
        <a:bodyPr/>
        <a:lstStyle/>
        <a:p>
          <a:endParaRPr lang="en-US"/>
        </a:p>
      </dgm:t>
    </dgm:pt>
    <dgm:pt modelId="{28D079CB-BABB-42E4-83C7-BD652D470035}" type="pres">
      <dgm:prSet presAssocID="{D115C0A2-E1C9-4803-BDDD-7EB5294ABC6E}" presName="tile4text" presStyleLbl="node1" presStyleIdx="3" presStyleCnt="4">
        <dgm:presLayoutVars>
          <dgm:chMax val="0"/>
          <dgm:chPref val="0"/>
          <dgm:bulletEnabled val="1"/>
        </dgm:presLayoutVars>
      </dgm:prSet>
      <dgm:spPr>
        <a:prstGeom prst="rect">
          <a:avLst/>
        </a:prstGeom>
      </dgm:spPr>
      <dgm:t>
        <a:bodyPr/>
        <a:lstStyle/>
        <a:p>
          <a:endParaRPr lang="en-US"/>
        </a:p>
      </dgm:t>
    </dgm:pt>
    <dgm:pt modelId="{9F2583ED-98CB-4DCD-A714-DAD1D261A478}" type="pres">
      <dgm:prSet presAssocID="{D115C0A2-E1C9-4803-BDDD-7EB5294ABC6E}" presName="centerTile" presStyleLbl="fgShp" presStyleIdx="0" presStyleCnt="1" custScaleX="282599" custScaleY="90970" custLinFactNeighborX="-495" custLinFactNeighborY="-5797">
        <dgm:presLayoutVars>
          <dgm:chMax val="0"/>
          <dgm:chPref val="0"/>
        </dgm:presLayoutVars>
      </dgm:prSet>
      <dgm:spPr/>
      <dgm:t>
        <a:bodyPr/>
        <a:lstStyle/>
        <a:p>
          <a:endParaRPr lang="en-US"/>
        </a:p>
      </dgm:t>
    </dgm:pt>
  </dgm:ptLst>
  <dgm:cxnLst>
    <dgm:cxn modelId="{E24048DA-CC07-430D-B485-8E0EEFEBB8D4}" srcId="{7FD65538-B02B-4E3A-8DB3-E45CCE2049F1}" destId="{1CCF10EC-D9EA-4B6D-8F7B-DEF489E8388C}" srcOrd="3" destOrd="0" parTransId="{3A0797D1-94A1-4A86-A444-6D95FFECD894}" sibTransId="{2C46255E-7CEE-4E56-B7B0-B5F7D905722B}"/>
    <dgm:cxn modelId="{1B118171-DF8F-43EB-B628-615E142DB0D9}" type="presOf" srcId="{D115C0A2-E1C9-4803-BDDD-7EB5294ABC6E}" destId="{509C7C0E-EE7C-43DB-AC98-66C03E02739E}" srcOrd="0" destOrd="0" presId="urn:microsoft.com/office/officeart/2005/8/layout/matrix1"/>
    <dgm:cxn modelId="{F3EBD015-327A-46EA-BC43-5166C910B2DE}" type="presOf" srcId="{1CCF10EC-D9EA-4B6D-8F7B-DEF489E8388C}" destId="{ECD3462E-8404-48C1-9ED6-4F9D47ADDC59}" srcOrd="0" destOrd="0" presId="urn:microsoft.com/office/officeart/2005/8/layout/matrix1"/>
    <dgm:cxn modelId="{B9994D2F-04B3-42BB-BA2E-1A3D4BA39BC2}" type="presOf" srcId="{25BC055E-2416-44A4-9EFF-E62A16DCD16C}" destId="{0FE1E524-848E-4351-BDD6-C95825ECEFE0}" srcOrd="0" destOrd="0" presId="urn:microsoft.com/office/officeart/2005/8/layout/matrix1"/>
    <dgm:cxn modelId="{8CDD077B-4428-456C-85C5-B83AB03B1C98}" type="presOf" srcId="{BE559C70-FA0B-4A10-B22B-6CD2BE9DE2B8}" destId="{77388376-0139-43DB-8626-5773B5696A90}" srcOrd="0" destOrd="0" presId="urn:microsoft.com/office/officeart/2005/8/layout/matrix1"/>
    <dgm:cxn modelId="{118AD182-32CD-4F0E-A0BA-A9BCAF5B1AD5}" srcId="{7FD65538-B02B-4E3A-8DB3-E45CCE2049F1}" destId="{25BC055E-2416-44A4-9EFF-E62A16DCD16C}" srcOrd="0" destOrd="0" parTransId="{389B1C5B-9947-45AF-8552-01BC7F2FF6EF}" sibTransId="{E639B863-4BA2-4AFE-AC1A-4E86C214F621}"/>
    <dgm:cxn modelId="{872961A5-9059-4CC4-A702-F9DBE7E0B952}" type="presOf" srcId="{0F5B7FD5-053B-4089-91E9-698A44493490}" destId="{8C684996-A495-4419-B7BB-263407A4AD53}" srcOrd="0" destOrd="0" presId="urn:microsoft.com/office/officeart/2005/8/layout/matrix1"/>
    <dgm:cxn modelId="{B79E12D7-73BC-4FA4-866C-DA27AB4AF9B8}" type="presOf" srcId="{BE559C70-FA0B-4A10-B22B-6CD2BE9DE2B8}" destId="{CD40F1CD-51EA-46EE-B063-FEAE439066B2}" srcOrd="1" destOrd="0" presId="urn:microsoft.com/office/officeart/2005/8/layout/matrix1"/>
    <dgm:cxn modelId="{5DB1D7A7-1420-41B2-B0DE-E00C3E4CE01B}" type="presOf" srcId="{0F5B7FD5-053B-4089-91E9-698A44493490}" destId="{700C171B-312D-42F1-B45B-6563B6D95D57}" srcOrd="1" destOrd="0" presId="urn:microsoft.com/office/officeart/2005/8/layout/matrix1"/>
    <dgm:cxn modelId="{5A6A7F27-AA06-49AD-BE43-791664A23B83}" srcId="{7FD65538-B02B-4E3A-8DB3-E45CCE2049F1}" destId="{0F5B7FD5-053B-4089-91E9-698A44493490}" srcOrd="2" destOrd="0" parTransId="{5431C599-1224-4C1F-B7E3-A77F231D045E}" sibTransId="{61727350-03D1-449B-8CAF-D07DBFE72458}"/>
    <dgm:cxn modelId="{6C1C9EEA-85C0-48C5-A73E-6CE176341E46}" type="presOf" srcId="{7FD65538-B02B-4E3A-8DB3-E45CCE2049F1}" destId="{9F2583ED-98CB-4DCD-A714-DAD1D261A478}" srcOrd="0" destOrd="0" presId="urn:microsoft.com/office/officeart/2005/8/layout/matrix1"/>
    <dgm:cxn modelId="{2237E231-61E1-421C-9EC8-E38BA8225391}" srcId="{7FD65538-B02B-4E3A-8DB3-E45CCE2049F1}" destId="{BE559C70-FA0B-4A10-B22B-6CD2BE9DE2B8}" srcOrd="1" destOrd="0" parTransId="{C896735E-61A5-45E3-8FA4-A47FB3C1F754}" sibTransId="{B3D27241-6E4E-496A-AB3C-D5ABFA2C3781}"/>
    <dgm:cxn modelId="{E4C5BBEC-E41D-43E2-898D-DD8F33FEB1E0}" type="presOf" srcId="{1CCF10EC-D9EA-4B6D-8F7B-DEF489E8388C}" destId="{28D079CB-BABB-42E4-83C7-BD652D470035}" srcOrd="1" destOrd="0" presId="urn:microsoft.com/office/officeart/2005/8/layout/matrix1"/>
    <dgm:cxn modelId="{8042E1CE-0B04-47C3-961F-D28A4FB9F71A}" type="presOf" srcId="{25BC055E-2416-44A4-9EFF-E62A16DCD16C}" destId="{9F6F09DF-2353-42A7-AE07-4E179CDEAE15}" srcOrd="1" destOrd="0" presId="urn:microsoft.com/office/officeart/2005/8/layout/matrix1"/>
    <dgm:cxn modelId="{63BEC805-EE63-40FD-8902-9FB6C7DC08A7}" srcId="{D115C0A2-E1C9-4803-BDDD-7EB5294ABC6E}" destId="{7FD65538-B02B-4E3A-8DB3-E45CCE2049F1}" srcOrd="0" destOrd="0" parTransId="{7315C418-B075-4DE4-9025-64809BFA5D3C}" sibTransId="{8146342F-BD64-4842-A1D5-123C2A1D1A33}"/>
    <dgm:cxn modelId="{1CD801AE-F43B-4EF9-956F-38B217EB1050}" type="presParOf" srcId="{509C7C0E-EE7C-43DB-AC98-66C03E02739E}" destId="{7EC9DCB7-1D33-423A-9822-6BFA32629D85}" srcOrd="0" destOrd="0" presId="urn:microsoft.com/office/officeart/2005/8/layout/matrix1"/>
    <dgm:cxn modelId="{DDDB3CD3-CA2D-42B4-9E6B-51A0B3EAEC76}" type="presParOf" srcId="{7EC9DCB7-1D33-423A-9822-6BFA32629D85}" destId="{0FE1E524-848E-4351-BDD6-C95825ECEFE0}" srcOrd="0" destOrd="0" presId="urn:microsoft.com/office/officeart/2005/8/layout/matrix1"/>
    <dgm:cxn modelId="{32A9AE64-F952-4CE0-A198-9A40E1D4EB60}" type="presParOf" srcId="{7EC9DCB7-1D33-423A-9822-6BFA32629D85}" destId="{9F6F09DF-2353-42A7-AE07-4E179CDEAE15}" srcOrd="1" destOrd="0" presId="urn:microsoft.com/office/officeart/2005/8/layout/matrix1"/>
    <dgm:cxn modelId="{AC5F2835-790C-4116-8190-BA4E350EB7AA}" type="presParOf" srcId="{7EC9DCB7-1D33-423A-9822-6BFA32629D85}" destId="{77388376-0139-43DB-8626-5773B5696A90}" srcOrd="2" destOrd="0" presId="urn:microsoft.com/office/officeart/2005/8/layout/matrix1"/>
    <dgm:cxn modelId="{301BC14F-6442-4A5C-9DDA-7A5973EBC59A}" type="presParOf" srcId="{7EC9DCB7-1D33-423A-9822-6BFA32629D85}" destId="{CD40F1CD-51EA-46EE-B063-FEAE439066B2}" srcOrd="3" destOrd="0" presId="urn:microsoft.com/office/officeart/2005/8/layout/matrix1"/>
    <dgm:cxn modelId="{8140840F-1796-419C-9395-99E75C6C18E6}" type="presParOf" srcId="{7EC9DCB7-1D33-423A-9822-6BFA32629D85}" destId="{8C684996-A495-4419-B7BB-263407A4AD53}" srcOrd="4" destOrd="0" presId="urn:microsoft.com/office/officeart/2005/8/layout/matrix1"/>
    <dgm:cxn modelId="{A6FEDDE2-10FF-44CD-9437-ABDBEC15DDA7}" type="presParOf" srcId="{7EC9DCB7-1D33-423A-9822-6BFA32629D85}" destId="{700C171B-312D-42F1-B45B-6563B6D95D57}" srcOrd="5" destOrd="0" presId="urn:microsoft.com/office/officeart/2005/8/layout/matrix1"/>
    <dgm:cxn modelId="{81A338CF-F96A-44BE-AEE2-D16579152A05}" type="presParOf" srcId="{7EC9DCB7-1D33-423A-9822-6BFA32629D85}" destId="{ECD3462E-8404-48C1-9ED6-4F9D47ADDC59}" srcOrd="6" destOrd="0" presId="urn:microsoft.com/office/officeart/2005/8/layout/matrix1"/>
    <dgm:cxn modelId="{44CBF7C9-D6B9-4229-AD8B-302016401038}" type="presParOf" srcId="{7EC9DCB7-1D33-423A-9822-6BFA32629D85}" destId="{28D079CB-BABB-42E4-83C7-BD652D470035}" srcOrd="7" destOrd="0" presId="urn:microsoft.com/office/officeart/2005/8/layout/matrix1"/>
    <dgm:cxn modelId="{23B2F725-B482-4435-B7F6-A293C1DDF61C}" type="presParOf" srcId="{509C7C0E-EE7C-43DB-AC98-66C03E02739E}" destId="{9F2583ED-98CB-4DCD-A714-DAD1D261A478}" srcOrd="1" destOrd="0" presId="urn:microsoft.com/office/officeart/2005/8/layout/matrix1"/>
  </dgm:cxnLst>
  <dgm:bg/>
  <dgm:whole/>
</dgm:dataModel>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8.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cs typeface="+mn-cs"/>
              </a:defRPr>
            </a:lvl1pPr>
          </a:lstStyle>
          <a:p>
            <a:pPr>
              <a:defRPr/>
            </a:pPr>
            <a:fld id="{CC05E86D-66FE-4BDB-B815-D4BF42D93D4F}" type="datetimeFigureOut">
              <a:rPr lang="en-US"/>
              <a:pPr>
                <a:defRPr/>
              </a:pPr>
              <a:t>9/24/2012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cs typeface="+mn-cs"/>
              </a:defRPr>
            </a:lvl1pPr>
          </a:lstStyle>
          <a:p>
            <a:pPr>
              <a:defRPr/>
            </a:pPr>
            <a:fld id="{592BA640-3E3C-4E77-BC64-5FF8492A71C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legalcurrent.com/2012/07/03/law-firm-mergers-up-in-201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fronterion.com/wp-content/uploads/2011/12/Fronterion-Ten-For-2012-Top-Ten-Trends-for-Legal-Outsourcing-in-2012.pdf"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staffingtalk.com/staffing-industry-trends-2012-expert-prediction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changeharbour.com/index.php/2011/07/11/trends/"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www.ehow.com/about_6300998_emerging-technology-accounting.html" TargetMode="External"/><Relationship Id="rId5" Type="http://schemas.openxmlformats.org/officeDocument/2006/relationships/hyperlink" Target="http://smallbusiness.chron.com/effectiveness-information-technology-accounting-applications-2102.html" TargetMode="External"/><Relationship Id="rId4" Type="http://schemas.openxmlformats.org/officeDocument/2006/relationships/hyperlink" Target="http://www.svtuition.org/2009/10/role-of-information-technology-in.html"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forbes.com/sites/ciocentral/2012/06/26/lawyers-embrace-big-data/"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www.tmcnet.com/channels/mobile-device-management/articles/305358-mobileirons-mobile-device-management-solution-implemented-law-firms.htm" TargetMode="External"/><Relationship Id="rId4" Type="http://schemas.openxmlformats.org/officeDocument/2006/relationships/hyperlink" Target="http://www.washingtonpost.com/business/capitalbusiness/law-firms-get-into-the-social-media-game/2012/02/29/gIQArYtL5R_story.htm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changeharbour.com/index.php/2011/07/11/trend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changeharbour.com/index.php/2011/07/11/trend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staffingtalk.com/staffing-industry-trends-2012-expert-predictions/"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www.staffingindustry.com/Research-Publications/Blogs/Andrew-Karpie-s-Blog/Staffing-Firms-and-Technology-in-2012-Challenging-Staffing-Firms-At-Their-Own-Game" TargetMode="External"/><Relationship Id="rId4" Type="http://schemas.openxmlformats.org/officeDocument/2006/relationships/hyperlink" Target="http://new.hirevue.com/company/news/hirevue-secures-22-million-to-modernize-and-reinvent-the-recruiting-process/"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staffingtalk.com/staffing-industry-trends-2012-expert-predictions/"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www.staffingindustry.com/Research-Publications/Blogs/Andrew-Karpie-s-Blog/Staffing-Firms-and-Technology-in-2012-Challenging-Staffing-Firms-At-Their-Own-Game"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bizjournals.com/seattle/print-edition/2012/06/29/commercial-real-estate-bringing.html?page=all"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www.itwire.com/cloud-computing/55878-real-estate-companies-deploy-ipads-and-the-cloud-with-surga-central"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vault.com/wps/portal/usa/rankings/methodology?rankingId1=252&amp;rankingId2=252&amp;rankings=1&amp;regionId=0&amp;rankingYear=2012"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digital.accountingtoday.com/accountingtoday/2012top100"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digital.accountingtoday.com/accountingtoday/2012top100"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digital.accountingtoday.com/accountingtoday/2012top100"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digital.accountingtoday.com/accountingtoday/2012top100"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vault.com/wps/portal/usa/rankings/methodology?rankingId1=252&amp;rankingId2=252&amp;rankings=1&amp;regionId=0&amp;rankingYear=2012"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vault.com/wps/portal/usa/rankings/individual?rankingId1=2&amp;rankingId2=-1&amp;rankings=1&amp;regionId=0&amp;rankingYear=2013&amp;pageRange=1-25"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www.vault.com/wps/portal/usa/rankings/individual?rankingId1=2&amp;rankingId2=-1&amp;rankings=1&amp;regionId=0&amp;rankingYear=2013&amp;pageRange=1-25"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www.staffingindustry.com/About/Press-Releases/Staffing-Industry-Analysts-Releases-List-of-Largest-Global-Staffing-Firm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ww.vault.com/wps/portal/usa/rankings/methodology?rankingId1=252&amp;rankingId2=252&amp;rankings=1&amp;regionId=0&amp;rankingYear=2012"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www.vault.com/wps/portal/usa/rankings/individual?rankingId1=248&amp;rankingId2=-1&amp;rankings=1&amp;regionId=0&amp;rankingYear=2013&amp;pageRange=26-50"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2</a:t>
            </a:fld>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Management &amp; Marketing Consultancy (Aug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11</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Real Estate Management &amp; Development (Aug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12</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Real Estate Management &amp; Development (Aug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13</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14</a:t>
            </a:fld>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Rot="1" noChangeAspect="1" noChangeArrowheads="1" noTextEdit="1"/>
          </p:cNvSpPr>
          <p:nvPr>
            <p:ph type="sldImg"/>
          </p:nvPr>
        </p:nvSpPr>
        <p:spPr>
          <a:ln/>
        </p:spPr>
      </p:sp>
      <p:sp>
        <p:nvSpPr>
          <p:cNvPr id="133122" name="Rectangle 3"/>
          <p:cNvSpPr>
            <a:spLocks noGrp="1" noChangeArrowheads="1"/>
          </p:cNvSpPr>
          <p:nvPr>
            <p:ph type="body" idx="1"/>
          </p:nvPr>
        </p:nvSpPr>
        <p:spPr>
          <a:noFill/>
          <a:ln/>
        </p:spPr>
        <p:txBody>
          <a:bodyPr/>
          <a:lstStyle/>
          <a:p>
            <a:r>
              <a:rPr lang="en-US" dirty="0" smtClean="0"/>
              <a:t>Sources:</a:t>
            </a:r>
          </a:p>
          <a:p>
            <a:r>
              <a:rPr lang="en-US" dirty="0" smtClean="0"/>
              <a:t>http://www.cybelink.com/finance-and-accounting-fa-outsource-value-chain/</a:t>
            </a:r>
          </a:p>
          <a:p>
            <a:r>
              <a:rPr lang="en-US" dirty="0" smtClean="0"/>
              <a:t>http://www.microgen.com/uk-en/index.php?page=microgen-accounting-hub-2</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http://www.sbs.ox.ac.uk/centres/professionalservices/Documents/SAKO%20Global%20Strategies%20by%20LPO%20paper%20June2010.pdf</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http://www.cggc.duke.edu/pdfs/Ahmed_MP_EmploymentHRServices.pdf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http://www.citehr.com/28758-hr-value-chain.html</a:t>
            </a:r>
          </a:p>
          <a:p>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http://www.systemdynamics.org/conferences/1999/PAPERS/PLEN13.PDF</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http://www.mananpartners.com/mananpartners.pdf</a:t>
            </a:r>
          </a:p>
          <a:p>
            <a:r>
              <a:rPr lang="en-US" dirty="0" smtClean="0"/>
              <a:t>http://www.cggc.duke.edu/environment/valuechainanalysis/CGGC_RealEstateReport_4-22-08.pdf</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http://www.accountingdepartment.com/blog/improving-sales/accounting-services-industry-trends-virtual-accounting-personalized-service/</a:t>
            </a:r>
          </a:p>
          <a:p>
            <a:r>
              <a:rPr lang="en-US" dirty="0" smtClean="0"/>
              <a:t>http://ezinearticles.com/?Cloud-Accounting?-Gaffe-or-Your-ABC-to-Accounting-Solutions&amp;id=6027150</a:t>
            </a:r>
          </a:p>
          <a:p>
            <a:r>
              <a:rPr lang="en-US" dirty="0" smtClean="0"/>
              <a:t>http://www.firstresearch.com/Industry-Research/Accounting-Services.html</a:t>
            </a: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83CA3A1-09FD-4658-BA8F-D9A51B777EFF}" type="slidenum">
              <a:rPr lang="en-US" smtClean="0"/>
              <a:pPr/>
              <a:t>20</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3</a:t>
            </a:fld>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http://www.globalservicesmedia.com/BPO/Knowledge-process-Outsourcing/North-American-Law-Firms-Outsourcing-Legal-Research/23/12/9349/GS100217198082</a:t>
            </a:r>
          </a:p>
          <a:p>
            <a:r>
              <a:rPr lang="en-US" dirty="0" smtClean="0"/>
              <a:t>http://legalprocessoutsourcing1.wordpress.com/2011/06/05/the-challenges-of-legal-process-outsourcing-lpo/</a:t>
            </a: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83CA3A1-09FD-4658-BA8F-D9A51B777EFF}" type="slidenum">
              <a:rPr lang="en-US" smtClean="0"/>
              <a:pPr/>
              <a:t>21</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http://www.eminfo.com/article.asp?aid=116</a:t>
            </a:r>
          </a:p>
          <a:p>
            <a:r>
              <a:rPr lang="en-US" dirty="0" smtClean="0"/>
              <a:t>http://www.infosysblogs.com/oracle/2010/03/managed_solution_for_staffing.html</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http://www.cloudtweaks.com/2011/03/real-estate-and-cloud-computing/</a:t>
            </a:r>
          </a:p>
          <a:p>
            <a:r>
              <a:rPr lang="en-US" dirty="0" smtClean="0"/>
              <a:t>http://pro.truliablog.com/tools-trends/demystifying-the-cloud-cloud-computing-for-real-estate/</a:t>
            </a:r>
          </a:p>
          <a:p>
            <a:r>
              <a:rPr lang="en-US" b="0" dirty="0" err="1" smtClean="0"/>
              <a:t>Datamonitor</a:t>
            </a:r>
            <a:r>
              <a:rPr lang="en-US" b="0" dirty="0" smtClean="0"/>
              <a:t> Report:</a:t>
            </a:r>
            <a:r>
              <a:rPr lang="en-US" b="0" baseline="0" dirty="0" smtClean="0"/>
              <a:t> </a:t>
            </a:r>
            <a:r>
              <a:rPr lang="en-US" sz="1200" b="0" kern="1200" baseline="0" dirty="0" smtClean="0">
                <a:solidFill>
                  <a:schemeClr val="tx1"/>
                </a:solidFill>
                <a:latin typeface="+mn-lt"/>
                <a:ea typeface="+mn-ea"/>
                <a:cs typeface="+mn-cs"/>
              </a:rPr>
              <a:t>Global Real Estate Management &amp; Development, June 2011</a:t>
            </a:r>
            <a:endParaRPr lang="en-US" b="0"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endParaRPr lang="en-US" b="0"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endParaRPr lang="en-US" b="0"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endParaRPr lang="en-US" b="0"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endParaRPr lang="en-US" b="0"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29</a:t>
            </a:fld>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IDC</a:t>
            </a:r>
            <a:r>
              <a:rPr lang="en-US" baseline="0" dirty="0" smtClean="0"/>
              <a:t> Contracts Database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err="1" smtClean="0">
                <a:solidFill>
                  <a:schemeClr val="tx1"/>
                </a:solidFill>
                <a:latin typeface="+mn-lt"/>
                <a:ea typeface="+mn-ea"/>
                <a:cs typeface="+mn-cs"/>
              </a:rPr>
              <a:t>Datamonitor</a:t>
            </a:r>
            <a:r>
              <a:rPr lang="en-US" sz="1200" kern="1200" baseline="0" dirty="0" smtClean="0">
                <a:solidFill>
                  <a:schemeClr val="tx1"/>
                </a:solidFill>
                <a:latin typeface="+mn-lt"/>
                <a:ea typeface="+mn-ea"/>
                <a:cs typeface="+mn-cs"/>
              </a:rPr>
              <a:t> Industry Profile -  Global  Accountancy	(September 2011)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4</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IDC</a:t>
            </a:r>
            <a:r>
              <a:rPr lang="en-US" baseline="0" dirty="0" smtClean="0"/>
              <a:t> Contracts Database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IDC</a:t>
            </a:r>
            <a:r>
              <a:rPr lang="en-US" baseline="0" dirty="0" smtClean="0"/>
              <a:t> Contracts Database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IDC</a:t>
            </a:r>
            <a:r>
              <a:rPr lang="en-US" baseline="0" dirty="0" smtClean="0"/>
              <a:t> Contracts Database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34</a:t>
            </a:fld>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latin typeface="Arial" charset="0"/>
              </a:rPr>
              <a:t>http://www.hingemarketing.com/blog/story/5_trends_shaping_the_future_of_accounting_marketing</a:t>
            </a:r>
            <a:r>
              <a:rPr lang="en-US" dirty="0" smtClean="0"/>
              <a:t>/</a:t>
            </a:r>
          </a:p>
          <a:p>
            <a:r>
              <a:rPr lang="en-US" dirty="0" smtClean="0"/>
              <a:t>http://www.accountingdepartment.com/blog/improving-sales/accounting-services-industry-trends-virtual-accounting-personalized-service/</a:t>
            </a:r>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sz="1200" b="1" kern="1200" baseline="0" dirty="0" smtClean="0">
                <a:solidFill>
                  <a:schemeClr val="tx1"/>
                </a:solidFill>
                <a:latin typeface="+mn-lt"/>
                <a:ea typeface="+mn-ea"/>
                <a:cs typeface="+mn-cs"/>
              </a:rPr>
              <a:t>Intuit 2020 Report Future of the Accounting Profession A New Mindset and Model for Thriving in a Connected World</a:t>
            </a:r>
            <a:endParaRPr lang="en-US"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http://legalcareers.about.com/od/careertrends/tp/10-Trends-Reshaping-The-Legal-Industry.htm</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http://legalcurrent.com/2012/07/03/law-firm-mergers-up-in-2012/</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http://fronterion.com/wp-content/uploads/2011/12/Fronterion-Ten-For-2012-Top-Ten-Trends-for-Legal-Outsourcing-in-2012.pdf</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http://www.staffingtalk.com/staffing-industry-trends-2012-expert-predictions/</a:t>
            </a:r>
            <a:endParaRPr lang="en-US"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err="1" smtClean="0">
                <a:solidFill>
                  <a:schemeClr val="tx1"/>
                </a:solidFill>
                <a:latin typeface="+mn-lt"/>
                <a:ea typeface="+mn-ea"/>
                <a:cs typeface="+mn-cs"/>
              </a:rPr>
              <a:t>Datamonitor</a:t>
            </a:r>
            <a:r>
              <a:rPr lang="en-US" sz="1200" kern="1200" baseline="0" dirty="0" smtClean="0">
                <a:solidFill>
                  <a:schemeClr val="tx1"/>
                </a:solidFill>
                <a:latin typeface="+mn-lt"/>
                <a:ea typeface="+mn-ea"/>
                <a:cs typeface="+mn-cs"/>
              </a:rPr>
              <a:t> Industry Profile -  Global  Accountancy	(September 2011)</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5</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Forrester</a:t>
            </a:r>
            <a:r>
              <a:rPr lang="en-US" baseline="0" dirty="0" smtClean="0"/>
              <a:t> Report: </a:t>
            </a:r>
            <a:r>
              <a:rPr lang="en-US" sz="1200" kern="1200" baseline="0" dirty="0" smtClean="0">
                <a:solidFill>
                  <a:schemeClr val="tx1"/>
                </a:solidFill>
                <a:latin typeface="+mn-lt"/>
                <a:ea typeface="+mn-ea"/>
                <a:cs typeface="+mn-cs"/>
              </a:rPr>
              <a:t>Management Consulting Innovation Showcase: PricewaterhouseCoopers (PwC) Germany, April 2010</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42</a:t>
            </a:fld>
            <a:endParaRPr 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http://changeharbour.com/index.php/2011/07/11/trends/</a:t>
            </a:r>
            <a:endParaRPr lang="en-US" dirty="0" smtClean="0"/>
          </a:p>
          <a:p>
            <a:r>
              <a:rPr lang="en-US" dirty="0" smtClean="0">
                <a:hlinkClick r:id="rId4"/>
              </a:rPr>
              <a:t>http://www.svtuition.org/2009/10/role-of-information-technology-in.html</a:t>
            </a:r>
            <a:endParaRPr lang="en-US" dirty="0" smtClean="0"/>
          </a:p>
          <a:p>
            <a:r>
              <a:rPr lang="en-US" dirty="0" smtClean="0">
                <a:hlinkClick r:id="rId5"/>
              </a:rPr>
              <a:t>http://smallbusiness.chron.com/effectiveness-information-technology-accounting-applications-2102.html</a:t>
            </a:r>
            <a:endParaRPr lang="en-US" dirty="0" smtClean="0"/>
          </a:p>
          <a:p>
            <a:r>
              <a:rPr lang="en-US" dirty="0" smtClean="0">
                <a:hlinkClick r:id="rId6"/>
              </a:rPr>
              <a:t>http://www.ehow.com/about_6300998_emerging-technology-accounting.html</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http://www.forbes.com/sites/ciocentral/2012/06/26/lawyers-embrace-big-data/</a:t>
            </a:r>
            <a:endParaRPr lang="en-US" dirty="0" smtClean="0"/>
          </a:p>
          <a:p>
            <a:r>
              <a:rPr lang="en-US" dirty="0" smtClean="0">
                <a:hlinkClick r:id="rId4"/>
              </a:rPr>
              <a:t>http://www.washingtonpost.com/business/capitalbusiness/law-firms-get-into-the-social-media-game/2012/02/29/gIQArYtL5R_story.html</a:t>
            </a:r>
            <a:endParaRPr lang="en-US" dirty="0" smtClean="0"/>
          </a:p>
          <a:p>
            <a:r>
              <a:rPr lang="en-US" dirty="0" smtClean="0">
                <a:hlinkClick r:id="rId5"/>
              </a:rPr>
              <a:t>http://www.tmcnet.com/channels/mobile-device-management/articles/305358-mobileirons-mobile-device-management-solution-implemented-law-firms.htm</a:t>
            </a:r>
            <a:endParaRPr lang="en-US" dirty="0" smtClean="0"/>
          </a:p>
          <a:p>
            <a:r>
              <a:rPr lang="en-US" dirty="0" smtClean="0"/>
              <a:t>http://www.information-age.com/channels/information-management/features/1307743/swift-justice.thtml</a:t>
            </a:r>
          </a:p>
          <a:p>
            <a:r>
              <a:rPr lang="en-US" dirty="0" smtClean="0"/>
              <a:t>http://www.globalservicesmedia.com/BPO/Industry-specific-Processes/Legal-Process-Outsourcing-In-The-New-Legal-Services-Landscape/23/29/11112/GS110704609796</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http://changeharbour.com/index.php/2011/07/11/trends/</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http://changeharbour.com/index.php/2011/07/11/trends/</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http://www.staffingtalk.com/staffing-industry-trends-2012-expert-predictions/</a:t>
            </a:r>
            <a:endParaRPr lang="en-US" dirty="0" smtClean="0"/>
          </a:p>
          <a:p>
            <a:r>
              <a:rPr lang="en-US" dirty="0" smtClean="0">
                <a:hlinkClick r:id="rId4"/>
              </a:rPr>
              <a:t>http://new.hirevue.com/company/news/hirevue-secures-22-million-to-modernize-and-reinvent-the-recruiting-process/</a:t>
            </a:r>
            <a:endParaRPr lang="en-US" dirty="0" smtClean="0"/>
          </a:p>
          <a:p>
            <a:r>
              <a:rPr lang="en-US" dirty="0" smtClean="0">
                <a:hlinkClick r:id="rId5"/>
              </a:rPr>
              <a:t>http://www.staffingindustry.com/Research-Publications/Blogs/Andrew-Karpie-s-Blog/Staffing-Firms-and-Technology-in-2012-Challenging-Staffing-Firms-At-Their-Own-Game</a:t>
            </a:r>
            <a:endParaRPr lang="en-US"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http://www.staffingtalk.com/staffing-industry-trends-2012-expert-predictions/</a:t>
            </a:r>
            <a:endParaRPr lang="en-US" dirty="0" smtClean="0"/>
          </a:p>
          <a:p>
            <a:r>
              <a:rPr lang="en-US" dirty="0" smtClean="0">
                <a:hlinkClick r:id="rId4"/>
              </a:rPr>
              <a:t>http://www.staffingindustry.com/Research-Publications/Blogs/Andrew-Karpie-s-Blog/Staffing-Firms-and-Technology-in-2012-Challenging-Staffing-Firms-At-Their-Own-Game</a:t>
            </a:r>
            <a:endParaRPr lang="en-US"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hlinkClick r:id="rId3"/>
              </a:rPr>
              <a:t>http://www.bizjournals.com/seattle/print-edition/2012/06/29/commercial-real-estate-bringing.html?page=all</a:t>
            </a:r>
            <a:endParaRPr lang="en-US" dirty="0" smtClean="0"/>
          </a:p>
          <a:p>
            <a:r>
              <a:rPr lang="en-US" dirty="0" smtClean="0">
                <a:hlinkClick r:id="rId4"/>
              </a:rPr>
              <a:t>http://www.itwire.com/cloud-computing/55878-real-estate-companies-deploy-ipads-and-the-cloud-with-surga-central</a:t>
            </a:r>
            <a:endParaRPr lang="en-US"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49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http://www.icf-cebe.com/readers_corner/value_chain%20_cre_2000-06-25_szigeti_davis.pdf</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err="1" smtClean="0">
                <a:solidFill>
                  <a:schemeClr val="tx1"/>
                </a:solidFill>
                <a:latin typeface="+mn-lt"/>
                <a:ea typeface="+mn-ea"/>
                <a:cs typeface="+mn-cs"/>
              </a:rPr>
              <a:t>Datamonitor</a:t>
            </a:r>
            <a:r>
              <a:rPr lang="en-US" sz="1200" kern="1200" baseline="0" dirty="0" smtClean="0">
                <a:solidFill>
                  <a:schemeClr val="tx1"/>
                </a:solidFill>
                <a:latin typeface="+mn-lt"/>
                <a:ea typeface="+mn-ea"/>
                <a:cs typeface="+mn-cs"/>
              </a:rPr>
              <a:t> Industry Profile -  Global Legal Services 	(Dec 2011)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6</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51</a:t>
            </a:fld>
            <a:endParaRPr lang="en-US"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hlinkClick r:id="rId3"/>
              </a:rPr>
              <a:t>http://www.vault.com/wps/portal/usa/rankings/methodology?rankingId1=252&amp;rankingId2=252&amp;rankings=1&amp;regionId=0&amp;rankingYear=2012</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http://digital.accountingtoday.com/accountingtoday/2012top100#pg3</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http://digital.accountingtoday.com/accountingtoday/2012top100#pg3</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http://digital.accountingtoday.com/accountingtoday/2012top100#pg3</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55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http://digital.accountingtoday.com/accountingtoday/2012top100#pg3</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hlinkClick r:id="rId3"/>
              </a:rPr>
              <a:t>http://www.vault.com/wps/portal/usa/rankings/methodology?rankingId1=252&amp;rankingId2=252&amp;rankings=1&amp;regionId=0&amp;rankingYear=2012</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hlinkClick r:id="rId3"/>
              </a:rPr>
              <a:t>http://www.vault.com/wps/portal/usa/rankings/individual?rankingId1=2&amp;rankingId2=-1&amp;rankings=1&amp;regionId=0&amp;rankingYear=2013&amp;pageRange=1-25</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58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hlinkClick r:id="rId3"/>
              </a:rPr>
              <a:t>http://www.vault.com/wps/portal/usa/rankings/individual?rankingId1=2&amp;rankingId2=-1&amp;rankings=1&amp;regionId=0&amp;rankingYear=2013&amp;pageRange=1-25</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Sources:</a:t>
            </a:r>
          </a:p>
          <a:p>
            <a:r>
              <a:rPr lang="en-US" dirty="0" smtClean="0">
                <a:hlinkClick r:id="rId3"/>
              </a:rPr>
              <a:t>http://www.staffingindustry.com/About/Press-Releases/Staffing-Industry-Analysts-Releases-List-of-Largest-Global-Staffing-Firms</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err="1" smtClean="0">
                <a:solidFill>
                  <a:schemeClr val="tx1"/>
                </a:solidFill>
                <a:latin typeface="+mn-lt"/>
                <a:ea typeface="+mn-ea"/>
                <a:cs typeface="+mn-cs"/>
              </a:rPr>
              <a:t>Datamonitor</a:t>
            </a:r>
            <a:r>
              <a:rPr lang="en-US" sz="1200" kern="1200" baseline="0" dirty="0" smtClean="0">
                <a:solidFill>
                  <a:schemeClr val="tx1"/>
                </a:solidFill>
                <a:latin typeface="+mn-lt"/>
                <a:ea typeface="+mn-ea"/>
                <a:cs typeface="+mn-cs"/>
              </a:rPr>
              <a:t> Industry Profile -  Global Legal Services 	(Dec 2011)		</a:t>
            </a:r>
          </a:p>
          <a:p>
            <a:endParaRPr lang="en-US" sz="1200" kern="1200" baseline="0" dirty="0" smtClean="0">
              <a:solidFill>
                <a:schemeClr val="tx1"/>
              </a:solidFill>
              <a:latin typeface="+mn-lt"/>
              <a:ea typeface="+mn-ea"/>
              <a:cs typeface="+mn-cs"/>
            </a:endParaRP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7</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hlinkClick r:id="rId3"/>
              </a:rPr>
              <a:t>http://www.vault.com/wps/portal/usa/rankings/methodology?rankingId1=252&amp;rankingId2=252&amp;rankings=1&amp;regionId=0&amp;rankingYear=2012</a:t>
            </a:r>
            <a:endParaRPr lang="en-US" dirty="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http://www.vault.com/wps/portal/usa/rankings/individual?rankingId1=248&amp;rankingId2=-1&amp;rankings=1&amp;regionId=0&amp;rankingYear=2013&amp;pageRange=26-50</a:t>
            </a:r>
            <a:endParaRPr lang="en-US" dirty="0" smtClean="0"/>
          </a:p>
        </p:txBody>
      </p:sp>
      <p:sp>
        <p:nvSpPr>
          <p:cNvPr id="4" name="Slide Number Placeholder 3"/>
          <p:cNvSpPr>
            <a:spLocks noGrp="1"/>
          </p:cNvSpPr>
          <p:nvPr>
            <p:ph type="sldNum" sz="quarter" idx="10"/>
          </p:nvPr>
        </p:nvSpPr>
        <p:spPr/>
        <p:txBody>
          <a:bodyPr/>
          <a:lstStyle/>
          <a:p>
            <a:pPr>
              <a:defRPr/>
            </a:pPr>
            <a:fld id="{592BA640-3E3C-4E77-BC64-5FF8492A71C4}" type="slidenum">
              <a:rPr lang="en-US" smtClean="0"/>
              <a:pPr>
                <a:defRPr/>
              </a:pPr>
              <a:t>62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834A2C-B2E4-45D5-B90D-EF86F04F915E}" type="slidenum">
              <a:rPr lang="en-US" smtClean="0"/>
              <a:pPr/>
              <a:t>63</a:t>
            </a:fld>
            <a:endParaRPr 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Datamonitor</a:t>
            </a:r>
            <a:r>
              <a:rPr lang="en-US" sz="1200" kern="1200" baseline="0" dirty="0" smtClean="0">
                <a:solidFill>
                  <a:schemeClr val="tx1"/>
                </a:solidFill>
                <a:latin typeface="+mn-lt"/>
                <a:ea typeface="+mn-ea"/>
                <a:cs typeface="+mn-cs"/>
              </a:rPr>
              <a:t> Industry Profile -  Global  Accountancy	(September 2011)</a:t>
            </a: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64</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Datamonitor</a:t>
            </a:r>
            <a:r>
              <a:rPr lang="en-US" sz="1200" kern="1200" baseline="0" dirty="0" smtClean="0">
                <a:solidFill>
                  <a:schemeClr val="tx1"/>
                </a:solidFill>
                <a:latin typeface="+mn-lt"/>
                <a:ea typeface="+mn-ea"/>
                <a:cs typeface="+mn-cs"/>
              </a:rPr>
              <a:t> Industry Profile -  Global  Accountancy	(September 2011)</a:t>
            </a: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65</a:t>
            </a:fld>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Datamonitor</a:t>
            </a:r>
            <a:r>
              <a:rPr lang="en-US" sz="1200" kern="1200" baseline="0" dirty="0" smtClean="0">
                <a:solidFill>
                  <a:schemeClr val="tx1"/>
                </a:solidFill>
                <a:latin typeface="+mn-lt"/>
                <a:ea typeface="+mn-ea"/>
                <a:cs typeface="+mn-cs"/>
              </a:rPr>
              <a:t> Industry Profile -  Global  Accountancy	(September 2011)</a:t>
            </a: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66</a:t>
            </a:fld>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Management &amp; Marketing Consultancy (Aug 2012)		</a:t>
            </a:r>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67</a:t>
            </a:fld>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Real Estate Management &amp; Development (Aug 2012)		</a:t>
            </a:r>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68</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Human Resource &amp; Employment Services (May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8</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Human Resource &amp; Employment Services (May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9</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baseline="0" dirty="0" err="1" smtClean="0">
                <a:solidFill>
                  <a:schemeClr val="tx1"/>
                </a:solidFill>
                <a:latin typeface="+mn-lt"/>
                <a:ea typeface="+mn-ea"/>
                <a:cs typeface="+mn-cs"/>
              </a:rPr>
              <a:t>MarketLine</a:t>
            </a:r>
            <a:r>
              <a:rPr lang="en-US" sz="1200" kern="1200" baseline="0" dirty="0" smtClean="0">
                <a:solidFill>
                  <a:schemeClr val="tx1"/>
                </a:solidFill>
                <a:latin typeface="+mn-lt"/>
                <a:ea typeface="+mn-ea"/>
                <a:cs typeface="+mn-cs"/>
              </a:rPr>
              <a:t> Industry Profile -  Global Management &amp; Marketing Consultancy (Aug 2012)		</a:t>
            </a:r>
          </a:p>
          <a:p>
            <a:pPr eaLnBrk="1" hangingPunct="1">
              <a:spcBef>
                <a:spcPct val="0"/>
              </a:spcBef>
            </a:pP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10</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image" Target="../media/image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slideMaster" Target="../slideMasters/slideMaster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9" Type="http://schemas.openxmlformats.org/officeDocument/2006/relationships/tags" Target="../tags/tag87.xml"/><Relationship Id="rId3" Type="http://schemas.openxmlformats.org/officeDocument/2006/relationships/tags" Target="../tags/tag51.xml"/><Relationship Id="rId21" Type="http://schemas.openxmlformats.org/officeDocument/2006/relationships/tags" Target="../tags/tag69.xml"/><Relationship Id="rId34" Type="http://schemas.openxmlformats.org/officeDocument/2006/relationships/tags" Target="../tags/tag82.xml"/><Relationship Id="rId42" Type="http://schemas.openxmlformats.org/officeDocument/2006/relationships/tags" Target="../tags/tag90.xml"/><Relationship Id="rId47" Type="http://schemas.openxmlformats.org/officeDocument/2006/relationships/tags" Target="../tags/tag95.xml"/><Relationship Id="rId50" Type="http://schemas.openxmlformats.org/officeDocument/2006/relationships/image" Target="../media/image1.png"/><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tags" Target="../tags/tag81.xml"/><Relationship Id="rId38" Type="http://schemas.openxmlformats.org/officeDocument/2006/relationships/tags" Target="../tags/tag86.xml"/><Relationship Id="rId46" Type="http://schemas.openxmlformats.org/officeDocument/2006/relationships/tags" Target="../tags/tag94.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29" Type="http://schemas.openxmlformats.org/officeDocument/2006/relationships/tags" Target="../tags/tag77.xml"/><Relationship Id="rId41" Type="http://schemas.openxmlformats.org/officeDocument/2006/relationships/tags" Target="../tags/tag89.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tags" Target="../tags/tag80.xml"/><Relationship Id="rId37" Type="http://schemas.openxmlformats.org/officeDocument/2006/relationships/tags" Target="../tags/tag85.xml"/><Relationship Id="rId40" Type="http://schemas.openxmlformats.org/officeDocument/2006/relationships/tags" Target="../tags/tag88.xml"/><Relationship Id="rId45" Type="http://schemas.openxmlformats.org/officeDocument/2006/relationships/tags" Target="../tags/tag93.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tags" Target="../tags/tag84.xml"/><Relationship Id="rId49" Type="http://schemas.openxmlformats.org/officeDocument/2006/relationships/slideMaster" Target="../slideMasters/slideMaster7.xml"/><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tags" Target="../tags/tag79.xml"/><Relationship Id="rId44" Type="http://schemas.openxmlformats.org/officeDocument/2006/relationships/tags" Target="../tags/tag92.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tags" Target="../tags/tag83.xml"/><Relationship Id="rId43" Type="http://schemas.openxmlformats.org/officeDocument/2006/relationships/tags" Target="../tags/tag91.xml"/><Relationship Id="rId48" Type="http://schemas.openxmlformats.org/officeDocument/2006/relationships/tags" Target="../tags/tag96.xml"/><Relationship Id="rId8" Type="http://schemas.openxmlformats.org/officeDocument/2006/relationships/tags" Target="../tags/tag56.xml"/><Relationship Id="rId51"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cstate="print"/>
          <a:srcRect l="19376" t="20410" r="5469" b="9375"/>
          <a:stretch>
            <a:fillRect/>
          </a:stretch>
        </p:blipFill>
        <p:spPr bwMode="auto">
          <a:xfrm>
            <a:off x="-28575" y="0"/>
            <a:ext cx="9163050" cy="6848475"/>
          </a:xfrm>
          <a:prstGeom prst="rect">
            <a:avLst/>
          </a:prstGeom>
          <a:noFill/>
          <a:ln w="9525">
            <a:noFill/>
            <a:miter lim="800000"/>
            <a:headEnd/>
            <a:tailEnd/>
          </a:ln>
        </p:spPr>
      </p:pic>
      <p:grpSp>
        <p:nvGrpSpPr>
          <p:cNvPr id="5" name="Group 8"/>
          <p:cNvGrpSpPr>
            <a:grpSpLocks/>
          </p:cNvGrpSpPr>
          <p:nvPr userDrawn="1"/>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109</a:t>
                </a:r>
              </a:p>
              <a:p>
                <a:pPr fontAlgn="auto">
                  <a:spcBef>
                    <a:spcPts val="0"/>
                  </a:spcBef>
                  <a:spcAft>
                    <a:spcPts val="0"/>
                  </a:spcAft>
                  <a:defRPr/>
                </a:pPr>
                <a:r>
                  <a:rPr lang="en-US" sz="1200"/>
                  <a:t>207</a:t>
                </a:r>
              </a:p>
              <a:p>
                <a:pPr fontAlgn="auto">
                  <a:spcBef>
                    <a:spcPts val="0"/>
                  </a:spcBef>
                  <a:spcAft>
                    <a:spcPts val="0"/>
                  </a:spcAft>
                  <a:defRPr/>
                </a:pPr>
                <a:r>
                  <a:rPr lang="en-US" sz="1200"/>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131</a:t>
                </a:r>
              </a:p>
              <a:p>
                <a:pPr fontAlgn="auto">
                  <a:spcBef>
                    <a:spcPts val="0"/>
                  </a:spcBef>
                  <a:spcAft>
                    <a:spcPts val="0"/>
                  </a:spcAft>
                  <a:defRPr/>
                </a:pPr>
                <a:r>
                  <a:rPr lang="en-US" sz="1200"/>
                  <a:t>56</a:t>
                </a:r>
              </a:p>
              <a:p>
                <a:pPr fontAlgn="auto">
                  <a:spcBef>
                    <a:spcPts val="0"/>
                  </a:spcBef>
                  <a:spcAft>
                    <a:spcPts val="0"/>
                  </a:spcAft>
                  <a:defRPr/>
                </a:pPr>
                <a:r>
                  <a:rPr lang="en-US" sz="1200"/>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0</a:t>
                </a:r>
              </a:p>
              <a:p>
                <a:pPr fontAlgn="auto">
                  <a:spcBef>
                    <a:spcPts val="0"/>
                  </a:spcBef>
                  <a:spcAft>
                    <a:spcPts val="0"/>
                  </a:spcAft>
                  <a:defRPr/>
                </a:pPr>
                <a:r>
                  <a:rPr lang="en-US" sz="1200"/>
                  <a:t>99</a:t>
                </a:r>
              </a:p>
              <a:p>
                <a:pPr fontAlgn="auto">
                  <a:spcBef>
                    <a:spcPts val="0"/>
                  </a:spcBef>
                  <a:spcAft>
                    <a:spcPts val="0"/>
                  </a:spcAft>
                  <a:defRPr/>
                </a:pPr>
                <a:r>
                  <a:rPr lang="en-US" sz="1200"/>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85</a:t>
                </a:r>
              </a:p>
              <a:p>
                <a:pPr fontAlgn="auto">
                  <a:spcBef>
                    <a:spcPts val="0"/>
                  </a:spcBef>
                  <a:spcAft>
                    <a:spcPts val="0"/>
                  </a:spcAft>
                  <a:defRPr/>
                </a:pPr>
                <a:r>
                  <a:rPr lang="en-US" sz="1200"/>
                  <a:t>165</a:t>
                </a:r>
              </a:p>
              <a:p>
                <a:pPr fontAlgn="auto">
                  <a:spcBef>
                    <a:spcPts val="0"/>
                  </a:spcBef>
                  <a:spcAft>
                    <a:spcPts val="0"/>
                  </a:spcAft>
                  <a:defRPr/>
                </a:pPr>
                <a:r>
                  <a:rPr lang="en-US" sz="1200"/>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73</a:t>
                </a:r>
              </a:p>
              <a:p>
                <a:pPr fontAlgn="auto">
                  <a:spcBef>
                    <a:spcPts val="0"/>
                  </a:spcBef>
                  <a:spcAft>
                    <a:spcPts val="0"/>
                  </a:spcAft>
                  <a:defRPr/>
                </a:pPr>
                <a:r>
                  <a:rPr lang="en-US" sz="1200"/>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185</a:t>
                </a:r>
              </a:p>
              <a:p>
                <a:pPr fontAlgn="auto">
                  <a:spcBef>
                    <a:spcPts val="0"/>
                  </a:spcBef>
                  <a:spcAft>
                    <a:spcPts val="0"/>
                  </a:spcAft>
                  <a:defRPr/>
                </a:pPr>
                <a:r>
                  <a:rPr lang="en-US" sz="1200"/>
                  <a:t>175</a:t>
                </a:r>
              </a:p>
              <a:p>
                <a:pPr fontAlgn="auto">
                  <a:spcBef>
                    <a:spcPts val="0"/>
                  </a:spcBef>
                  <a:spcAft>
                    <a:spcPts val="0"/>
                  </a:spcAft>
                  <a:defRPr/>
                </a:pPr>
                <a:r>
                  <a:rPr lang="en-US" sz="1200"/>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151</a:t>
                </a:r>
              </a:p>
              <a:p>
                <a:pPr fontAlgn="auto">
                  <a:spcBef>
                    <a:spcPts val="0"/>
                  </a:spcBef>
                  <a:spcAft>
                    <a:spcPts val="0"/>
                  </a:spcAft>
                  <a:defRPr/>
                </a:pPr>
                <a:r>
                  <a:rPr lang="en-US" sz="1200"/>
                  <a:t>75</a:t>
                </a:r>
              </a:p>
              <a:p>
                <a:pPr fontAlgn="auto">
                  <a:spcBef>
                    <a:spcPts val="0"/>
                  </a:spcBef>
                  <a:spcAft>
                    <a:spcPts val="0"/>
                  </a:spcAft>
                  <a:defRPr/>
                </a:pPr>
                <a:r>
                  <a:rPr lang="en-US" sz="1200"/>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193</a:t>
                </a:r>
              </a:p>
              <a:p>
                <a:pPr fontAlgn="auto">
                  <a:spcBef>
                    <a:spcPts val="0"/>
                  </a:spcBef>
                  <a:spcAft>
                    <a:spcPts val="0"/>
                  </a:spcAft>
                  <a:defRPr/>
                </a:pPr>
                <a:r>
                  <a:rPr lang="en-US" sz="1200"/>
                  <a:t>187</a:t>
                </a:r>
              </a:p>
              <a:p>
                <a:pPr fontAlgn="auto">
                  <a:spcBef>
                    <a:spcPts val="0"/>
                  </a:spcBef>
                  <a:spcAft>
                    <a:spcPts val="0"/>
                  </a:spcAft>
                  <a:defRPr/>
                </a:pPr>
                <a:r>
                  <a:rPr lang="en-US" sz="1200"/>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221</a:t>
                </a:r>
              </a:p>
              <a:p>
                <a:pPr fontAlgn="auto">
                  <a:spcBef>
                    <a:spcPts val="0"/>
                  </a:spcBef>
                  <a:spcAft>
                    <a:spcPts val="0"/>
                  </a:spcAft>
                  <a:defRPr/>
                </a:pPr>
                <a:r>
                  <a:rPr lang="en-US" sz="1200"/>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255</a:t>
                </a:r>
              </a:p>
              <a:p>
                <a:pPr fontAlgn="auto">
                  <a:spcBef>
                    <a:spcPts val="0"/>
                  </a:spcBef>
                  <a:spcAft>
                    <a:spcPts val="0"/>
                  </a:spcAft>
                  <a:defRPr/>
                </a:pPr>
                <a:r>
                  <a:rPr lang="en-US" sz="1200"/>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236</a:t>
                </a:r>
              </a:p>
              <a:p>
                <a:pPr fontAlgn="auto">
                  <a:spcBef>
                    <a:spcPts val="0"/>
                  </a:spcBef>
                  <a:spcAft>
                    <a:spcPts val="0"/>
                  </a:spcAft>
                  <a:defRPr/>
                </a:pPr>
                <a:r>
                  <a:rPr lang="en-US" sz="1200"/>
                  <a:t>137</a:t>
                </a:r>
              </a:p>
              <a:p>
                <a:pPr fontAlgn="auto">
                  <a:spcBef>
                    <a:spcPts val="0"/>
                  </a:spcBef>
                  <a:spcAft>
                    <a:spcPts val="0"/>
                  </a:spcAft>
                  <a:defRPr/>
                </a:pPr>
                <a:r>
                  <a:rPr lang="en-US" sz="1200"/>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cs typeface="+mn-cs"/>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127</a:t>
                </a:r>
              </a:p>
              <a:p>
                <a:pPr fontAlgn="auto">
                  <a:spcBef>
                    <a:spcPts val="0"/>
                  </a:spcBef>
                  <a:spcAft>
                    <a:spcPts val="0"/>
                  </a:spcAft>
                  <a:defRPr/>
                </a:pPr>
                <a:r>
                  <a:rPr lang="en-US" sz="1200"/>
                  <a:t>175</a:t>
                </a:r>
              </a:p>
              <a:p>
                <a:pPr fontAlgn="auto">
                  <a:spcBef>
                    <a:spcPts val="0"/>
                  </a:spcBef>
                  <a:spcAft>
                    <a:spcPts val="0"/>
                  </a:spcAft>
                  <a:defRPr/>
                </a:pPr>
                <a:r>
                  <a:rPr lang="en-US" sz="1200"/>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203</a:t>
                </a:r>
              </a:p>
              <a:p>
                <a:pPr fontAlgn="auto">
                  <a:spcBef>
                    <a:spcPts val="0"/>
                  </a:spcBef>
                  <a:spcAft>
                    <a:spcPts val="0"/>
                  </a:spcAft>
                  <a:defRPr/>
                </a:pPr>
                <a:r>
                  <a:rPr lang="en-US" sz="1200"/>
                  <a:t>215</a:t>
                </a:r>
              </a:p>
              <a:p>
                <a:pPr fontAlgn="auto">
                  <a:spcBef>
                    <a:spcPts val="0"/>
                  </a:spcBef>
                  <a:spcAft>
                    <a:spcPts val="0"/>
                  </a:spcAft>
                  <a:defRPr/>
                </a:pPr>
                <a:r>
                  <a:rPr lang="en-US" sz="1200"/>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179</a:t>
                </a:r>
              </a:p>
              <a:p>
                <a:pPr fontAlgn="auto">
                  <a:spcBef>
                    <a:spcPts val="0"/>
                  </a:spcBef>
                  <a:spcAft>
                    <a:spcPts val="0"/>
                  </a:spcAft>
                  <a:defRPr/>
                </a:pPr>
                <a:r>
                  <a:rPr lang="en-US" sz="1200">
                    <a:solidFill>
                      <a:schemeClr val="dk2"/>
                    </a:solidFill>
                  </a:rPr>
                  <a:t>149</a:t>
                </a:r>
              </a:p>
              <a:p>
                <a:pPr fontAlgn="auto">
                  <a:spcBef>
                    <a:spcPts val="0"/>
                  </a:spcBef>
                  <a:spcAft>
                    <a:spcPts val="0"/>
                  </a:spcAft>
                  <a:defRPr/>
                </a:pPr>
                <a:r>
                  <a:rPr lang="en-US" sz="1200">
                    <a:solidFill>
                      <a:schemeClr val="dk2"/>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212</a:t>
                </a:r>
              </a:p>
              <a:p>
                <a:pPr fontAlgn="auto">
                  <a:spcBef>
                    <a:spcPts val="0"/>
                  </a:spcBef>
                  <a:spcAft>
                    <a:spcPts val="0"/>
                  </a:spcAft>
                  <a:defRPr/>
                </a:pPr>
                <a:r>
                  <a:rPr lang="en-US" sz="1200"/>
                  <a:t>195</a:t>
                </a:r>
              </a:p>
              <a:p>
                <a:pPr fontAlgn="auto">
                  <a:spcBef>
                    <a:spcPts val="0"/>
                  </a:spcBef>
                  <a:spcAft>
                    <a:spcPts val="0"/>
                  </a:spcAft>
                  <a:defRPr/>
                </a:pPr>
                <a:r>
                  <a:rPr lang="en-US" sz="1200"/>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242</a:t>
                </a:r>
              </a:p>
              <a:p>
                <a:pPr fontAlgn="auto">
                  <a:spcBef>
                    <a:spcPts val="0"/>
                  </a:spcBef>
                  <a:spcAft>
                    <a:spcPts val="0"/>
                  </a:spcAft>
                  <a:defRPr/>
                </a:pPr>
                <a:r>
                  <a:rPr lang="en-US" sz="1200"/>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249</a:t>
                </a:r>
              </a:p>
              <a:p>
                <a:pPr fontAlgn="auto">
                  <a:spcBef>
                    <a:spcPts val="0"/>
                  </a:spcBef>
                  <a:spcAft>
                    <a:spcPts val="0"/>
                  </a:spcAft>
                  <a:defRPr/>
                </a:pPr>
                <a:r>
                  <a:rPr lang="en-US" sz="1200"/>
                  <a:t>213</a:t>
                </a:r>
                <a:endParaRPr lang="en-US" sz="1200" dirty="0"/>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229</a:t>
                </a:r>
              </a:p>
              <a:p>
                <a:pPr fontAlgn="auto">
                  <a:spcBef>
                    <a:spcPts val="0"/>
                  </a:spcBef>
                  <a:spcAft>
                    <a:spcPts val="0"/>
                  </a:spcAft>
                  <a:defRPr/>
                </a:pPr>
                <a:r>
                  <a:rPr lang="en-US" sz="1200"/>
                  <a:t>205</a:t>
                </a:r>
              </a:p>
              <a:p>
                <a:pPr fontAlgn="auto">
                  <a:spcBef>
                    <a:spcPts val="0"/>
                  </a:spcBef>
                  <a:spcAft>
                    <a:spcPts val="0"/>
                  </a:spcAft>
                  <a:defRPr/>
                </a:pPr>
                <a:r>
                  <a:rPr lang="en-US" sz="1200"/>
                  <a:t>186</a:t>
                </a:r>
                <a:endParaRPr lang="en-US" sz="1200" dirty="0"/>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248</a:t>
                </a:r>
              </a:p>
              <a:p>
                <a:pPr fontAlgn="auto">
                  <a:spcBef>
                    <a:spcPts val="0"/>
                  </a:spcBef>
                  <a:spcAft>
                    <a:spcPts val="0"/>
                  </a:spcAft>
                  <a:defRPr/>
                </a:pPr>
                <a:r>
                  <a:rPr lang="en-US" sz="1200"/>
                  <a:t>241</a:t>
                </a:r>
              </a:p>
              <a:p>
                <a:pPr fontAlgn="auto">
                  <a:spcBef>
                    <a:spcPts val="0"/>
                  </a:spcBef>
                  <a:spcAft>
                    <a:spcPts val="0"/>
                  </a:spcAft>
                  <a:defRPr/>
                </a:pPr>
                <a:r>
                  <a:rPr lang="en-US" sz="1200"/>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7FAFDD"/>
                    </a:solidFill>
                  </a:rPr>
                  <a:t>180</a:t>
                </a:r>
              </a:p>
              <a:p>
                <a:pPr fontAlgn="auto">
                  <a:spcBef>
                    <a:spcPts val="0"/>
                  </a:spcBef>
                  <a:spcAft>
                    <a:spcPts val="0"/>
                  </a:spcAft>
                  <a:defRPr/>
                </a:pPr>
                <a:r>
                  <a:rPr lang="en-US" sz="1200">
                    <a:solidFill>
                      <a:srgbClr val="7FAFDD"/>
                    </a:solidFill>
                  </a:rPr>
                  <a:t>213</a:t>
                </a:r>
              </a:p>
              <a:p>
                <a:pPr fontAlgn="auto">
                  <a:spcBef>
                    <a:spcPts val="0"/>
                  </a:spcBef>
                  <a:spcAft>
                    <a:spcPts val="0"/>
                  </a:spcAft>
                  <a:defRPr/>
                </a:pPr>
                <a:r>
                  <a:rPr lang="en-US" sz="1200">
                    <a:solidFill>
                      <a:srgbClr val="7FAFDD"/>
                    </a:solidFill>
                  </a:rPr>
                  <a:t>154</a:t>
                </a:r>
                <a:endParaRPr lang="en-US" sz="1200" dirty="0">
                  <a:solidFill>
                    <a:srgbClr val="7FAFDD"/>
                  </a:solidFill>
                </a:endParaRP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231</a:t>
                </a:r>
              </a:p>
              <a:p>
                <a:pPr fontAlgn="auto">
                  <a:spcBef>
                    <a:spcPts val="0"/>
                  </a:spcBef>
                  <a:spcAft>
                    <a:spcPts val="0"/>
                  </a:spcAft>
                  <a:defRPr/>
                </a:pPr>
                <a:r>
                  <a:rPr lang="en-US" sz="1200"/>
                  <a:t>200</a:t>
                </a:r>
                <a:endParaRPr lang="en-US" sz="1200" dirty="0"/>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241</a:t>
                </a:r>
              </a:p>
              <a:p>
                <a:pPr fontAlgn="auto">
                  <a:spcBef>
                    <a:spcPts val="0"/>
                  </a:spcBef>
                  <a:spcAft>
                    <a:spcPts val="0"/>
                  </a:spcAft>
                  <a:defRPr/>
                </a:pPr>
                <a:r>
                  <a:rPr lang="en-US" sz="1200"/>
                  <a:t>240</a:t>
                </a:r>
              </a:p>
              <a:p>
                <a:pPr fontAlgn="auto">
                  <a:spcBef>
                    <a:spcPts val="0"/>
                  </a:spcBef>
                  <a:spcAft>
                    <a:spcPts val="0"/>
                  </a:spcAft>
                  <a:defRPr/>
                </a:pPr>
                <a:r>
                  <a:rPr lang="en-US" sz="1200"/>
                  <a:t>202</a:t>
                </a:r>
                <a:endParaRPr lang="en-US" sz="1200" dirty="0"/>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251</a:t>
                </a:r>
              </a:p>
              <a:p>
                <a:pPr fontAlgn="auto">
                  <a:spcBef>
                    <a:spcPts val="0"/>
                  </a:spcBef>
                  <a:spcAft>
                    <a:spcPts val="0"/>
                  </a:spcAft>
                  <a:defRPr/>
                </a:pPr>
                <a:r>
                  <a:rPr lang="en-US" sz="1200"/>
                  <a:t>251</a:t>
                </a:r>
              </a:p>
              <a:p>
                <a:pPr fontAlgn="auto">
                  <a:spcBef>
                    <a:spcPts val="0"/>
                  </a:spcBef>
                  <a:spcAft>
                    <a:spcPts val="0"/>
                  </a:spcAft>
                  <a:defRPr/>
                </a:pPr>
                <a:r>
                  <a:rPr lang="en-US" sz="1200"/>
                  <a:t>241</a:t>
                </a:r>
                <a:endParaRPr lang="en-US" sz="1200" dirty="0"/>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cs typeface="+mn-cs"/>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dirty="0">
                  <a:solidFill>
                    <a:schemeClr val="dk1"/>
                  </a:solidFill>
                  <a:latin typeface="+mn-lt"/>
                  <a:cs typeface="+mn-cs"/>
                </a:rPr>
                <a:t>Title and Content</a:t>
              </a:r>
            </a:p>
          </p:txBody>
        </p:sp>
      </p:grpSp>
      <p:pic>
        <p:nvPicPr>
          <p:cNvPr id="56" name="Picture 4"/>
          <p:cNvPicPr>
            <a:picLocks noChangeAspect="1" noChangeArrowheads="1"/>
          </p:cNvPicPr>
          <p:nvPr userDrawn="1"/>
        </p:nvPicPr>
        <p:blipFill>
          <a:blip r:embed="rId51" cstate="print"/>
          <a:srcRect l="19609" t="20313" r="5391" b="9277"/>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p:txBody>
          <a:bodyPr/>
          <a:lstStyle>
            <a:lvl1pPr>
              <a:defRPr/>
            </a:lvl1pPr>
          </a:lstStyle>
          <a:p>
            <a:pPr>
              <a:defRPr/>
            </a:pPr>
            <a:fld id="{B4E4DEE2-847E-4EB3-9689-FDC905FECB8B}"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r>
              <a:rPr lang="en-US"/>
              <a:t>- </a:t>
            </a:r>
            <a:fld id="{594F4129-ED24-4138-9DC0-3DDD55A99250}" type="slidenum">
              <a:rPr lang="en-US"/>
              <a:pPr>
                <a:defRPr/>
              </a:pPr>
              <a:t>‹#›</a:t>
            </a:fld>
            <a:r>
              <a:rPr lang="en-US"/>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p:txBody>
          <a:bodyPr/>
          <a:lstStyle>
            <a:lvl1pPr>
              <a:defRPr/>
            </a:lvl1pPr>
          </a:lstStyle>
          <a:p>
            <a:pPr>
              <a:defRPr/>
            </a:pPr>
            <a:fld id="{742F88C6-FAD0-4964-8156-830FCCFB6368}"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12339"/>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extBox 1"/>
          <p:cNvSpPr txBox="1"/>
          <p:nvPr userDrawn="1"/>
        </p:nvSpPr>
        <p:spPr>
          <a:xfrm>
            <a:off x="295275" y="3248025"/>
            <a:ext cx="8239125" cy="554038"/>
          </a:xfrm>
          <a:prstGeom prst="rect">
            <a:avLst/>
          </a:prstGeom>
          <a:noFill/>
        </p:spPr>
        <p:txBody>
          <a:bodyPr>
            <a:spAutoFit/>
          </a:bodyPr>
          <a:lstStyle/>
          <a:p>
            <a:pPr fontAlgn="auto">
              <a:spcAft>
                <a:spcPts val="0"/>
              </a:spcAft>
              <a:defRPr/>
            </a:pPr>
            <a:r>
              <a:rPr lang="en-US" sz="3000" dirty="0">
                <a:solidFill>
                  <a:schemeClr val="bg1"/>
                </a:solidFill>
                <a:latin typeface="Myriad Pro" pitchFamily="34" charset="0"/>
                <a:ea typeface="+mj-ea"/>
                <a:cs typeface="+mj-cs"/>
              </a:rPr>
              <a:t>Thank You</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12339"/>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a:prstGeom prst="rect">
            <a:avLst/>
          </a:prstGeo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a:xfrm>
            <a:off x="6553200" y="6356350"/>
            <a:ext cx="2133600" cy="365125"/>
          </a:xfrm>
          <a:prstGeom prst="rect">
            <a:avLst/>
          </a:prstGeom>
        </p:spPr>
        <p:txBody>
          <a:bodyPr/>
          <a:lstStyle>
            <a:lvl1pPr>
              <a:defRPr/>
            </a:lvl1pPr>
          </a:lstStyle>
          <a:p>
            <a:pPr>
              <a:defRPr/>
            </a:pPr>
            <a:fld id="{F21B3058-C72F-43A5-BA04-79D0D9282FAB}" type="slidenum">
              <a:rPr lang="en-US">
                <a:solidFill>
                  <a:prstClr val="black"/>
                </a:solidFill>
                <a:cs typeface="+mn-cs"/>
              </a:rPr>
              <a:pPr>
                <a:defRPr/>
              </a:pPr>
              <a:t>‹#›</a:t>
            </a:fld>
            <a:endParaRPr lang="en-US" dirty="0">
              <a:solidFill>
                <a:prstClr val="black"/>
              </a:solidFill>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cstate="print"/>
          <a:srcRect l="19376" t="20410" r="5469" b="9375"/>
          <a:stretch>
            <a:fillRect/>
          </a:stretch>
        </p:blipFill>
        <p:spPr bwMode="auto">
          <a:xfrm>
            <a:off x="-28575" y="0"/>
            <a:ext cx="9163050" cy="6848475"/>
          </a:xfrm>
          <a:prstGeom prst="rect">
            <a:avLst/>
          </a:prstGeom>
          <a:noFill/>
          <a:ln w="9525">
            <a:noFill/>
            <a:miter lim="800000"/>
            <a:headEnd/>
            <a:tailEnd/>
          </a:ln>
        </p:spPr>
      </p:pic>
      <p:grpSp>
        <p:nvGrpSpPr>
          <p:cNvPr id="5" name="Group 8"/>
          <p:cNvGrpSpPr>
            <a:grpSpLocks/>
          </p:cNvGrpSpPr>
          <p:nvPr userDrawn="1"/>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109</a:t>
                </a:r>
              </a:p>
              <a:p>
                <a:pPr fontAlgn="auto">
                  <a:spcBef>
                    <a:spcPts val="0"/>
                  </a:spcBef>
                  <a:spcAft>
                    <a:spcPts val="0"/>
                  </a:spcAft>
                  <a:defRPr/>
                </a:pPr>
                <a:r>
                  <a:rPr lang="en-US" sz="1200"/>
                  <a:t>207</a:t>
                </a:r>
              </a:p>
              <a:p>
                <a:pPr fontAlgn="auto">
                  <a:spcBef>
                    <a:spcPts val="0"/>
                  </a:spcBef>
                  <a:spcAft>
                    <a:spcPts val="0"/>
                  </a:spcAft>
                  <a:defRPr/>
                </a:pPr>
                <a:r>
                  <a:rPr lang="en-US" sz="1200"/>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131</a:t>
                </a:r>
              </a:p>
              <a:p>
                <a:pPr fontAlgn="auto">
                  <a:spcBef>
                    <a:spcPts val="0"/>
                  </a:spcBef>
                  <a:spcAft>
                    <a:spcPts val="0"/>
                  </a:spcAft>
                  <a:defRPr/>
                </a:pPr>
                <a:r>
                  <a:rPr lang="en-US" sz="1200"/>
                  <a:t>56</a:t>
                </a:r>
              </a:p>
              <a:p>
                <a:pPr fontAlgn="auto">
                  <a:spcBef>
                    <a:spcPts val="0"/>
                  </a:spcBef>
                  <a:spcAft>
                    <a:spcPts val="0"/>
                  </a:spcAft>
                  <a:defRPr/>
                </a:pPr>
                <a:r>
                  <a:rPr lang="en-US" sz="1200"/>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0</a:t>
                </a:r>
              </a:p>
              <a:p>
                <a:pPr fontAlgn="auto">
                  <a:spcBef>
                    <a:spcPts val="0"/>
                  </a:spcBef>
                  <a:spcAft>
                    <a:spcPts val="0"/>
                  </a:spcAft>
                  <a:defRPr/>
                </a:pPr>
                <a:r>
                  <a:rPr lang="en-US" sz="1200"/>
                  <a:t>99</a:t>
                </a:r>
              </a:p>
              <a:p>
                <a:pPr fontAlgn="auto">
                  <a:spcBef>
                    <a:spcPts val="0"/>
                  </a:spcBef>
                  <a:spcAft>
                    <a:spcPts val="0"/>
                  </a:spcAft>
                  <a:defRPr/>
                </a:pPr>
                <a:r>
                  <a:rPr lang="en-US" sz="1200"/>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85</a:t>
                </a:r>
              </a:p>
              <a:p>
                <a:pPr fontAlgn="auto">
                  <a:spcBef>
                    <a:spcPts val="0"/>
                  </a:spcBef>
                  <a:spcAft>
                    <a:spcPts val="0"/>
                  </a:spcAft>
                  <a:defRPr/>
                </a:pPr>
                <a:r>
                  <a:rPr lang="en-US" sz="1200"/>
                  <a:t>165</a:t>
                </a:r>
              </a:p>
              <a:p>
                <a:pPr fontAlgn="auto">
                  <a:spcBef>
                    <a:spcPts val="0"/>
                  </a:spcBef>
                  <a:spcAft>
                    <a:spcPts val="0"/>
                  </a:spcAft>
                  <a:defRPr/>
                </a:pPr>
                <a:r>
                  <a:rPr lang="en-US" sz="1200"/>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73</a:t>
                </a:r>
              </a:p>
              <a:p>
                <a:pPr fontAlgn="auto">
                  <a:spcBef>
                    <a:spcPts val="0"/>
                  </a:spcBef>
                  <a:spcAft>
                    <a:spcPts val="0"/>
                  </a:spcAft>
                  <a:defRPr/>
                </a:pPr>
                <a:r>
                  <a:rPr lang="en-US" sz="1200"/>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185</a:t>
                </a:r>
              </a:p>
              <a:p>
                <a:pPr fontAlgn="auto">
                  <a:spcBef>
                    <a:spcPts val="0"/>
                  </a:spcBef>
                  <a:spcAft>
                    <a:spcPts val="0"/>
                  </a:spcAft>
                  <a:defRPr/>
                </a:pPr>
                <a:r>
                  <a:rPr lang="en-US" sz="1200"/>
                  <a:t>175</a:t>
                </a:r>
              </a:p>
              <a:p>
                <a:pPr fontAlgn="auto">
                  <a:spcBef>
                    <a:spcPts val="0"/>
                  </a:spcBef>
                  <a:spcAft>
                    <a:spcPts val="0"/>
                  </a:spcAft>
                  <a:defRPr/>
                </a:pPr>
                <a:r>
                  <a:rPr lang="en-US" sz="1200"/>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151</a:t>
                </a:r>
              </a:p>
              <a:p>
                <a:pPr fontAlgn="auto">
                  <a:spcBef>
                    <a:spcPts val="0"/>
                  </a:spcBef>
                  <a:spcAft>
                    <a:spcPts val="0"/>
                  </a:spcAft>
                  <a:defRPr/>
                </a:pPr>
                <a:r>
                  <a:rPr lang="en-US" sz="1200"/>
                  <a:t>75</a:t>
                </a:r>
              </a:p>
              <a:p>
                <a:pPr fontAlgn="auto">
                  <a:spcBef>
                    <a:spcPts val="0"/>
                  </a:spcBef>
                  <a:spcAft>
                    <a:spcPts val="0"/>
                  </a:spcAft>
                  <a:defRPr/>
                </a:pPr>
                <a:r>
                  <a:rPr lang="en-US" sz="1200"/>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193</a:t>
                </a:r>
              </a:p>
              <a:p>
                <a:pPr fontAlgn="auto">
                  <a:spcBef>
                    <a:spcPts val="0"/>
                  </a:spcBef>
                  <a:spcAft>
                    <a:spcPts val="0"/>
                  </a:spcAft>
                  <a:defRPr/>
                </a:pPr>
                <a:r>
                  <a:rPr lang="en-US" sz="1200"/>
                  <a:t>187</a:t>
                </a:r>
              </a:p>
              <a:p>
                <a:pPr fontAlgn="auto">
                  <a:spcBef>
                    <a:spcPts val="0"/>
                  </a:spcBef>
                  <a:spcAft>
                    <a:spcPts val="0"/>
                  </a:spcAft>
                  <a:defRPr/>
                </a:pPr>
                <a:r>
                  <a:rPr lang="en-US" sz="1200"/>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221</a:t>
                </a:r>
              </a:p>
              <a:p>
                <a:pPr fontAlgn="auto">
                  <a:spcBef>
                    <a:spcPts val="0"/>
                  </a:spcBef>
                  <a:spcAft>
                    <a:spcPts val="0"/>
                  </a:spcAft>
                  <a:defRPr/>
                </a:pPr>
                <a:r>
                  <a:rPr lang="en-US" sz="1200"/>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255</a:t>
                </a:r>
              </a:p>
              <a:p>
                <a:pPr fontAlgn="auto">
                  <a:spcBef>
                    <a:spcPts val="0"/>
                  </a:spcBef>
                  <a:spcAft>
                    <a:spcPts val="0"/>
                  </a:spcAft>
                  <a:defRPr/>
                </a:pPr>
                <a:r>
                  <a:rPr lang="en-US" sz="1200"/>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236</a:t>
                </a:r>
              </a:p>
              <a:p>
                <a:pPr fontAlgn="auto">
                  <a:spcBef>
                    <a:spcPts val="0"/>
                  </a:spcBef>
                  <a:spcAft>
                    <a:spcPts val="0"/>
                  </a:spcAft>
                  <a:defRPr/>
                </a:pPr>
                <a:r>
                  <a:rPr lang="en-US" sz="1200"/>
                  <a:t>137</a:t>
                </a:r>
              </a:p>
              <a:p>
                <a:pPr fontAlgn="auto">
                  <a:spcBef>
                    <a:spcPts val="0"/>
                  </a:spcBef>
                  <a:spcAft>
                    <a:spcPts val="0"/>
                  </a:spcAft>
                  <a:defRPr/>
                </a:pPr>
                <a:r>
                  <a:rPr lang="en-US" sz="1200"/>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127</a:t>
                </a:r>
              </a:p>
              <a:p>
                <a:pPr fontAlgn="auto">
                  <a:spcBef>
                    <a:spcPts val="0"/>
                  </a:spcBef>
                  <a:spcAft>
                    <a:spcPts val="0"/>
                  </a:spcAft>
                  <a:defRPr/>
                </a:pPr>
                <a:r>
                  <a:rPr lang="en-US" sz="1200"/>
                  <a:t>175</a:t>
                </a:r>
              </a:p>
              <a:p>
                <a:pPr fontAlgn="auto">
                  <a:spcBef>
                    <a:spcPts val="0"/>
                  </a:spcBef>
                  <a:spcAft>
                    <a:spcPts val="0"/>
                  </a:spcAft>
                  <a:defRPr/>
                </a:pPr>
                <a:r>
                  <a:rPr lang="en-US" sz="1200"/>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203</a:t>
                </a:r>
              </a:p>
              <a:p>
                <a:pPr fontAlgn="auto">
                  <a:spcBef>
                    <a:spcPts val="0"/>
                  </a:spcBef>
                  <a:spcAft>
                    <a:spcPts val="0"/>
                  </a:spcAft>
                  <a:defRPr/>
                </a:pPr>
                <a:r>
                  <a:rPr lang="en-US" sz="1200"/>
                  <a:t>215</a:t>
                </a:r>
              </a:p>
              <a:p>
                <a:pPr fontAlgn="auto">
                  <a:spcBef>
                    <a:spcPts val="0"/>
                  </a:spcBef>
                  <a:spcAft>
                    <a:spcPts val="0"/>
                  </a:spcAft>
                  <a:defRPr/>
                </a:pPr>
                <a:r>
                  <a:rPr lang="en-US" sz="1200"/>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179</a:t>
                </a:r>
              </a:p>
              <a:p>
                <a:pPr fontAlgn="auto">
                  <a:spcBef>
                    <a:spcPts val="0"/>
                  </a:spcBef>
                  <a:spcAft>
                    <a:spcPts val="0"/>
                  </a:spcAft>
                  <a:defRPr/>
                </a:pPr>
                <a:r>
                  <a:rPr lang="en-US" sz="1200">
                    <a:solidFill>
                      <a:schemeClr val="dk2"/>
                    </a:solidFill>
                  </a:rPr>
                  <a:t>149</a:t>
                </a:r>
              </a:p>
              <a:p>
                <a:pPr fontAlgn="auto">
                  <a:spcBef>
                    <a:spcPts val="0"/>
                  </a:spcBef>
                  <a:spcAft>
                    <a:spcPts val="0"/>
                  </a:spcAft>
                  <a:defRPr/>
                </a:pPr>
                <a:r>
                  <a:rPr lang="en-US" sz="1200">
                    <a:solidFill>
                      <a:schemeClr val="dk2"/>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212</a:t>
                </a:r>
              </a:p>
              <a:p>
                <a:pPr fontAlgn="auto">
                  <a:spcBef>
                    <a:spcPts val="0"/>
                  </a:spcBef>
                  <a:spcAft>
                    <a:spcPts val="0"/>
                  </a:spcAft>
                  <a:defRPr/>
                </a:pPr>
                <a:r>
                  <a:rPr lang="en-US" sz="1200"/>
                  <a:t>195</a:t>
                </a:r>
              </a:p>
              <a:p>
                <a:pPr fontAlgn="auto">
                  <a:spcBef>
                    <a:spcPts val="0"/>
                  </a:spcBef>
                  <a:spcAft>
                    <a:spcPts val="0"/>
                  </a:spcAft>
                  <a:defRPr/>
                </a:pPr>
                <a:r>
                  <a:rPr lang="en-US" sz="1200"/>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242</a:t>
                </a:r>
              </a:p>
              <a:p>
                <a:pPr fontAlgn="auto">
                  <a:spcBef>
                    <a:spcPts val="0"/>
                  </a:spcBef>
                  <a:spcAft>
                    <a:spcPts val="0"/>
                  </a:spcAft>
                  <a:defRPr/>
                </a:pPr>
                <a:r>
                  <a:rPr lang="en-US" sz="1200"/>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249</a:t>
                </a:r>
              </a:p>
              <a:p>
                <a:pPr fontAlgn="auto">
                  <a:spcBef>
                    <a:spcPts val="0"/>
                  </a:spcBef>
                  <a:spcAft>
                    <a:spcPts val="0"/>
                  </a:spcAft>
                  <a:defRPr/>
                </a:pPr>
                <a:r>
                  <a:rPr lang="en-US" sz="1200"/>
                  <a:t>213</a:t>
                </a:r>
                <a:endParaRPr lang="en-US" sz="1200" dirty="0"/>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229</a:t>
                </a:r>
              </a:p>
              <a:p>
                <a:pPr fontAlgn="auto">
                  <a:spcBef>
                    <a:spcPts val="0"/>
                  </a:spcBef>
                  <a:spcAft>
                    <a:spcPts val="0"/>
                  </a:spcAft>
                  <a:defRPr/>
                </a:pPr>
                <a:r>
                  <a:rPr lang="en-US" sz="1200"/>
                  <a:t>205</a:t>
                </a:r>
              </a:p>
              <a:p>
                <a:pPr fontAlgn="auto">
                  <a:spcBef>
                    <a:spcPts val="0"/>
                  </a:spcBef>
                  <a:spcAft>
                    <a:spcPts val="0"/>
                  </a:spcAft>
                  <a:defRPr/>
                </a:pPr>
                <a:r>
                  <a:rPr lang="en-US" sz="1200"/>
                  <a:t>186</a:t>
                </a:r>
                <a:endParaRPr lang="en-US" sz="1200" dirty="0"/>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248</a:t>
                </a:r>
              </a:p>
              <a:p>
                <a:pPr fontAlgn="auto">
                  <a:spcBef>
                    <a:spcPts val="0"/>
                  </a:spcBef>
                  <a:spcAft>
                    <a:spcPts val="0"/>
                  </a:spcAft>
                  <a:defRPr/>
                </a:pPr>
                <a:r>
                  <a:rPr lang="en-US" sz="1200"/>
                  <a:t>241</a:t>
                </a:r>
              </a:p>
              <a:p>
                <a:pPr fontAlgn="auto">
                  <a:spcBef>
                    <a:spcPts val="0"/>
                  </a:spcBef>
                  <a:spcAft>
                    <a:spcPts val="0"/>
                  </a:spcAft>
                  <a:defRPr/>
                </a:pPr>
                <a:r>
                  <a:rPr lang="en-US" sz="1200"/>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7FAFDD"/>
                    </a:solidFill>
                  </a:rPr>
                  <a:t>180</a:t>
                </a:r>
              </a:p>
              <a:p>
                <a:pPr fontAlgn="auto">
                  <a:spcBef>
                    <a:spcPts val="0"/>
                  </a:spcBef>
                  <a:spcAft>
                    <a:spcPts val="0"/>
                  </a:spcAft>
                  <a:defRPr/>
                </a:pPr>
                <a:r>
                  <a:rPr lang="en-US" sz="1200">
                    <a:solidFill>
                      <a:srgbClr val="7FAFDD"/>
                    </a:solidFill>
                  </a:rPr>
                  <a:t>213</a:t>
                </a:r>
              </a:p>
              <a:p>
                <a:pPr fontAlgn="auto">
                  <a:spcBef>
                    <a:spcPts val="0"/>
                  </a:spcBef>
                  <a:spcAft>
                    <a:spcPts val="0"/>
                  </a:spcAft>
                  <a:defRPr/>
                </a:pPr>
                <a:r>
                  <a:rPr lang="en-US" sz="1200">
                    <a:solidFill>
                      <a:srgbClr val="7FAFDD"/>
                    </a:solidFill>
                  </a:rPr>
                  <a:t>154</a:t>
                </a:r>
                <a:endParaRPr lang="en-US" sz="1200" dirty="0">
                  <a:solidFill>
                    <a:srgbClr val="7FAFDD"/>
                  </a:solidFill>
                </a:endParaRP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231</a:t>
                </a:r>
              </a:p>
              <a:p>
                <a:pPr fontAlgn="auto">
                  <a:spcBef>
                    <a:spcPts val="0"/>
                  </a:spcBef>
                  <a:spcAft>
                    <a:spcPts val="0"/>
                  </a:spcAft>
                  <a:defRPr/>
                </a:pPr>
                <a:r>
                  <a:rPr lang="en-US" sz="1200"/>
                  <a:t>200</a:t>
                </a:r>
                <a:endParaRPr lang="en-US" sz="1200" dirty="0"/>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241</a:t>
                </a:r>
              </a:p>
              <a:p>
                <a:pPr fontAlgn="auto">
                  <a:spcBef>
                    <a:spcPts val="0"/>
                  </a:spcBef>
                  <a:spcAft>
                    <a:spcPts val="0"/>
                  </a:spcAft>
                  <a:defRPr/>
                </a:pPr>
                <a:r>
                  <a:rPr lang="en-US" sz="1200"/>
                  <a:t>240</a:t>
                </a:r>
              </a:p>
              <a:p>
                <a:pPr fontAlgn="auto">
                  <a:spcBef>
                    <a:spcPts val="0"/>
                  </a:spcBef>
                  <a:spcAft>
                    <a:spcPts val="0"/>
                  </a:spcAft>
                  <a:defRPr/>
                </a:pPr>
                <a:r>
                  <a:rPr lang="en-US" sz="1200"/>
                  <a:t>202</a:t>
                </a:r>
                <a:endParaRPr lang="en-US" sz="1200" dirty="0"/>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251</a:t>
                </a:r>
              </a:p>
              <a:p>
                <a:pPr fontAlgn="auto">
                  <a:spcBef>
                    <a:spcPts val="0"/>
                  </a:spcBef>
                  <a:spcAft>
                    <a:spcPts val="0"/>
                  </a:spcAft>
                  <a:defRPr/>
                </a:pPr>
                <a:r>
                  <a:rPr lang="en-US" sz="1200"/>
                  <a:t>251</a:t>
                </a:r>
              </a:p>
              <a:p>
                <a:pPr fontAlgn="auto">
                  <a:spcBef>
                    <a:spcPts val="0"/>
                  </a:spcBef>
                  <a:spcAft>
                    <a:spcPts val="0"/>
                  </a:spcAft>
                  <a:defRPr/>
                </a:pPr>
                <a:r>
                  <a:rPr lang="en-US" sz="1200"/>
                  <a:t>241</a:t>
                </a:r>
                <a:endParaRPr lang="en-US" sz="1200" dirty="0"/>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dirty="0">
                  <a:solidFill>
                    <a:schemeClr val="dk1"/>
                  </a:solidFill>
                  <a:latin typeface="+mn-lt"/>
                </a:rPr>
                <a:t>Title and Content</a:t>
              </a:r>
            </a:p>
          </p:txBody>
        </p:sp>
      </p:grpSp>
      <p:pic>
        <p:nvPicPr>
          <p:cNvPr id="56" name="Picture 4"/>
          <p:cNvPicPr>
            <a:picLocks noChangeAspect="1" noChangeArrowheads="1"/>
          </p:cNvPicPr>
          <p:nvPr userDrawn="1"/>
        </p:nvPicPr>
        <p:blipFill>
          <a:blip r:embed="rId51" cstate="print"/>
          <a:srcRect l="19609" t="20313" r="5391" b="9277"/>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3"/>
          <p:cNvPicPr>
            <a:picLocks noChangeAspect="1" noChangeArrowheads="1"/>
          </p:cNvPicPr>
          <p:nvPr/>
        </p:nvPicPr>
        <p:blipFill>
          <a:blip r:embed="rId4" cstate="print"/>
          <a:srcRect l="19376" t="20410" r="5469" b="9375"/>
          <a:stretch>
            <a:fillRect/>
          </a:stretch>
        </p:blipFill>
        <p:spPr bwMode="auto">
          <a:xfrm>
            <a:off x="-28575" y="0"/>
            <a:ext cx="9163050" cy="6848475"/>
          </a:xfrm>
          <a:prstGeom prst="rect">
            <a:avLst/>
          </a:prstGeom>
          <a:noFill/>
          <a:ln w="9525">
            <a:noFill/>
            <a:miter lim="800000"/>
            <a:headEnd/>
            <a:tailEnd/>
          </a:ln>
        </p:spPr>
      </p:pic>
      <p:sp>
        <p:nvSpPr>
          <p:cNvPr id="1027"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59AD754-DF78-4932-96CB-3B521E28E267}" type="slidenum">
              <a:rPr lang="en-US"/>
              <a:pPr>
                <a:defRPr/>
              </a:pPr>
              <a:t>‹#›</a:t>
            </a:fld>
            <a:endParaRPr lang="en-US" dirty="0"/>
          </a:p>
        </p:txBody>
      </p:sp>
      <p:pic>
        <p:nvPicPr>
          <p:cNvPr id="1030" name="Picture 15" descr="Corporate Research Logo"/>
          <p:cNvPicPr>
            <a:picLocks noChangeAspect="1" noChangeArrowheads="1"/>
          </p:cNvPicPr>
          <p:nvPr/>
        </p:nvPicPr>
        <p:blipFill>
          <a:blip r:embed="rId5" cstate="print"/>
          <a:srcRect/>
          <a:stretch>
            <a:fillRect/>
          </a:stretch>
        </p:blipFill>
        <p:spPr bwMode="auto">
          <a:xfrm>
            <a:off x="8153400" y="0"/>
            <a:ext cx="9906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8" r:id="rId1"/>
    <p:sldLayoutId id="2147483724"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p:cNvPicPr>
            <a:picLocks noChangeAspect="1" noChangeArrowheads="1"/>
          </p:cNvPicPr>
          <p:nvPr/>
        </p:nvPicPr>
        <p:blipFill>
          <a:blip r:embed="rId3" cstate="print"/>
          <a:srcRect l="19609" t="20410" r="5469" b="9277"/>
          <a:stretch>
            <a:fillRect/>
          </a:stretch>
        </p:blipFill>
        <p:spPr bwMode="auto">
          <a:xfrm>
            <a:off x="0" y="0"/>
            <a:ext cx="9134475" cy="6858000"/>
          </a:xfrm>
          <a:prstGeom prst="rect">
            <a:avLst/>
          </a:prstGeom>
          <a:noFill/>
          <a:ln w="9525">
            <a:noFill/>
            <a:miter lim="800000"/>
            <a:headEnd/>
            <a:tailEnd/>
          </a:ln>
        </p:spPr>
      </p:pic>
      <p:pic>
        <p:nvPicPr>
          <p:cNvPr id="2051" name="Picture 156" descr="tata-trans-new"/>
          <p:cNvPicPr>
            <a:picLocks noChangeAspect="1" noChangeArrowheads="1"/>
          </p:cNvPicPr>
          <p:nvPr/>
        </p:nvPicPr>
        <p:blipFill>
          <a:blip r:embed="rId4" cstate="print"/>
          <a:srcRect/>
          <a:stretch>
            <a:fillRect/>
          </a:stretch>
        </p:blipFill>
        <p:spPr bwMode="auto">
          <a:xfrm>
            <a:off x="8229600" y="428625"/>
            <a:ext cx="466725" cy="430213"/>
          </a:xfrm>
          <a:prstGeom prst="rect">
            <a:avLst/>
          </a:prstGeom>
          <a:noFill/>
          <a:ln w="9525">
            <a:noFill/>
            <a:miter lim="800000"/>
            <a:headEnd/>
            <a:tailEnd/>
          </a:ln>
        </p:spPr>
      </p:pic>
      <p:sp>
        <p:nvSpPr>
          <p:cNvPr id="2052"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725"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p:cNvPicPr>
            <a:picLocks noChangeAspect="1" noChangeArrowheads="1"/>
          </p:cNvPicPr>
          <p:nvPr/>
        </p:nvPicPr>
        <p:blipFill>
          <a:blip r:embed="rId3" cstate="print"/>
          <a:srcRect l="19609" t="20410" r="5391" b="8757"/>
          <a:stretch>
            <a:fillRect/>
          </a:stretch>
        </p:blipFill>
        <p:spPr bwMode="auto">
          <a:xfrm>
            <a:off x="0" y="0"/>
            <a:ext cx="9144000" cy="6908800"/>
          </a:xfrm>
          <a:prstGeom prst="rect">
            <a:avLst/>
          </a:prstGeom>
          <a:noFill/>
          <a:ln w="9525">
            <a:noFill/>
            <a:miter lim="800000"/>
            <a:headEnd/>
            <a:tailEnd/>
          </a:ln>
        </p:spPr>
      </p:pic>
      <p:pic>
        <p:nvPicPr>
          <p:cNvPr id="3075" name="Picture 156" descr="tata-trans-new"/>
          <p:cNvPicPr>
            <a:picLocks noChangeAspect="1" noChangeArrowheads="1"/>
          </p:cNvPicPr>
          <p:nvPr/>
        </p:nvPicPr>
        <p:blipFill>
          <a:blip r:embed="rId4" cstate="print"/>
          <a:srcRect/>
          <a:stretch>
            <a:fillRect/>
          </a:stretch>
        </p:blipFill>
        <p:spPr bwMode="auto">
          <a:xfrm>
            <a:off x="8229600" y="428625"/>
            <a:ext cx="466725" cy="430213"/>
          </a:xfrm>
          <a:prstGeom prst="rect">
            <a:avLst/>
          </a:prstGeom>
          <a:noFill/>
          <a:ln w="9525">
            <a:noFill/>
            <a:miter lim="800000"/>
            <a:headEnd/>
            <a:tailEnd/>
          </a:ln>
        </p:spPr>
      </p:pic>
      <p:sp>
        <p:nvSpPr>
          <p:cNvPr id="3076"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726"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3" cstate="print"/>
          <a:srcRect l="19531" t="20410" r="5391" b="9375"/>
          <a:stretch>
            <a:fillRect/>
          </a:stretch>
        </p:blipFill>
        <p:spPr bwMode="auto">
          <a:xfrm>
            <a:off x="-9525" y="0"/>
            <a:ext cx="9153525" cy="6848475"/>
          </a:xfrm>
          <a:prstGeom prst="rect">
            <a:avLst/>
          </a:prstGeom>
          <a:noFill/>
          <a:ln w="9525">
            <a:noFill/>
            <a:miter lim="800000"/>
            <a:headEnd/>
            <a:tailEnd/>
          </a:ln>
        </p:spPr>
      </p:pic>
      <p:pic>
        <p:nvPicPr>
          <p:cNvPr id="4099" name="Picture 156" descr="tata-trans-new"/>
          <p:cNvPicPr>
            <a:picLocks noChangeAspect="1" noChangeArrowheads="1"/>
          </p:cNvPicPr>
          <p:nvPr/>
        </p:nvPicPr>
        <p:blipFill>
          <a:blip r:embed="rId4" cstate="print"/>
          <a:srcRect/>
          <a:stretch>
            <a:fillRect/>
          </a:stretch>
        </p:blipFill>
        <p:spPr bwMode="auto">
          <a:xfrm>
            <a:off x="8229600" y="428625"/>
            <a:ext cx="466725" cy="430213"/>
          </a:xfrm>
          <a:prstGeom prst="rect">
            <a:avLst/>
          </a:prstGeom>
          <a:noFill/>
          <a:ln w="9525">
            <a:noFill/>
            <a:miter lim="800000"/>
            <a:headEnd/>
            <a:tailEnd/>
          </a:ln>
        </p:spPr>
      </p:pic>
      <p:sp>
        <p:nvSpPr>
          <p:cNvPr id="4100"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727"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3"/>
          <p:cNvPicPr>
            <a:picLocks noChangeAspect="1" noChangeArrowheads="1"/>
          </p:cNvPicPr>
          <p:nvPr/>
        </p:nvPicPr>
        <p:blipFill>
          <a:blip r:embed="rId3" cstate="print"/>
          <a:srcRect l="19609" t="20410" r="5391" b="9277"/>
          <a:stretch>
            <a:fillRect/>
          </a:stretch>
        </p:blipFill>
        <p:spPr bwMode="auto">
          <a:xfrm>
            <a:off x="0" y="0"/>
            <a:ext cx="9144000" cy="6858000"/>
          </a:xfrm>
          <a:prstGeom prst="rect">
            <a:avLst/>
          </a:prstGeom>
          <a:noFill/>
          <a:ln w="9525">
            <a:noFill/>
            <a:miter lim="800000"/>
            <a:headEnd/>
            <a:tailEnd/>
          </a:ln>
        </p:spPr>
      </p:pic>
      <p:sp>
        <p:nvSpPr>
          <p:cNvPr id="4" name="TextBox 3"/>
          <p:cNvSpPr txBox="1"/>
          <p:nvPr/>
        </p:nvSpPr>
        <p:spPr>
          <a:xfrm>
            <a:off x="295275" y="3248025"/>
            <a:ext cx="8239125" cy="554038"/>
          </a:xfrm>
          <a:prstGeom prst="rect">
            <a:avLst/>
          </a:prstGeom>
          <a:noFill/>
        </p:spPr>
        <p:txBody>
          <a:bodyPr>
            <a:spAutoFit/>
          </a:bodyPr>
          <a:lstStyle/>
          <a:p>
            <a:pPr fontAlgn="auto">
              <a:spcAft>
                <a:spcPts val="0"/>
              </a:spcAft>
              <a:defRPr/>
            </a:pPr>
            <a:r>
              <a:rPr lang="en-US" sz="3000" dirty="0">
                <a:solidFill>
                  <a:schemeClr val="bg1"/>
                </a:solidFill>
                <a:latin typeface="Myriad Pro" pitchFamily="34" charset="0"/>
                <a:ea typeface="+mj-ea"/>
                <a:cs typeface="+mj-cs"/>
              </a:rPr>
              <a:t>Thank You</a:t>
            </a:r>
          </a:p>
        </p:txBody>
      </p:sp>
    </p:spTree>
  </p:cSld>
  <p:clrMap bg1="lt1" tx1="dk1" bg2="lt2" tx2="dk2" accent1="accent1" accent2="accent2" accent3="accent3" accent4="accent4" accent5="accent5" accent6="accent6" hlink="hlink" folHlink="folHlink"/>
  <p:sldLayoutIdLst>
    <p:sldLayoutId id="2147483729"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p:cNvPicPr>
            <a:picLocks noChangeAspect="1" noChangeArrowheads="1"/>
          </p:cNvPicPr>
          <p:nvPr/>
        </p:nvPicPr>
        <p:blipFill>
          <a:blip r:embed="rId4" cstate="print"/>
          <a:srcRect l="19609" t="20410" r="5469" b="9277"/>
          <a:stretch>
            <a:fillRect/>
          </a:stretch>
        </p:blipFill>
        <p:spPr bwMode="auto">
          <a:xfrm>
            <a:off x="0" y="0"/>
            <a:ext cx="9134475" cy="6858000"/>
          </a:xfrm>
          <a:prstGeom prst="rect">
            <a:avLst/>
          </a:prstGeom>
          <a:noFill/>
          <a:ln w="9525">
            <a:noFill/>
            <a:miter lim="800000"/>
            <a:headEnd/>
            <a:tailEnd/>
          </a:ln>
        </p:spPr>
      </p:pic>
      <p:pic>
        <p:nvPicPr>
          <p:cNvPr id="3075" name="Picture 156" descr="tata-trans-new"/>
          <p:cNvPicPr>
            <a:picLocks noChangeAspect="1" noChangeArrowheads="1"/>
          </p:cNvPicPr>
          <p:nvPr/>
        </p:nvPicPr>
        <p:blipFill>
          <a:blip r:embed="rId5" cstate="print"/>
          <a:srcRect/>
          <a:stretch>
            <a:fillRect/>
          </a:stretch>
        </p:blipFill>
        <p:spPr bwMode="auto">
          <a:xfrm>
            <a:off x="8229600" y="428625"/>
            <a:ext cx="466725" cy="430213"/>
          </a:xfrm>
          <a:prstGeom prst="rect">
            <a:avLst/>
          </a:prstGeom>
          <a:noFill/>
          <a:ln w="9525">
            <a:noFill/>
            <a:miter lim="800000"/>
            <a:headEnd/>
            <a:tailEnd/>
          </a:ln>
        </p:spPr>
      </p:pic>
      <p:sp>
        <p:nvSpPr>
          <p:cNvPr id="3076"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5" cstate="print"/>
          <a:srcRect l="19376" t="20410" r="5469" b="9375"/>
          <a:stretch>
            <a:fillRect/>
          </a:stretch>
        </p:blipFill>
        <p:spPr bwMode="auto">
          <a:xfrm>
            <a:off x="-28575" y="0"/>
            <a:ext cx="9163050" cy="6848475"/>
          </a:xfrm>
          <a:prstGeom prst="rect">
            <a:avLst/>
          </a:prstGeom>
          <a:noFill/>
          <a:ln w="9525">
            <a:noFill/>
            <a:miter lim="800000"/>
            <a:headEnd/>
            <a:tailEnd/>
          </a:ln>
        </p:spPr>
      </p:pic>
      <p:sp>
        <p:nvSpPr>
          <p:cNvPr id="2051"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5DAA8C4-C40B-4227-94DD-CCC257F584CB}" type="slidenum">
              <a:rPr lang="en-US"/>
              <a:pPr>
                <a:defRPr/>
              </a:pPr>
              <a:t>‹#›</a:t>
            </a:fld>
            <a:endParaRPr lang="en-US" dirty="0"/>
          </a:p>
        </p:txBody>
      </p:sp>
      <p:pic>
        <p:nvPicPr>
          <p:cNvPr id="2054" name="Picture 15" descr="Corporate Research Logo"/>
          <p:cNvPicPr>
            <a:picLocks noChangeAspect="1" noChangeArrowheads="1"/>
          </p:cNvPicPr>
          <p:nvPr/>
        </p:nvPicPr>
        <p:blipFill>
          <a:blip r:embed="rId6" cstate="print"/>
          <a:srcRect/>
          <a:stretch>
            <a:fillRect/>
          </a:stretch>
        </p:blipFill>
        <p:spPr bwMode="auto">
          <a:xfrm>
            <a:off x="8153400" y="0"/>
            <a:ext cx="9906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14.xml"/><Relationship Id="rId4" Type="http://schemas.openxmlformats.org/officeDocument/2006/relationships/chart" Target="../charts/chart13.xml"/></Relationships>
</file>

<file path=ppt/slides/_rels/slide14.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42.xml"/><Relationship Id="rId3" Type="http://schemas.openxmlformats.org/officeDocument/2006/relationships/image" Target="../media/image9.jpeg"/><Relationship Id="rId7" Type="http://schemas.openxmlformats.org/officeDocument/2006/relationships/image" Target="../media/image13.gif"/><Relationship Id="rId12" Type="http://schemas.openxmlformats.org/officeDocument/2006/relationships/slide" Target="slide3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slide" Target="slide29.xml"/><Relationship Id="rId5" Type="http://schemas.openxmlformats.org/officeDocument/2006/relationships/image" Target="../media/image11.jpeg"/><Relationship Id="rId15" Type="http://schemas.openxmlformats.org/officeDocument/2006/relationships/slide" Target="slide63.xml"/><Relationship Id="rId10" Type="http://schemas.openxmlformats.org/officeDocument/2006/relationships/slide" Target="slide14.xml"/><Relationship Id="rId4" Type="http://schemas.openxmlformats.org/officeDocument/2006/relationships/image" Target="../media/image10.jpeg"/><Relationship Id="rId9" Type="http://schemas.openxmlformats.org/officeDocument/2006/relationships/slide" Target="slide3.xml"/><Relationship Id="rId14" Type="http://schemas.openxmlformats.org/officeDocument/2006/relationships/slide" Target="slide5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slide" Target="slide42.xml"/><Relationship Id="rId3" Type="http://schemas.openxmlformats.org/officeDocument/2006/relationships/image" Target="../media/image9.jpeg"/><Relationship Id="rId7" Type="http://schemas.openxmlformats.org/officeDocument/2006/relationships/image" Target="../media/image12.jpeg"/><Relationship Id="rId12" Type="http://schemas.openxmlformats.org/officeDocument/2006/relationships/slide" Target="slide3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slide" Target="slide29.xml"/><Relationship Id="rId5" Type="http://schemas.openxmlformats.org/officeDocument/2006/relationships/slide" Target="slide2.xml"/><Relationship Id="rId15" Type="http://schemas.openxmlformats.org/officeDocument/2006/relationships/slide" Target="slide63.xml"/><Relationship Id="rId10" Type="http://schemas.openxmlformats.org/officeDocument/2006/relationships/slide" Target="slide14.xml"/><Relationship Id="rId4" Type="http://schemas.openxmlformats.org/officeDocument/2006/relationships/image" Target="../media/image10.jpeg"/><Relationship Id="rId9" Type="http://schemas.openxmlformats.org/officeDocument/2006/relationships/slide" Target="slide3.xml"/><Relationship Id="rId14" Type="http://schemas.openxmlformats.org/officeDocument/2006/relationships/slide" Target="slide5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42.xml"/><Relationship Id="rId3" Type="http://schemas.openxmlformats.org/officeDocument/2006/relationships/image" Target="../media/image9.jpeg"/><Relationship Id="rId7" Type="http://schemas.openxmlformats.org/officeDocument/2006/relationships/image" Target="../media/image13.gif"/><Relationship Id="rId12" Type="http://schemas.openxmlformats.org/officeDocument/2006/relationships/slide" Target="slide3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slide" Target="slide29.xml"/><Relationship Id="rId5" Type="http://schemas.openxmlformats.org/officeDocument/2006/relationships/image" Target="../media/image11.jpeg"/><Relationship Id="rId15" Type="http://schemas.openxmlformats.org/officeDocument/2006/relationships/slide" Target="slide63.xml"/><Relationship Id="rId10" Type="http://schemas.openxmlformats.org/officeDocument/2006/relationships/slide" Target="slide14.xml"/><Relationship Id="rId4" Type="http://schemas.openxmlformats.org/officeDocument/2006/relationships/image" Target="../media/image10.jpeg"/><Relationship Id="rId9" Type="http://schemas.openxmlformats.org/officeDocument/2006/relationships/slide" Target="slide3.xml"/><Relationship Id="rId14" Type="http://schemas.openxmlformats.org/officeDocument/2006/relationships/slide" Target="slide51.xml"/></Relationships>
</file>

<file path=ppt/slides/_rels/slide3.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42.xml"/><Relationship Id="rId3" Type="http://schemas.openxmlformats.org/officeDocument/2006/relationships/image" Target="../media/image9.jpeg"/><Relationship Id="rId7" Type="http://schemas.openxmlformats.org/officeDocument/2006/relationships/image" Target="../media/image13.gif"/><Relationship Id="rId12" Type="http://schemas.openxmlformats.org/officeDocument/2006/relationships/slide" Target="slide3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slide" Target="slide29.xml"/><Relationship Id="rId5" Type="http://schemas.openxmlformats.org/officeDocument/2006/relationships/image" Target="../media/image11.jpeg"/><Relationship Id="rId15" Type="http://schemas.openxmlformats.org/officeDocument/2006/relationships/slide" Target="slide63.xml"/><Relationship Id="rId10" Type="http://schemas.openxmlformats.org/officeDocument/2006/relationships/slide" Target="slide14.xml"/><Relationship Id="rId4" Type="http://schemas.openxmlformats.org/officeDocument/2006/relationships/image" Target="../media/image10.jpeg"/><Relationship Id="rId9" Type="http://schemas.openxmlformats.org/officeDocument/2006/relationships/slide" Target="slide3.xml"/><Relationship Id="rId14" Type="http://schemas.openxmlformats.org/officeDocument/2006/relationships/slide" Target="slide5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Microsoft_Office_Excel_97-2003_Worksheet1.xls"/></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Microsoft_Office_Excel_97-2003_Worksheet3.xls"/><Relationship Id="rId4" Type="http://schemas.openxmlformats.org/officeDocument/2006/relationships/oleObject" Target="../embeddings/Microsoft_Office_Excel_97-2003_Worksheet2.xls"/></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Microsoft_Office_Excel_97-2003_Worksheet5.xls"/><Relationship Id="rId4" Type="http://schemas.openxmlformats.org/officeDocument/2006/relationships/oleObject" Target="../embeddings/Microsoft_Office_Excel_97-2003_Worksheet4.xls"/></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Microsoft_Office_Excel_97-2003_Worksheet7.xls"/><Relationship Id="rId4" Type="http://schemas.openxmlformats.org/officeDocument/2006/relationships/oleObject" Target="../embeddings/Microsoft_Office_Excel_97-2003_Worksheet6.xls"/></Relationships>
</file>

<file path=ppt/slides/_rels/slide34.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42.xml"/><Relationship Id="rId3" Type="http://schemas.openxmlformats.org/officeDocument/2006/relationships/image" Target="../media/image9.jpeg"/><Relationship Id="rId7" Type="http://schemas.openxmlformats.org/officeDocument/2006/relationships/image" Target="../media/image13.gif"/><Relationship Id="rId12" Type="http://schemas.openxmlformats.org/officeDocument/2006/relationships/slide" Target="slide3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slide" Target="slide29.xml"/><Relationship Id="rId5" Type="http://schemas.openxmlformats.org/officeDocument/2006/relationships/image" Target="../media/image11.jpeg"/><Relationship Id="rId15" Type="http://schemas.openxmlformats.org/officeDocument/2006/relationships/slide" Target="slide63.xml"/><Relationship Id="rId10" Type="http://schemas.openxmlformats.org/officeDocument/2006/relationships/slide" Target="slide14.xml"/><Relationship Id="rId4" Type="http://schemas.openxmlformats.org/officeDocument/2006/relationships/image" Target="../media/image10.jpeg"/><Relationship Id="rId9" Type="http://schemas.openxmlformats.org/officeDocument/2006/relationships/slide" Target="slide3.xml"/><Relationship Id="rId14" Type="http://schemas.openxmlformats.org/officeDocument/2006/relationships/slide" Target="slide51.xml"/></Relationships>
</file>

<file path=ppt/slides/_rels/slide3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hyperlink" Target="http://www.google.co.in/imgres?imgurl=http://pbgandco.com/images/image/accountancy.jpg&amp;imgrefurl=http://pbgandco.com/accountancy.htm&amp;usg=__VPPUrhI_NK3TdTRPJrp7TiylG1g=&amp;h=250&amp;w=200&amp;sz=18&amp;hl=en&amp;start=21&amp;zoom=1&amp;tbnid=xyaL5T8QVpwkTM:&amp;tbnh=111&amp;tbnw=89&amp;ei=djNnTsOHGsnjrAe5rZziCg&amp;prev=/search?q=accountancy&amp;um=1&amp;hl=en&amp;sa=N&amp;tbm=isch&amp;um=1&amp;itbs=1" TargetMode="External"/><Relationship Id="rId7" Type="http://schemas.openxmlformats.org/officeDocument/2006/relationships/hyperlink" Target="http://www.google.co.in/imgres?imgurl=http://money1money.com/images/images/0,,5736143,00.jpg&amp;imgrefurl=http://money1money.com/marketing.htm&amp;usg=__r5kh8dM-92sCahw5e93_dy0XVp0=&amp;h=473&amp;w=632&amp;sz=59&amp;hl=en&amp;start=8&amp;zoom=1&amp;tbnid=pNLa2-1QXCbOfM:&amp;tbnh=103&amp;tbnw=137&amp;ei=OTRnTq6UJYHIrQfMxL3UCg&amp;prev=/search?q=online&amp;um=1&amp;hl=en&amp;sa=X&amp;tbm=isch&amp;um=1&amp;itbs=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hyperlink" Target="http://www.google.co.in/imgres?imgurl=http://4.bp.blogspot.com/_O8YSbpHyTzw/TTEBdDxd80I/AAAAAAAAANI/pp3zzckOZ7M/s1600/customer-loyalty_retention.jpg&amp;imgrefurl=http://thefizzbackblog.blogspot.com/2010/11/customer-loyalty-making-it-easy.html&amp;usg=__0s_VgiZBXYsvbUPNPad159DBBFk=&amp;h=326&amp;w=368&amp;sz=67&amp;hl=en&amp;start=6&amp;zoom=1&amp;tbnid=6Jk63n8mWaz1zM:&amp;tbnh=108&amp;tbnw=122&amp;ei=vzNnTv3BAoS0rAe0zoHZCg&amp;prev=/search?q=client+loyalty&amp;um=1&amp;hl=en&amp;sa=N&amp;tbm=isch&amp;um=1&amp;itbs=1" TargetMode="External"/><Relationship Id="rId10" Type="http://schemas.openxmlformats.org/officeDocument/2006/relationships/image" Target="../media/image33.jpeg"/><Relationship Id="rId4" Type="http://schemas.openxmlformats.org/officeDocument/2006/relationships/image" Target="../media/image30.jpeg"/><Relationship Id="rId9" Type="http://schemas.openxmlformats.org/officeDocument/2006/relationships/hyperlink" Target="http://www.google.co.in/imgres?imgurl=http://ssresources-nc.wikispaces.com/file/view/online.jpg/61051878/online.jpg&amp;imgrefurl=http://ssresources-nc.wikispaces.com/On-line+Opportunities&amp;usg=__nZogPrFB0faSUy9n67fihQsrEWQ=&amp;h=1050&amp;w=1050&amp;sz=89&amp;hl=en&amp;start=20&amp;zoom=1&amp;tbnid=zzeXAfQrls070M:&amp;tbnh=150&amp;tbnw=150&amp;ei=OTRnTq6UJYHIrQfMxL3UCg&amp;prev=/search?q=online&amp;um=1&amp;hl=en&amp;sa=X&amp;tbm=isch&amp;um=1&amp;itbs=1"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42.xml"/><Relationship Id="rId3" Type="http://schemas.openxmlformats.org/officeDocument/2006/relationships/image" Target="../media/image9.jpeg"/><Relationship Id="rId7" Type="http://schemas.openxmlformats.org/officeDocument/2006/relationships/image" Target="../media/image13.gif"/><Relationship Id="rId12" Type="http://schemas.openxmlformats.org/officeDocument/2006/relationships/slide" Target="slide3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slide" Target="slide29.xml"/><Relationship Id="rId5" Type="http://schemas.openxmlformats.org/officeDocument/2006/relationships/image" Target="../media/image11.jpeg"/><Relationship Id="rId15" Type="http://schemas.openxmlformats.org/officeDocument/2006/relationships/slide" Target="slide63.xml"/><Relationship Id="rId10" Type="http://schemas.openxmlformats.org/officeDocument/2006/relationships/slide" Target="slide14.xml"/><Relationship Id="rId4" Type="http://schemas.openxmlformats.org/officeDocument/2006/relationships/image" Target="../media/image10.jpeg"/><Relationship Id="rId9" Type="http://schemas.openxmlformats.org/officeDocument/2006/relationships/slide" Target="slide3.xml"/><Relationship Id="rId14" Type="http://schemas.openxmlformats.org/officeDocument/2006/relationships/slide" Target="slide5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42.xml"/><Relationship Id="rId3" Type="http://schemas.openxmlformats.org/officeDocument/2006/relationships/image" Target="../media/image9.jpeg"/><Relationship Id="rId7" Type="http://schemas.openxmlformats.org/officeDocument/2006/relationships/image" Target="../media/image13.gif"/><Relationship Id="rId12" Type="http://schemas.openxmlformats.org/officeDocument/2006/relationships/slide" Target="slide34.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slide" Target="slide29.xml"/><Relationship Id="rId5" Type="http://schemas.openxmlformats.org/officeDocument/2006/relationships/image" Target="../media/image11.jpeg"/><Relationship Id="rId15" Type="http://schemas.openxmlformats.org/officeDocument/2006/relationships/slide" Target="slide63.xml"/><Relationship Id="rId10" Type="http://schemas.openxmlformats.org/officeDocument/2006/relationships/slide" Target="slide14.xml"/><Relationship Id="rId4" Type="http://schemas.openxmlformats.org/officeDocument/2006/relationships/image" Target="../media/image10.jpeg"/><Relationship Id="rId9" Type="http://schemas.openxmlformats.org/officeDocument/2006/relationships/slide" Target="slide3.xml"/><Relationship Id="rId14" Type="http://schemas.openxmlformats.org/officeDocument/2006/relationships/slide" Target="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42.xml"/><Relationship Id="rId3" Type="http://schemas.openxmlformats.org/officeDocument/2006/relationships/image" Target="../media/image9.jpeg"/><Relationship Id="rId7" Type="http://schemas.openxmlformats.org/officeDocument/2006/relationships/image" Target="../media/image13.gif"/><Relationship Id="rId12" Type="http://schemas.openxmlformats.org/officeDocument/2006/relationships/slide" Target="slide34.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slide" Target="slide29.xml"/><Relationship Id="rId5" Type="http://schemas.openxmlformats.org/officeDocument/2006/relationships/image" Target="../media/image11.jpeg"/><Relationship Id="rId15" Type="http://schemas.openxmlformats.org/officeDocument/2006/relationships/slide" Target="slide63.xml"/><Relationship Id="rId10" Type="http://schemas.openxmlformats.org/officeDocument/2006/relationships/slide" Target="slide14.xml"/><Relationship Id="rId4" Type="http://schemas.openxmlformats.org/officeDocument/2006/relationships/image" Target="../media/image10.jpeg"/><Relationship Id="rId9" Type="http://schemas.openxmlformats.org/officeDocument/2006/relationships/slide" Target="slide3.xml"/><Relationship Id="rId14" Type="http://schemas.openxmlformats.org/officeDocument/2006/relationships/slide" Target="slide51.xml"/></Relationships>
</file>

<file path=ppt/slides/_rels/slide6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67.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9.xml.rels><?xml version="1.0" encoding="UTF-8" standalone="yes"?>
<Relationships xmlns="http://schemas.openxmlformats.org/package/2006/relationships"><Relationship Id="rId3" Type="http://schemas.openxmlformats.org/officeDocument/2006/relationships/hyperlink" Target="mailto:aditi.royghatak@tcs.com" TargetMode="External"/><Relationship Id="rId2" Type="http://schemas.openxmlformats.org/officeDocument/2006/relationships/hyperlink" Target="mailto:swati.malaker@tcs.com"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063" y="3444875"/>
            <a:ext cx="8420100" cy="685800"/>
          </a:xfrm>
        </p:spPr>
        <p:txBody>
          <a:bodyPr rtlCol="0">
            <a:normAutofit/>
          </a:bodyPr>
          <a:lstStyle/>
          <a:p>
            <a:pPr eaLnBrk="1" fontAlgn="auto" hangingPunct="1">
              <a:spcBef>
                <a:spcPts val="0"/>
              </a:spcBef>
              <a:spcAft>
                <a:spcPts val="0"/>
              </a:spcAft>
              <a:defRPr/>
            </a:pPr>
            <a:r>
              <a:rPr lang="en-US" sz="3000" b="1" dirty="0" smtClean="0"/>
              <a:t>Global Professional Services Industry MI</a:t>
            </a:r>
            <a:endParaRPr dirty="0"/>
          </a:p>
        </p:txBody>
      </p:sp>
      <p:sp>
        <p:nvSpPr>
          <p:cNvPr id="4" name="Subtitle 2"/>
          <p:cNvSpPr>
            <a:spLocks noGrp="1"/>
          </p:cNvSpPr>
          <p:nvPr>
            <p:ph type="subTitle" idx="1"/>
          </p:nvPr>
        </p:nvSpPr>
        <p:spPr>
          <a:xfrm>
            <a:off x="361950" y="4133850"/>
            <a:ext cx="8439150" cy="1352550"/>
          </a:xfrm>
        </p:spPr>
        <p:txBody>
          <a:bodyPr>
            <a:normAutofit fontScale="70000" lnSpcReduction="20000"/>
          </a:bodyPr>
          <a:lstStyle/>
          <a:p>
            <a:pPr>
              <a:buClr>
                <a:srgbClr val="4E84C4"/>
              </a:buClr>
              <a:defRPr/>
            </a:pPr>
            <a:r>
              <a:rPr sz="2900" b="1" dirty="0" smtClean="0">
                <a:solidFill>
                  <a:schemeClr val="bg1"/>
                </a:solidFill>
              </a:rPr>
              <a:t>Corporate Research Desk</a:t>
            </a:r>
          </a:p>
          <a:p>
            <a:pPr>
              <a:buClr>
                <a:srgbClr val="4E84C4"/>
              </a:buClr>
              <a:defRPr/>
            </a:pPr>
            <a:endParaRPr sz="6200" dirty="0" smtClean="0">
              <a:solidFill>
                <a:schemeClr val="bg1"/>
              </a:solidFill>
            </a:endParaRPr>
          </a:p>
          <a:p>
            <a:pPr>
              <a:buClr>
                <a:srgbClr val="4E84C4"/>
              </a:buClr>
              <a:defRPr/>
            </a:pPr>
            <a:r>
              <a:rPr sz="2600" smtClean="0">
                <a:solidFill>
                  <a:schemeClr val="bg1"/>
                </a:solidFill>
              </a:rPr>
              <a:t>September, </a:t>
            </a:r>
            <a:r>
              <a:rPr sz="2600" dirty="0" smtClean="0">
                <a:solidFill>
                  <a:schemeClr val="bg1"/>
                </a:solidFill>
              </a:rPr>
              <a:t>2011</a:t>
            </a:r>
          </a:p>
          <a:p>
            <a:pPr eaLnBrk="1" hangingPunct="1">
              <a:defRPr/>
            </a:pPr>
            <a:endParaRPr dirty="0" smtClean="0">
              <a:latin typeface="Myriad Pro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p:cNvGraphicFramePr/>
          <p:nvPr/>
        </p:nvGraphicFramePr>
        <p:xfrm>
          <a:off x="4419600" y="2819400"/>
          <a:ext cx="4419600" cy="373380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10</a:t>
            </a:fld>
            <a:endParaRPr lang="en-US" dirty="0">
              <a:latin typeface="+mj-lt"/>
            </a:endParaRPr>
          </a:p>
        </p:txBody>
      </p:sp>
      <p:sp>
        <p:nvSpPr>
          <p:cNvPr id="6" name="Rectangle 5"/>
          <p:cNvSpPr/>
          <p:nvPr/>
        </p:nvSpPr>
        <p:spPr>
          <a:xfrm>
            <a:off x="4724400" y="2362200"/>
            <a:ext cx="4038600" cy="350520"/>
          </a:xfrm>
          <a:prstGeom prst="rect">
            <a:avLst/>
          </a:prstGeom>
          <a:solidFill>
            <a:srgbClr val="00B0F0"/>
          </a:solidFill>
          <a:ln>
            <a:noFill/>
          </a:ln>
        </p:spPr>
        <p:txBody>
          <a:bodyPr wrap="square" anchor="ctr">
            <a:noAutofit/>
          </a:bodyPr>
          <a:lstStyle/>
          <a:p>
            <a:pPr algn="ctr">
              <a:defRPr/>
            </a:pPr>
            <a:r>
              <a:rPr lang="en-US" sz="1100" b="1" dirty="0" smtClean="0">
                <a:solidFill>
                  <a:schemeClr val="bg1"/>
                </a:solidFill>
                <a:latin typeface="+mj-lt"/>
              </a:rPr>
              <a:t>Global Management &amp; Marketing Consultancy market value: $ billion, 2007-11</a:t>
            </a:r>
          </a:p>
        </p:txBody>
      </p:sp>
      <p:sp>
        <p:nvSpPr>
          <p:cNvPr id="14343" name="Title 1"/>
          <p:cNvSpPr>
            <a:spLocks noGrp="1"/>
          </p:cNvSpPr>
          <p:nvPr>
            <p:ph type="title"/>
          </p:nvPr>
        </p:nvSpPr>
        <p:spPr>
          <a:xfrm>
            <a:off x="1219200" y="0"/>
            <a:ext cx="7010400" cy="762000"/>
          </a:xfrm>
        </p:spPr>
        <p:txBody>
          <a:bodyPr/>
          <a:lstStyle/>
          <a:p>
            <a:pPr lvl="0"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2000" smtClean="0">
                <a:latin typeface="Myriad Pro"/>
              </a:rPr>
              <a:t>Management &amp; Marketing Consultancy Market</a:t>
            </a:r>
          </a:p>
        </p:txBody>
      </p:sp>
      <p:sp>
        <p:nvSpPr>
          <p:cNvPr id="11" name="AutoShape 7"/>
          <p:cNvSpPr>
            <a:spLocks noChangeArrowheads="1"/>
          </p:cNvSpPr>
          <p:nvPr/>
        </p:nvSpPr>
        <p:spPr bwMode="auto">
          <a:xfrm>
            <a:off x="152400" y="1219200"/>
            <a:ext cx="8763000" cy="838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2713" indent="-112713" algn="just">
              <a:lnSpc>
                <a:spcPct val="120000"/>
              </a:lnSpc>
              <a:buFont typeface="Arial" pitchFamily="34" charset="0"/>
              <a:buChar char="•"/>
            </a:pPr>
            <a:r>
              <a:rPr lang="en-US" sz="1200" dirty="0" smtClean="0">
                <a:latin typeface="+mj-lt"/>
              </a:rPr>
              <a:t>The Management &amp; Marketing Consultancy Market consists of </a:t>
            </a:r>
            <a:r>
              <a:rPr lang="en-US" sz="1200" b="1" dirty="0" smtClean="0">
                <a:latin typeface="+mj-lt"/>
              </a:rPr>
              <a:t>total revenues received for the provision of corporate strategy services, operations management services, information technology solutions, human resource management services and outsourcing services </a:t>
            </a:r>
          </a:p>
        </p:txBody>
      </p:sp>
      <p:sp>
        <p:nvSpPr>
          <p:cNvPr id="14"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Value	</a:t>
            </a:r>
          </a:p>
        </p:txBody>
      </p:sp>
      <p:sp>
        <p:nvSpPr>
          <p:cNvPr id="15" name="AutoShape 7"/>
          <p:cNvSpPr>
            <a:spLocks noChangeArrowheads="1"/>
          </p:cNvSpPr>
          <p:nvPr/>
        </p:nvSpPr>
        <p:spPr bwMode="auto">
          <a:xfrm>
            <a:off x="152400" y="2438400"/>
            <a:ext cx="4023360" cy="838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global </a:t>
            </a:r>
            <a:r>
              <a:rPr lang="en-US" sz="1200" dirty="0" smtClean="0">
                <a:solidFill>
                  <a:prstClr val="black"/>
                </a:solidFill>
                <a:latin typeface="Calibri"/>
              </a:rPr>
              <a:t>Management &amp; Marketing Consultancy </a:t>
            </a:r>
            <a:r>
              <a:rPr lang="en-US" sz="1200" dirty="0" smtClean="0">
                <a:latin typeface="+mj-lt"/>
              </a:rPr>
              <a:t>market had total revenues of </a:t>
            </a:r>
            <a:r>
              <a:rPr lang="en-US" sz="1200" b="1" dirty="0" smtClean="0">
                <a:latin typeface="+mj-lt"/>
              </a:rPr>
              <a:t>$301.1 billion </a:t>
            </a:r>
            <a:r>
              <a:rPr lang="en-US" sz="1200" dirty="0" smtClean="0">
                <a:latin typeface="+mj-lt"/>
              </a:rPr>
              <a:t>in </a:t>
            </a:r>
            <a:r>
              <a:rPr lang="en-US" sz="1200" b="1" dirty="0" smtClean="0">
                <a:latin typeface="+mj-lt"/>
              </a:rPr>
              <a:t>2011</a:t>
            </a:r>
            <a:r>
              <a:rPr lang="en-US" sz="1200" dirty="0" smtClean="0">
                <a:latin typeface="+mj-lt"/>
              </a:rPr>
              <a:t>, representing a </a:t>
            </a:r>
            <a:r>
              <a:rPr lang="en-US" sz="1200" b="1" dirty="0" smtClean="0">
                <a:latin typeface="+mj-lt"/>
              </a:rPr>
              <a:t>CAGR</a:t>
            </a:r>
            <a:r>
              <a:rPr lang="en-US" sz="1200" dirty="0" smtClean="0">
                <a:latin typeface="+mj-lt"/>
              </a:rPr>
              <a:t> of </a:t>
            </a:r>
            <a:r>
              <a:rPr lang="en-US" sz="1200" b="1" dirty="0" smtClean="0">
                <a:latin typeface="+mj-lt"/>
              </a:rPr>
              <a:t>3.6%</a:t>
            </a:r>
            <a:r>
              <a:rPr lang="en-US" sz="1200" dirty="0" smtClean="0">
                <a:latin typeface="+mj-lt"/>
              </a:rPr>
              <a:t> between </a:t>
            </a:r>
            <a:r>
              <a:rPr lang="en-US" sz="1200" b="1" dirty="0" smtClean="0">
                <a:latin typeface="+mj-lt"/>
              </a:rPr>
              <a:t>2007 and 2011</a:t>
            </a:r>
          </a:p>
        </p:txBody>
      </p:sp>
      <p:sp>
        <p:nvSpPr>
          <p:cNvPr id="18" name="AutoShape 7"/>
          <p:cNvSpPr>
            <a:spLocks noChangeArrowheads="1"/>
          </p:cNvSpPr>
          <p:nvPr/>
        </p:nvSpPr>
        <p:spPr bwMode="auto">
          <a:xfrm>
            <a:off x="152400" y="3429000"/>
            <a:ext cx="4023360" cy="838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market is forecasted to accelerate, with an anticipated </a:t>
            </a:r>
            <a:r>
              <a:rPr lang="en-US" sz="1200" b="1" dirty="0" smtClean="0">
                <a:latin typeface="+mj-lt"/>
              </a:rPr>
              <a:t>CAGR of 6% </a:t>
            </a:r>
            <a:r>
              <a:rPr lang="en-US" sz="1200" dirty="0" smtClean="0">
                <a:latin typeface="+mj-lt"/>
              </a:rPr>
              <a:t>for </a:t>
            </a:r>
            <a:r>
              <a:rPr lang="en-US" sz="1200" b="1" dirty="0" smtClean="0">
                <a:latin typeface="+mj-lt"/>
              </a:rPr>
              <a:t>2011 - 2016</a:t>
            </a:r>
            <a:r>
              <a:rPr lang="en-US" sz="1200" dirty="0" smtClean="0">
                <a:latin typeface="+mj-lt"/>
              </a:rPr>
              <a:t>, which is expected to drive the market to a value of </a:t>
            </a:r>
            <a:r>
              <a:rPr lang="en-US" sz="1200" b="1" dirty="0" smtClean="0">
                <a:latin typeface="+mj-lt"/>
              </a:rPr>
              <a:t>$402.3 billion </a:t>
            </a:r>
            <a:r>
              <a:rPr lang="en-US" sz="1200" dirty="0" smtClean="0">
                <a:latin typeface="+mj-lt"/>
              </a:rPr>
              <a:t>by </a:t>
            </a:r>
            <a:r>
              <a:rPr lang="en-US" sz="1200" b="1" dirty="0" smtClean="0">
                <a:latin typeface="+mj-lt"/>
              </a:rPr>
              <a:t>the end of 2016</a:t>
            </a:r>
          </a:p>
        </p:txBody>
      </p:sp>
      <p:sp>
        <p:nvSpPr>
          <p:cNvPr id="10"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graphicFrame>
        <p:nvGraphicFramePr>
          <p:cNvPr id="12" name="Table 11"/>
          <p:cNvGraphicFramePr>
            <a:graphicFrameLocks noGrp="1"/>
          </p:cNvGraphicFramePr>
          <p:nvPr/>
        </p:nvGraphicFramePr>
        <p:xfrm>
          <a:off x="152400" y="4800602"/>
          <a:ext cx="4038600" cy="1523998"/>
        </p:xfrm>
        <a:graphic>
          <a:graphicData uri="http://schemas.openxmlformats.org/drawingml/2006/table">
            <a:tbl>
              <a:tblPr firstRow="1" bandRow="1">
                <a:tableStyleId>{7DF18680-E054-41AD-8BC1-D1AEF772440D}</a:tableStyleId>
              </a:tblPr>
              <a:tblGrid>
                <a:gridCol w="1346200"/>
                <a:gridCol w="1346200"/>
                <a:gridCol w="1346200"/>
              </a:tblGrid>
              <a:tr h="217714">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17714">
                <a:tc>
                  <a:txBody>
                    <a:bodyPr/>
                    <a:lstStyle/>
                    <a:p>
                      <a:pPr algn="ctr" fontAlgn="ctr"/>
                      <a:r>
                        <a:rPr lang="en-US" sz="1200" b="1" i="0" u="none" strike="noStrike" dirty="0">
                          <a:solidFill>
                            <a:srgbClr val="000000"/>
                          </a:solidFill>
                          <a:latin typeface="Calibri"/>
                        </a:rPr>
                        <a:t>2007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261.5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2008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280.8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7.4%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a:solidFill>
                            <a:srgbClr val="000000"/>
                          </a:solidFill>
                          <a:latin typeface="Calibri"/>
                        </a:rPr>
                        <a:t>2009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268.9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FF0000"/>
                          </a:solidFill>
                          <a:latin typeface="Calibri"/>
                        </a:rPr>
                        <a:t>-4.2%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283.6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5.5%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a:solidFill>
                            <a:srgbClr val="000000"/>
                          </a:solidFill>
                          <a:latin typeface="Calibri"/>
                        </a:rPr>
                        <a:t>2011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301.1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6.2%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gridSpan="2">
                  <a:txBody>
                    <a:bodyPr/>
                    <a:lstStyle/>
                    <a:p>
                      <a:pPr algn="ctr"/>
                      <a:r>
                        <a:rPr lang="en-US" sz="1200" b="1" dirty="0" smtClean="0"/>
                        <a:t>CAGR: 2007–11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3.6%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13" name="Rectangle 12"/>
          <p:cNvSpPr/>
          <p:nvPr/>
        </p:nvSpPr>
        <p:spPr>
          <a:xfrm>
            <a:off x="152400" y="4419600"/>
            <a:ext cx="4023360" cy="353439"/>
          </a:xfrm>
          <a:prstGeom prst="rect">
            <a:avLst/>
          </a:prstGeom>
          <a:solidFill>
            <a:srgbClr val="00B0F0"/>
          </a:solidFill>
          <a:ln>
            <a:noFill/>
          </a:ln>
        </p:spPr>
        <p:txBody>
          <a:bodyPr wrap="square" anchor="ctr">
            <a:noAutofit/>
          </a:bodyPr>
          <a:lstStyle/>
          <a:p>
            <a:pPr lvl="0" algn="ctr">
              <a:defRPr/>
            </a:pPr>
            <a:r>
              <a:rPr lang="en-US" sz="1100" b="1" dirty="0" smtClean="0">
                <a:solidFill>
                  <a:prstClr val="white"/>
                </a:solidFill>
                <a:latin typeface="Calibri"/>
              </a:rPr>
              <a:t>Global Management &amp; Marketing Consultancy market value: $ billion, 2007-11</a:t>
            </a:r>
          </a:p>
        </p:txBody>
      </p:sp>
      <p:sp>
        <p:nvSpPr>
          <p:cNvPr id="17" name="TextBox 16"/>
          <p:cNvSpPr txBox="1"/>
          <p:nvPr/>
        </p:nvSpPr>
        <p:spPr>
          <a:xfrm rot="16200000">
            <a:off x="4055105" y="4267200"/>
            <a:ext cx="685800" cy="261610"/>
          </a:xfrm>
          <a:prstGeom prst="rect">
            <a:avLst/>
          </a:prstGeom>
          <a:noFill/>
        </p:spPr>
        <p:txBody>
          <a:bodyPr wrap="square" rtlCol="0">
            <a:spAutoFit/>
          </a:bodyPr>
          <a:lstStyle/>
          <a:p>
            <a:r>
              <a:rPr lang="en-US" sz="1100" b="1" dirty="0" smtClean="0">
                <a:latin typeface="+mj-lt"/>
              </a:rPr>
              <a:t>$ billion</a:t>
            </a:r>
            <a:endParaRPr lang="en-US" sz="1100" b="1" dirty="0">
              <a:latin typeface="+mj-lt"/>
            </a:endParaRPr>
          </a:p>
        </p:txBody>
      </p:sp>
      <p:sp>
        <p:nvSpPr>
          <p:cNvPr id="19" name="TextBox 18"/>
          <p:cNvSpPr txBox="1"/>
          <p:nvPr/>
        </p:nvSpPr>
        <p:spPr>
          <a:xfrm rot="16200000">
            <a:off x="8509642" y="4182749"/>
            <a:ext cx="854706"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20" name="TextBox 19"/>
          <p:cNvSpPr txBox="1"/>
          <p:nvPr/>
        </p:nvSpPr>
        <p:spPr>
          <a:xfrm>
            <a:off x="6400800" y="59436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11</a:t>
            </a:fld>
            <a:endParaRPr lang="en-US" dirty="0">
              <a:latin typeface="+mj-lt"/>
            </a:endParaRP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2000" smtClean="0">
                <a:latin typeface="Myriad Pro"/>
              </a:rPr>
              <a:t>Management &amp; Marketing Consultancy Market</a:t>
            </a:r>
            <a:endParaRPr sz="1800" smtClean="0">
              <a:latin typeface="Myriad Pro"/>
            </a:endParaRPr>
          </a:p>
        </p:txBody>
      </p:sp>
      <p:sp>
        <p:nvSpPr>
          <p:cNvPr id="14" name="AutoShape 8"/>
          <p:cNvSpPr>
            <a:spLocks noChangeArrowheads="1"/>
          </p:cNvSpPr>
          <p:nvPr/>
        </p:nvSpPr>
        <p:spPr bwMode="auto">
          <a:xfrm>
            <a:off x="157256" y="762000"/>
            <a:ext cx="8778240" cy="3048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Segment</a:t>
            </a:r>
          </a:p>
        </p:txBody>
      </p:sp>
      <p:sp>
        <p:nvSpPr>
          <p:cNvPr id="13" name="Rectangle 12"/>
          <p:cNvSpPr/>
          <p:nvPr/>
        </p:nvSpPr>
        <p:spPr>
          <a:xfrm>
            <a:off x="228600" y="1104088"/>
            <a:ext cx="859536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management &amp; marketing consultancy market segmentation by service category:% share, by value, 2010</a:t>
            </a:r>
          </a:p>
        </p:txBody>
      </p:sp>
      <p:graphicFrame>
        <p:nvGraphicFramePr>
          <p:cNvPr id="17" name="Table 16"/>
          <p:cNvGraphicFramePr>
            <a:graphicFrameLocks noGrp="1"/>
          </p:cNvGraphicFramePr>
          <p:nvPr/>
        </p:nvGraphicFramePr>
        <p:xfrm>
          <a:off x="304800" y="1524000"/>
          <a:ext cx="4419600" cy="1889760"/>
        </p:xfrm>
        <a:graphic>
          <a:graphicData uri="http://schemas.openxmlformats.org/drawingml/2006/table">
            <a:tbl>
              <a:tblPr firstRow="1" bandRow="1">
                <a:tableStyleId>{7DF18680-E054-41AD-8BC1-D1AEF772440D}</a:tableStyleId>
              </a:tblPr>
              <a:tblGrid>
                <a:gridCol w="1856232"/>
                <a:gridCol w="1414272"/>
                <a:gridCol w="1149096"/>
              </a:tblGrid>
              <a:tr h="3048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04800">
                <a:tc>
                  <a:txBody>
                    <a:bodyPr/>
                    <a:lstStyle/>
                    <a:p>
                      <a:pPr algn="ctr" fontAlgn="ctr"/>
                      <a:r>
                        <a:rPr lang="en-US" sz="1200" b="1" i="0" u="none" strike="noStrike" dirty="0">
                          <a:solidFill>
                            <a:srgbClr val="000000"/>
                          </a:solidFill>
                          <a:latin typeface="Calibri"/>
                        </a:rPr>
                        <a:t>Operations management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1" i="0" u="none" strike="noStrike">
                          <a:solidFill>
                            <a:srgbClr val="000000"/>
                          </a:solidFill>
                          <a:latin typeface="Calibri"/>
                        </a:rPr>
                        <a:t>91.23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30.3%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04800">
                <a:tc>
                  <a:txBody>
                    <a:bodyPr/>
                    <a:lstStyle/>
                    <a:p>
                      <a:pPr algn="ctr" fontAlgn="ctr"/>
                      <a:r>
                        <a:rPr lang="en-US" sz="1200" b="1" i="0" u="none" strike="noStrike">
                          <a:solidFill>
                            <a:srgbClr val="000000"/>
                          </a:solidFill>
                          <a:latin typeface="Calibri"/>
                        </a:rPr>
                        <a:t>Information technology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dirty="0">
                          <a:solidFill>
                            <a:srgbClr val="000000"/>
                          </a:solidFill>
                          <a:latin typeface="Calibri"/>
                        </a:rPr>
                        <a:t>65.04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21.6%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04800">
                <a:tc>
                  <a:txBody>
                    <a:bodyPr/>
                    <a:lstStyle/>
                    <a:p>
                      <a:pPr algn="ctr" fontAlgn="ctr"/>
                      <a:r>
                        <a:rPr lang="en-US" sz="1200" b="1" i="0" u="none" strike="noStrike" dirty="0">
                          <a:solidFill>
                            <a:srgbClr val="000000"/>
                          </a:solidFill>
                          <a:latin typeface="Calibri"/>
                        </a:rPr>
                        <a:t>Corporate strategy</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1" i="0" u="none" strike="noStrike">
                          <a:solidFill>
                            <a:srgbClr val="000000"/>
                          </a:solidFill>
                          <a:latin typeface="Calibri"/>
                        </a:rPr>
                        <a:t>56.00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18.6%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04800">
                <a:tc>
                  <a:txBody>
                    <a:bodyPr/>
                    <a:lstStyle/>
                    <a:p>
                      <a:pPr algn="ctr" fontAlgn="ctr"/>
                      <a:r>
                        <a:rPr lang="en-US" sz="1200" b="1" i="0" u="none" strike="noStrike" dirty="0">
                          <a:solidFill>
                            <a:srgbClr val="000000"/>
                          </a:solidFill>
                          <a:latin typeface="Calibri"/>
                        </a:rPr>
                        <a:t>Human resources management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dirty="0">
                          <a:solidFill>
                            <a:srgbClr val="000000"/>
                          </a:solidFill>
                          <a:latin typeface="Calibri"/>
                        </a:rPr>
                        <a:t>36.43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12.1%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04800">
                <a:tc>
                  <a:txBody>
                    <a:bodyPr/>
                    <a:lstStyle/>
                    <a:p>
                      <a:pPr algn="ctr" fontAlgn="ctr"/>
                      <a:r>
                        <a:rPr lang="en-US" sz="1200" b="1" i="0" u="none" strike="noStrike">
                          <a:solidFill>
                            <a:srgbClr val="000000"/>
                          </a:solidFill>
                          <a:latin typeface="Calibri"/>
                        </a:rPr>
                        <a:t>Other</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1" i="0" u="none" strike="noStrike">
                          <a:solidFill>
                            <a:srgbClr val="000000"/>
                          </a:solidFill>
                          <a:latin typeface="Calibri"/>
                        </a:rPr>
                        <a:t>52.09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17.3%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bl>
          </a:graphicData>
        </a:graphic>
      </p:graphicFrame>
      <p:sp>
        <p:nvSpPr>
          <p:cNvPr id="1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sp>
        <p:nvSpPr>
          <p:cNvPr id="36" name="Rectangle 35"/>
          <p:cNvSpPr/>
          <p:nvPr/>
        </p:nvSpPr>
        <p:spPr>
          <a:xfrm>
            <a:off x="238648" y="4020979"/>
            <a:ext cx="859536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management &amp; marketing consultancy market segmentation by geography:% share, by value, 2010</a:t>
            </a:r>
          </a:p>
        </p:txBody>
      </p:sp>
      <p:graphicFrame>
        <p:nvGraphicFramePr>
          <p:cNvPr id="37" name="Table 36"/>
          <p:cNvGraphicFramePr>
            <a:graphicFrameLocks noGrp="1"/>
          </p:cNvGraphicFramePr>
          <p:nvPr/>
        </p:nvGraphicFramePr>
        <p:xfrm>
          <a:off x="228600" y="4343400"/>
          <a:ext cx="4419600" cy="1582445"/>
        </p:xfrm>
        <a:graphic>
          <a:graphicData uri="http://schemas.openxmlformats.org/drawingml/2006/table">
            <a:tbl>
              <a:tblPr firstRow="1" bandRow="1">
                <a:tableStyleId>{7DF18680-E054-41AD-8BC1-D1AEF772440D}</a:tableStyleId>
              </a:tblPr>
              <a:tblGrid>
                <a:gridCol w="1856232"/>
                <a:gridCol w="1414272"/>
                <a:gridCol w="1149096"/>
              </a:tblGrid>
              <a:tr h="31648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16489">
                <a:tc>
                  <a:txBody>
                    <a:bodyPr/>
                    <a:lstStyle/>
                    <a:p>
                      <a:pPr algn="ctr" fontAlgn="ctr"/>
                      <a:r>
                        <a:rPr lang="en-US" sz="1200" b="1" i="0" u="none" strike="noStrike">
                          <a:solidFill>
                            <a:srgbClr val="000000"/>
                          </a:solidFill>
                          <a:latin typeface="Calibri"/>
                        </a:rPr>
                        <a:t>Europe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151.2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50.2%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algn="ctr" fontAlgn="ctr"/>
                      <a:r>
                        <a:rPr lang="en-US" sz="1200" b="1" i="0" u="none" strike="noStrike">
                          <a:solidFill>
                            <a:srgbClr val="000000"/>
                          </a:solidFill>
                          <a:latin typeface="Calibri"/>
                        </a:rPr>
                        <a:t>Americas</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115.0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38.2%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16489">
                <a:tc>
                  <a:txBody>
                    <a:bodyPr/>
                    <a:lstStyle/>
                    <a:p>
                      <a:pPr algn="ctr" fontAlgn="ctr"/>
                      <a:r>
                        <a:rPr lang="en-US" sz="1200" b="1" i="0" u="none" strike="noStrike">
                          <a:solidFill>
                            <a:srgbClr val="000000"/>
                          </a:solidFill>
                          <a:latin typeface="Calibri"/>
                        </a:rPr>
                        <a:t>Asia- Pacific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33.4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11.1%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algn="ctr" fontAlgn="ctr"/>
                      <a:r>
                        <a:rPr lang="en-US" sz="1200" b="1" i="0" u="none" strike="noStrike">
                          <a:solidFill>
                            <a:srgbClr val="000000"/>
                          </a:solidFill>
                          <a:latin typeface="Calibri"/>
                        </a:rPr>
                        <a:t>RoW</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0.5%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graphicFrame>
        <p:nvGraphicFramePr>
          <p:cNvPr id="16" name="Chart 15"/>
          <p:cNvGraphicFramePr/>
          <p:nvPr/>
        </p:nvGraphicFramePr>
        <p:xfrm>
          <a:off x="4800600" y="1219200"/>
          <a:ext cx="4143375" cy="28479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p:nvPr/>
        </p:nvGraphicFramePr>
        <p:xfrm>
          <a:off x="4724400" y="4343400"/>
          <a:ext cx="4210050" cy="21717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p:nvPr/>
        </p:nvGraphicFramePr>
        <p:xfrm>
          <a:off x="4419600" y="2743200"/>
          <a:ext cx="4572000" cy="363855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12</a:t>
            </a:fld>
            <a:endParaRPr lang="en-US" dirty="0">
              <a:latin typeface="+mj-lt"/>
            </a:endParaRPr>
          </a:p>
        </p:txBody>
      </p:sp>
      <p:sp>
        <p:nvSpPr>
          <p:cNvPr id="6" name="Rectangle 5"/>
          <p:cNvSpPr/>
          <p:nvPr/>
        </p:nvSpPr>
        <p:spPr>
          <a:xfrm>
            <a:off x="4724400" y="2133600"/>
            <a:ext cx="4038600" cy="430887"/>
          </a:xfrm>
          <a:prstGeom prst="rect">
            <a:avLst/>
          </a:prstGeom>
          <a:solidFill>
            <a:srgbClr val="00B0F0"/>
          </a:solidFill>
          <a:ln>
            <a:noFill/>
          </a:ln>
        </p:spPr>
        <p:txBody>
          <a:bodyPr wrap="square">
            <a:spAutoFit/>
          </a:bodyPr>
          <a:lstStyle/>
          <a:p>
            <a:pPr algn="ctr">
              <a:defRPr/>
            </a:pPr>
            <a:r>
              <a:rPr lang="en-US" sz="1100" b="1" dirty="0" smtClean="0">
                <a:solidFill>
                  <a:schemeClr val="bg1"/>
                </a:solidFill>
                <a:latin typeface="+mj-lt"/>
              </a:rPr>
              <a:t>Global real estate management and development market value: $ billion, 2006–10</a:t>
            </a:r>
          </a:p>
        </p:txBody>
      </p:sp>
      <p:sp>
        <p:nvSpPr>
          <p:cNvPr id="14343" name="Title 1"/>
          <p:cNvSpPr>
            <a:spLocks noGrp="1"/>
          </p:cNvSpPr>
          <p:nvPr>
            <p:ph type="title"/>
          </p:nvPr>
        </p:nvSpPr>
        <p:spPr>
          <a:xfrm>
            <a:off x="1219200" y="0"/>
            <a:ext cx="7010400" cy="762000"/>
          </a:xfrm>
        </p:spPr>
        <p:txBody>
          <a:bodyPr/>
          <a:lstStyle/>
          <a:p>
            <a:pPr lvl="0"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2000" smtClean="0">
                <a:latin typeface="Myriad Pro"/>
              </a:rPr>
              <a:t>Real Estate Management &amp; Development Market </a:t>
            </a:r>
          </a:p>
        </p:txBody>
      </p:sp>
      <p:sp>
        <p:nvSpPr>
          <p:cNvPr id="11" name="AutoShape 7"/>
          <p:cNvSpPr>
            <a:spLocks noChangeArrowheads="1"/>
          </p:cNvSpPr>
          <p:nvPr/>
        </p:nvSpPr>
        <p:spPr bwMode="auto">
          <a:xfrm>
            <a:off x="152400" y="1219200"/>
            <a:ext cx="8763000" cy="838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2713" indent="-112713" algn="just">
              <a:lnSpc>
                <a:spcPct val="120000"/>
              </a:lnSpc>
              <a:buFont typeface="Arial" pitchFamily="34" charset="0"/>
              <a:buChar char="•"/>
            </a:pPr>
            <a:r>
              <a:rPr lang="en-US" sz="1200" dirty="0" smtClean="0">
                <a:latin typeface="+mj-lt"/>
              </a:rPr>
              <a:t>The real estate management and development industry consists </a:t>
            </a:r>
            <a:r>
              <a:rPr lang="en-US" sz="1200" b="1" dirty="0" smtClean="0">
                <a:latin typeface="+mj-lt"/>
              </a:rPr>
              <a:t>of companies engaged in real estate ownership, management and/or development. </a:t>
            </a:r>
          </a:p>
          <a:p>
            <a:pPr marL="112713" indent="-112713" algn="just">
              <a:lnSpc>
                <a:spcPct val="120000"/>
              </a:lnSpc>
              <a:buFont typeface="Arial" pitchFamily="34" charset="0"/>
              <a:buChar char="•"/>
            </a:pPr>
            <a:r>
              <a:rPr lang="en-US" sz="1200" dirty="0" smtClean="0">
                <a:latin typeface="+mj-lt"/>
              </a:rPr>
              <a:t>The industry is valued using the </a:t>
            </a:r>
            <a:r>
              <a:rPr lang="en-US" sz="1200" b="1" dirty="0" smtClean="0">
                <a:latin typeface="+mj-lt"/>
              </a:rPr>
              <a:t>total revenues generated by these companies via leasing and property management activities </a:t>
            </a:r>
          </a:p>
        </p:txBody>
      </p:sp>
      <p:sp>
        <p:nvSpPr>
          <p:cNvPr id="14"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Value	</a:t>
            </a:r>
          </a:p>
        </p:txBody>
      </p:sp>
      <p:sp>
        <p:nvSpPr>
          <p:cNvPr id="15" name="AutoShape 7"/>
          <p:cNvSpPr>
            <a:spLocks noChangeArrowheads="1"/>
          </p:cNvSpPr>
          <p:nvPr/>
        </p:nvSpPr>
        <p:spPr bwMode="auto">
          <a:xfrm>
            <a:off x="152400" y="2438400"/>
            <a:ext cx="4023360" cy="6858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market had total revenues of </a:t>
            </a:r>
            <a:r>
              <a:rPr lang="en-US" sz="1200" b="1" dirty="0" smtClean="0">
                <a:latin typeface="+mj-lt"/>
              </a:rPr>
              <a:t>$479.3 billion </a:t>
            </a:r>
            <a:r>
              <a:rPr lang="en-US" sz="1200" dirty="0" smtClean="0">
                <a:latin typeface="+mj-lt"/>
              </a:rPr>
              <a:t>in </a:t>
            </a:r>
            <a:r>
              <a:rPr lang="en-US" sz="1200" b="1" dirty="0" smtClean="0">
                <a:latin typeface="+mj-lt"/>
              </a:rPr>
              <a:t>2011</a:t>
            </a:r>
            <a:r>
              <a:rPr lang="en-US" sz="1200" dirty="0" smtClean="0">
                <a:latin typeface="+mj-lt"/>
              </a:rPr>
              <a:t>, representing a </a:t>
            </a:r>
            <a:r>
              <a:rPr lang="en-US" sz="1200" b="1" dirty="0" smtClean="0">
                <a:latin typeface="+mj-lt"/>
              </a:rPr>
              <a:t>CAGR</a:t>
            </a:r>
            <a:r>
              <a:rPr lang="en-US" sz="1200" dirty="0" smtClean="0">
                <a:latin typeface="+mj-lt"/>
              </a:rPr>
              <a:t> of </a:t>
            </a:r>
            <a:r>
              <a:rPr lang="en-US" sz="1200" b="1" dirty="0" smtClean="0">
                <a:latin typeface="+mj-lt"/>
              </a:rPr>
              <a:t>-0.5%</a:t>
            </a:r>
            <a:r>
              <a:rPr lang="en-US" sz="1200" dirty="0" smtClean="0">
                <a:latin typeface="+mj-lt"/>
              </a:rPr>
              <a:t> between </a:t>
            </a:r>
            <a:r>
              <a:rPr lang="en-US" sz="1200" b="1" dirty="0" smtClean="0">
                <a:latin typeface="+mj-lt"/>
              </a:rPr>
              <a:t>2007 and 2011</a:t>
            </a:r>
          </a:p>
        </p:txBody>
      </p:sp>
      <p:sp>
        <p:nvSpPr>
          <p:cNvPr id="18" name="AutoShape 7"/>
          <p:cNvSpPr>
            <a:spLocks noChangeArrowheads="1"/>
          </p:cNvSpPr>
          <p:nvPr/>
        </p:nvSpPr>
        <p:spPr bwMode="auto">
          <a:xfrm>
            <a:off x="152400" y="3276600"/>
            <a:ext cx="4023360" cy="838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market is forecasted to decelerate, with an anticipated </a:t>
            </a:r>
            <a:r>
              <a:rPr lang="en-US" sz="1200" b="1" dirty="0" smtClean="0">
                <a:latin typeface="+mj-lt"/>
              </a:rPr>
              <a:t>CAGR of -0.1% </a:t>
            </a:r>
            <a:r>
              <a:rPr lang="en-US" sz="1200" dirty="0" smtClean="0">
                <a:latin typeface="+mj-lt"/>
              </a:rPr>
              <a:t>for </a:t>
            </a:r>
            <a:r>
              <a:rPr lang="en-US" sz="1200" b="1" dirty="0" smtClean="0">
                <a:latin typeface="+mj-lt"/>
              </a:rPr>
              <a:t>2011 - 2016</a:t>
            </a:r>
            <a:r>
              <a:rPr lang="en-US" sz="1200" dirty="0" smtClean="0">
                <a:latin typeface="+mj-lt"/>
              </a:rPr>
              <a:t>, which is expected to drive the market to a value of </a:t>
            </a:r>
            <a:r>
              <a:rPr lang="en-US" sz="1200" b="1" dirty="0" smtClean="0">
                <a:latin typeface="+mj-lt"/>
              </a:rPr>
              <a:t>$477 billion </a:t>
            </a:r>
            <a:r>
              <a:rPr lang="en-US" sz="1200" dirty="0" smtClean="0">
                <a:latin typeface="+mj-lt"/>
              </a:rPr>
              <a:t>by </a:t>
            </a:r>
            <a:r>
              <a:rPr lang="en-US" sz="1200" b="1" dirty="0" smtClean="0">
                <a:latin typeface="+mj-lt"/>
              </a:rPr>
              <a:t>the end of 2016</a:t>
            </a:r>
          </a:p>
        </p:txBody>
      </p:sp>
      <p:sp>
        <p:nvSpPr>
          <p:cNvPr id="10"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graphicFrame>
        <p:nvGraphicFramePr>
          <p:cNvPr id="12" name="Table 11"/>
          <p:cNvGraphicFramePr>
            <a:graphicFrameLocks noGrp="1"/>
          </p:cNvGraphicFramePr>
          <p:nvPr/>
        </p:nvGraphicFramePr>
        <p:xfrm>
          <a:off x="152400" y="4800602"/>
          <a:ext cx="4038600" cy="1523998"/>
        </p:xfrm>
        <a:graphic>
          <a:graphicData uri="http://schemas.openxmlformats.org/drawingml/2006/table">
            <a:tbl>
              <a:tblPr firstRow="1" bandRow="1">
                <a:tableStyleId>{7DF18680-E054-41AD-8BC1-D1AEF772440D}</a:tableStyleId>
              </a:tblPr>
              <a:tblGrid>
                <a:gridCol w="1346200"/>
                <a:gridCol w="1346200"/>
                <a:gridCol w="1346200"/>
              </a:tblGrid>
              <a:tr h="217714">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17714">
                <a:tc>
                  <a:txBody>
                    <a:bodyPr/>
                    <a:lstStyle/>
                    <a:p>
                      <a:pPr algn="ctr" fontAlgn="ctr"/>
                      <a:r>
                        <a:rPr lang="en-US" sz="1200" b="1" i="0" u="none" strike="noStrike" dirty="0">
                          <a:solidFill>
                            <a:srgbClr val="000000"/>
                          </a:solidFill>
                          <a:latin typeface="Calibri"/>
                        </a:rPr>
                        <a:t>2007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488.5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2008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501.6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2.7%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a:solidFill>
                            <a:srgbClr val="000000"/>
                          </a:solidFill>
                          <a:latin typeface="Calibri"/>
                        </a:rPr>
                        <a:t>2009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461.4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FF0000"/>
                          </a:solidFill>
                          <a:latin typeface="Calibri"/>
                        </a:rPr>
                        <a:t>-8.0%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460.4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-0.2%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dirty="0">
                          <a:solidFill>
                            <a:srgbClr val="000000"/>
                          </a:solidFill>
                          <a:latin typeface="Calibri"/>
                        </a:rPr>
                        <a:t>2011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479.3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4.1%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gridSpan="2">
                  <a:txBody>
                    <a:bodyPr/>
                    <a:lstStyle/>
                    <a:p>
                      <a:pPr algn="ctr"/>
                      <a:r>
                        <a:rPr lang="en-US" sz="1200" b="1" dirty="0" smtClean="0"/>
                        <a:t>CAGR: 2007–11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-0.5%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13" name="Rectangle 12"/>
          <p:cNvSpPr/>
          <p:nvPr/>
        </p:nvSpPr>
        <p:spPr>
          <a:xfrm>
            <a:off x="152400" y="4267200"/>
            <a:ext cx="4023360" cy="430887"/>
          </a:xfrm>
          <a:prstGeom prst="rect">
            <a:avLst/>
          </a:prstGeom>
          <a:solidFill>
            <a:srgbClr val="00B0F0"/>
          </a:solidFill>
          <a:ln>
            <a:noFill/>
          </a:ln>
        </p:spPr>
        <p:txBody>
          <a:bodyPr wrap="square">
            <a:spAutoFit/>
          </a:bodyPr>
          <a:lstStyle/>
          <a:p>
            <a:pPr algn="ctr">
              <a:defRPr/>
            </a:pPr>
            <a:r>
              <a:rPr lang="en-US" sz="1100" b="1" dirty="0" smtClean="0">
                <a:solidFill>
                  <a:schemeClr val="bg1"/>
                </a:solidFill>
                <a:latin typeface="+mj-lt"/>
              </a:rPr>
              <a:t>Global real estate management and development market value: $ billion, 2007–11</a:t>
            </a:r>
          </a:p>
        </p:txBody>
      </p:sp>
      <p:sp>
        <p:nvSpPr>
          <p:cNvPr id="17" name="TextBox 16"/>
          <p:cNvSpPr txBox="1"/>
          <p:nvPr/>
        </p:nvSpPr>
        <p:spPr>
          <a:xfrm rot="16200000">
            <a:off x="4055105" y="4267200"/>
            <a:ext cx="685800" cy="261610"/>
          </a:xfrm>
          <a:prstGeom prst="rect">
            <a:avLst/>
          </a:prstGeom>
          <a:noFill/>
        </p:spPr>
        <p:txBody>
          <a:bodyPr wrap="square" rtlCol="0">
            <a:spAutoFit/>
          </a:bodyPr>
          <a:lstStyle/>
          <a:p>
            <a:r>
              <a:rPr lang="en-US" sz="1100" b="1" dirty="0" smtClean="0">
                <a:latin typeface="+mj-lt"/>
              </a:rPr>
              <a:t>$ billion</a:t>
            </a:r>
            <a:endParaRPr lang="en-US" sz="1100" b="1" dirty="0">
              <a:latin typeface="+mj-lt"/>
            </a:endParaRPr>
          </a:p>
        </p:txBody>
      </p:sp>
      <p:sp>
        <p:nvSpPr>
          <p:cNvPr id="19" name="TextBox 18"/>
          <p:cNvSpPr txBox="1"/>
          <p:nvPr/>
        </p:nvSpPr>
        <p:spPr>
          <a:xfrm rot="16200000">
            <a:off x="8509642" y="4182749"/>
            <a:ext cx="854706"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20" name="TextBox 19"/>
          <p:cNvSpPr txBox="1"/>
          <p:nvPr/>
        </p:nvSpPr>
        <p:spPr>
          <a:xfrm>
            <a:off x="6477000" y="57912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13</a:t>
            </a:fld>
            <a:endParaRPr lang="en-US" dirty="0">
              <a:latin typeface="+mj-lt"/>
            </a:endParaRP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2000" smtClean="0">
                <a:latin typeface="Myriad Pro"/>
              </a:rPr>
              <a:t>Real Estate Management &amp; Development Market </a:t>
            </a:r>
            <a:endParaRPr sz="1800" smtClean="0">
              <a:latin typeface="Myriad Pro"/>
            </a:endParaRPr>
          </a:p>
        </p:txBody>
      </p:sp>
      <p:sp>
        <p:nvSpPr>
          <p:cNvPr id="14" name="AutoShape 8"/>
          <p:cNvSpPr>
            <a:spLocks noChangeArrowheads="1"/>
          </p:cNvSpPr>
          <p:nvPr/>
        </p:nvSpPr>
        <p:spPr bwMode="auto">
          <a:xfrm>
            <a:off x="157256" y="762000"/>
            <a:ext cx="8778240" cy="3048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Segment</a:t>
            </a:r>
          </a:p>
        </p:txBody>
      </p:sp>
      <p:sp>
        <p:nvSpPr>
          <p:cNvPr id="13" name="Rectangle 12"/>
          <p:cNvSpPr/>
          <p:nvPr/>
        </p:nvSpPr>
        <p:spPr>
          <a:xfrm>
            <a:off x="228600" y="1104088"/>
            <a:ext cx="859536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real estate management and development market segmentation by service category:% share, by value, 2010</a:t>
            </a:r>
          </a:p>
        </p:txBody>
      </p:sp>
      <p:graphicFrame>
        <p:nvGraphicFramePr>
          <p:cNvPr id="17" name="Table 16"/>
          <p:cNvGraphicFramePr>
            <a:graphicFrameLocks noGrp="1"/>
          </p:cNvGraphicFramePr>
          <p:nvPr/>
        </p:nvGraphicFramePr>
        <p:xfrm>
          <a:off x="304800" y="1752600"/>
          <a:ext cx="4419600" cy="1295400"/>
        </p:xfrm>
        <a:graphic>
          <a:graphicData uri="http://schemas.openxmlformats.org/drawingml/2006/table">
            <a:tbl>
              <a:tblPr firstRow="1" bandRow="1">
                <a:tableStyleId>{7DF18680-E054-41AD-8BC1-D1AEF772440D}</a:tableStyleId>
              </a:tblPr>
              <a:tblGrid>
                <a:gridCol w="1856232"/>
                <a:gridCol w="1414272"/>
                <a:gridCol w="1149096"/>
              </a:tblGrid>
              <a:tr h="4318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431800">
                <a:tc>
                  <a:txBody>
                    <a:bodyPr/>
                    <a:lstStyle/>
                    <a:p>
                      <a:pPr algn="ctr" fontAlgn="ctr"/>
                      <a:r>
                        <a:rPr lang="en-US" sz="1200" b="1" i="0" u="none" strike="noStrike" dirty="0">
                          <a:solidFill>
                            <a:srgbClr val="000000"/>
                          </a:solidFill>
                          <a:latin typeface="Calibri"/>
                        </a:rPr>
                        <a:t>Residential</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272.24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56.8%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431800">
                <a:tc>
                  <a:txBody>
                    <a:bodyPr/>
                    <a:lstStyle/>
                    <a:p>
                      <a:pPr algn="ctr" fontAlgn="ctr"/>
                      <a:r>
                        <a:rPr lang="en-US" sz="1200" b="1" i="0" u="none" strike="noStrike">
                          <a:solidFill>
                            <a:srgbClr val="000000"/>
                          </a:solidFill>
                          <a:latin typeface="Calibri"/>
                        </a:rPr>
                        <a:t>Non-Residential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207.06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43.2%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sp>
        <p:nvSpPr>
          <p:cNvPr id="1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sp>
        <p:nvSpPr>
          <p:cNvPr id="36" name="Rectangle 35"/>
          <p:cNvSpPr/>
          <p:nvPr/>
        </p:nvSpPr>
        <p:spPr>
          <a:xfrm>
            <a:off x="238648" y="3810000"/>
            <a:ext cx="859536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real estate management and development market segmentation by geography:% share, by value, 2010</a:t>
            </a:r>
          </a:p>
        </p:txBody>
      </p:sp>
      <p:graphicFrame>
        <p:nvGraphicFramePr>
          <p:cNvPr id="37" name="Table 36"/>
          <p:cNvGraphicFramePr>
            <a:graphicFrameLocks noGrp="1"/>
          </p:cNvGraphicFramePr>
          <p:nvPr/>
        </p:nvGraphicFramePr>
        <p:xfrm>
          <a:off x="228600" y="4343400"/>
          <a:ext cx="4419600" cy="1582445"/>
        </p:xfrm>
        <a:graphic>
          <a:graphicData uri="http://schemas.openxmlformats.org/drawingml/2006/table">
            <a:tbl>
              <a:tblPr firstRow="1" bandRow="1">
                <a:tableStyleId>{7DF18680-E054-41AD-8BC1-D1AEF772440D}</a:tableStyleId>
              </a:tblPr>
              <a:tblGrid>
                <a:gridCol w="1856232"/>
                <a:gridCol w="1414272"/>
                <a:gridCol w="1149096"/>
              </a:tblGrid>
              <a:tr h="31648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16489">
                <a:tc>
                  <a:txBody>
                    <a:bodyPr/>
                    <a:lstStyle/>
                    <a:p>
                      <a:pPr algn="ctr" fontAlgn="ctr"/>
                      <a:r>
                        <a:rPr lang="en-US" sz="1200" b="1" i="0" u="none" strike="noStrike" dirty="0">
                          <a:solidFill>
                            <a:srgbClr val="000000"/>
                          </a:solidFill>
                          <a:latin typeface="Calibri"/>
                        </a:rPr>
                        <a:t>Americas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193.6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40.4%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algn="ctr" fontAlgn="ctr"/>
                      <a:r>
                        <a:rPr lang="en-US" sz="1200" b="1" i="0" u="none" strike="noStrike">
                          <a:solidFill>
                            <a:srgbClr val="000000"/>
                          </a:solidFill>
                          <a:latin typeface="Calibri"/>
                        </a:rPr>
                        <a:t>Europe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161.0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33.6%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16489">
                <a:tc>
                  <a:txBody>
                    <a:bodyPr/>
                    <a:lstStyle/>
                    <a:p>
                      <a:pPr algn="ctr" fontAlgn="ctr"/>
                      <a:r>
                        <a:rPr lang="en-US" sz="1200" b="1" i="0" u="none" strike="noStrike">
                          <a:solidFill>
                            <a:srgbClr val="000000"/>
                          </a:solidFill>
                          <a:latin typeface="Calibri"/>
                        </a:rPr>
                        <a:t>Asia- Pacific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110.2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23.0%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algn="ctr" fontAlgn="ctr"/>
                      <a:r>
                        <a:rPr lang="en-US" sz="1200" b="1" i="0" u="none" strike="noStrike">
                          <a:solidFill>
                            <a:srgbClr val="000000"/>
                          </a:solidFill>
                          <a:latin typeface="Calibri"/>
                        </a:rPr>
                        <a:t>Middle East &amp; Africa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13.9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2.9%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graphicFrame>
        <p:nvGraphicFramePr>
          <p:cNvPr id="15" name="Chart 14"/>
          <p:cNvGraphicFramePr/>
          <p:nvPr/>
        </p:nvGraphicFramePr>
        <p:xfrm>
          <a:off x="4876800" y="1447800"/>
          <a:ext cx="4143375" cy="2362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p:cNvGraphicFramePr/>
          <p:nvPr/>
        </p:nvGraphicFramePr>
        <p:xfrm>
          <a:off x="4648200" y="4114800"/>
          <a:ext cx="4495800" cy="2362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2478023" y="1295400"/>
            <a:ext cx="6627763" cy="4572000"/>
            <a:chOff x="2478023" y="1295400"/>
            <a:chExt cx="6627763" cy="4572000"/>
          </a:xfrm>
        </p:grpSpPr>
        <p:pic>
          <p:nvPicPr>
            <p:cNvPr id="14" name="Picture 13" descr="Accountancy-Company.jpg"/>
            <p:cNvPicPr>
              <a:picLocks noChangeAspect="1"/>
            </p:cNvPicPr>
            <p:nvPr/>
          </p:nvPicPr>
          <p:blipFill>
            <a:blip r:embed="rId3"/>
            <a:stretch>
              <a:fillRect/>
            </a:stretch>
          </p:blipFill>
          <p:spPr>
            <a:xfrm>
              <a:off x="5181600" y="1315071"/>
              <a:ext cx="3735654" cy="2485647"/>
            </a:xfrm>
            <a:prstGeom prst="rect">
              <a:avLst/>
            </a:prstGeom>
          </p:spPr>
        </p:pic>
        <p:pic>
          <p:nvPicPr>
            <p:cNvPr id="15" name="Picture 14" descr="hiring-boutique-banks.jpg"/>
            <p:cNvPicPr>
              <a:picLocks noChangeAspect="1"/>
            </p:cNvPicPr>
            <p:nvPr/>
          </p:nvPicPr>
          <p:blipFill>
            <a:blip r:embed="rId4"/>
            <a:srcRect t="5920"/>
            <a:stretch>
              <a:fillRect/>
            </a:stretch>
          </p:blipFill>
          <p:spPr>
            <a:xfrm>
              <a:off x="2478023" y="1295400"/>
              <a:ext cx="3313177" cy="2482385"/>
            </a:xfrm>
            <a:prstGeom prst="rect">
              <a:avLst/>
            </a:prstGeom>
          </p:spPr>
        </p:pic>
        <p:pic>
          <p:nvPicPr>
            <p:cNvPr id="16" name="Picture 15" descr="home.jpg"/>
            <p:cNvPicPr>
              <a:picLocks noChangeAspect="1"/>
            </p:cNvPicPr>
            <p:nvPr/>
          </p:nvPicPr>
          <p:blipFill>
            <a:blip r:embed="rId5"/>
            <a:srcRect t="3954" r="1627"/>
            <a:stretch>
              <a:fillRect/>
            </a:stretch>
          </p:blipFill>
          <p:spPr>
            <a:xfrm>
              <a:off x="2590800" y="3418366"/>
              <a:ext cx="3060536" cy="2186628"/>
            </a:xfrm>
            <a:prstGeom prst="rect">
              <a:avLst/>
            </a:prstGeom>
          </p:spPr>
        </p:pic>
        <p:pic>
          <p:nvPicPr>
            <p:cNvPr id="17" name="Picture 16" descr="lawyer.jpg"/>
            <p:cNvPicPr>
              <a:picLocks noChangeAspect="1"/>
            </p:cNvPicPr>
            <p:nvPr/>
          </p:nvPicPr>
          <p:blipFill>
            <a:blip r:embed="rId6"/>
            <a:srcRect b="3704"/>
            <a:stretch>
              <a:fillRect/>
            </a:stretch>
          </p:blipFill>
          <p:spPr>
            <a:xfrm>
              <a:off x="5199431" y="3394763"/>
              <a:ext cx="2430425" cy="2340409"/>
            </a:xfrm>
            <a:prstGeom prst="rect">
              <a:avLst/>
            </a:prstGeom>
          </p:spPr>
        </p:pic>
        <p:pic>
          <p:nvPicPr>
            <p:cNvPr id="19" name="Picture 18" descr="projects-in-delhincr.gif"/>
            <p:cNvPicPr>
              <a:picLocks noChangeAspect="1"/>
            </p:cNvPicPr>
            <p:nvPr/>
          </p:nvPicPr>
          <p:blipFill>
            <a:blip r:embed="rId7"/>
            <a:stretch>
              <a:fillRect/>
            </a:stretch>
          </p:blipFill>
          <p:spPr>
            <a:xfrm>
              <a:off x="7305471" y="3550819"/>
              <a:ext cx="1800315" cy="2316581"/>
            </a:xfrm>
            <a:prstGeom prst="rect">
              <a:avLst/>
            </a:prstGeom>
          </p:spPr>
        </p:pic>
      </p:grpSp>
      <p:sp>
        <p:nvSpPr>
          <p:cNvPr id="41" name="Rectangle 40"/>
          <p:cNvSpPr/>
          <p:nvPr/>
        </p:nvSpPr>
        <p:spPr>
          <a:xfrm>
            <a:off x="2438400" y="1219200"/>
            <a:ext cx="6553200" cy="47244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14</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lang="en-GB" sz="2000" b="1" dirty="0" smtClean="0">
                <a:latin typeface="Myriad Pro"/>
              </a:rPr>
              <a:t>Table of Content</a:t>
            </a:r>
            <a:endParaRPr sz="2000" b="1" smtClean="0">
              <a:latin typeface="Myriad Pro"/>
            </a:endParaRPr>
          </a:p>
        </p:txBody>
      </p:sp>
      <p:sp>
        <p:nvSpPr>
          <p:cNvPr id="79" name="Rectangle 78"/>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13" name="AutoShape 28">
            <a:hlinkClick r:id="rId8" action="ppaction://hlinksldjump"/>
          </p:cNvPr>
          <p:cNvSpPr>
            <a:spLocks noChangeArrowheads="1"/>
          </p:cNvSpPr>
          <p:nvPr/>
        </p:nvSpPr>
        <p:spPr bwMode="auto">
          <a:xfrm>
            <a:off x="8839200" y="6553200"/>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39" name="Rectangle 38"/>
          <p:cNvSpPr/>
          <p:nvPr/>
        </p:nvSpPr>
        <p:spPr>
          <a:xfrm>
            <a:off x="0" y="685800"/>
            <a:ext cx="9144000" cy="4572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latin typeface="Myriad Pro"/>
              </a:rPr>
              <a:t>Global Professional Services MI </a:t>
            </a:r>
            <a:endParaRPr lang="en-US" dirty="0">
              <a:solidFill>
                <a:schemeClr val="tx1"/>
              </a:solidFill>
            </a:endParaRPr>
          </a:p>
        </p:txBody>
      </p:sp>
      <p:sp>
        <p:nvSpPr>
          <p:cNvPr id="25" name="Double Bracket 24"/>
          <p:cNvSpPr/>
          <p:nvPr/>
        </p:nvSpPr>
        <p:spPr>
          <a:xfrm>
            <a:off x="2590800" y="2114144"/>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Value Chain Analysis for the Industry Segments</a:t>
            </a:r>
          </a:p>
        </p:txBody>
      </p:sp>
      <p:sp>
        <p:nvSpPr>
          <p:cNvPr id="28" name="Double Bracket 27"/>
          <p:cNvSpPr/>
          <p:nvPr/>
        </p:nvSpPr>
        <p:spPr>
          <a:xfrm>
            <a:off x="2590800" y="26670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Growth Drivers &amp; Challenges to IT Outsourcing for the Industry Segments</a:t>
            </a:r>
          </a:p>
        </p:txBody>
      </p:sp>
      <p:sp>
        <p:nvSpPr>
          <p:cNvPr id="23" name="Double Bracket 22"/>
          <p:cNvSpPr/>
          <p:nvPr/>
        </p:nvSpPr>
        <p:spPr>
          <a:xfrm>
            <a:off x="2590800" y="32004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Porter's 5 forces Analysis</a:t>
            </a:r>
          </a:p>
        </p:txBody>
      </p:sp>
      <p:sp>
        <p:nvSpPr>
          <p:cNvPr id="24" name="Rectangle 16">
            <a:hlinkClick r:id="rId9" action="ppaction://hlinksldjump"/>
          </p:cNvPr>
          <p:cNvSpPr>
            <a:spLocks noChangeArrowheads="1"/>
          </p:cNvSpPr>
          <p:nvPr/>
        </p:nvSpPr>
        <p:spPr bwMode="auto">
          <a:xfrm>
            <a:off x="76200" y="1752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Market Overview </a:t>
            </a:r>
          </a:p>
        </p:txBody>
      </p:sp>
      <p:sp>
        <p:nvSpPr>
          <p:cNvPr id="26" name="Rectangle 20">
            <a:hlinkClick r:id="rId10" action="ppaction://hlinksldjump"/>
          </p:cNvPr>
          <p:cNvSpPr>
            <a:spLocks noChangeArrowheads="1"/>
          </p:cNvSpPr>
          <p:nvPr/>
        </p:nvSpPr>
        <p:spPr bwMode="auto">
          <a:xfrm>
            <a:off x="76200" y="2286000"/>
            <a:ext cx="2377440" cy="457200"/>
          </a:xfrm>
          <a:prstGeom prst="rect">
            <a:avLst/>
          </a:prstGeom>
          <a:solidFill>
            <a:srgbClr val="BEE395"/>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cs typeface="Arial" pitchFamily="34" charset="0"/>
              </a:rPr>
              <a:t>Industry Insights</a:t>
            </a:r>
          </a:p>
        </p:txBody>
      </p:sp>
      <p:sp>
        <p:nvSpPr>
          <p:cNvPr id="27" name="Rectangle 21">
            <a:hlinkClick r:id="rId11" action="ppaction://hlinksldjump"/>
          </p:cNvPr>
          <p:cNvSpPr>
            <a:spLocks noChangeArrowheads="1"/>
          </p:cNvSpPr>
          <p:nvPr/>
        </p:nvSpPr>
        <p:spPr bwMode="auto">
          <a:xfrm>
            <a:off x="76200" y="28194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Deals Space</a:t>
            </a:r>
          </a:p>
        </p:txBody>
      </p:sp>
      <p:sp>
        <p:nvSpPr>
          <p:cNvPr id="29" name="Rectangle 22">
            <a:hlinkClick r:id="rId12" action="ppaction://hlinksldjump"/>
          </p:cNvPr>
          <p:cNvSpPr>
            <a:spLocks noChangeArrowheads="1"/>
          </p:cNvSpPr>
          <p:nvPr/>
        </p:nvSpPr>
        <p:spPr bwMode="auto">
          <a:xfrm>
            <a:off x="76200" y="33528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Business Trends</a:t>
            </a:r>
          </a:p>
        </p:txBody>
      </p:sp>
      <p:sp>
        <p:nvSpPr>
          <p:cNvPr id="30" name="Rectangle 37">
            <a:hlinkClick r:id="rId13" action="ppaction://hlinksldjump"/>
          </p:cNvPr>
          <p:cNvSpPr>
            <a:spLocks noChangeArrowheads="1"/>
          </p:cNvSpPr>
          <p:nvPr/>
        </p:nvSpPr>
        <p:spPr bwMode="auto">
          <a:xfrm>
            <a:off x="76200" y="38862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Technology Trends</a:t>
            </a:r>
            <a:endParaRPr lang="en-US" sz="1200" b="1" dirty="0">
              <a:solidFill>
                <a:schemeClr val="bg1">
                  <a:lumMod val="85000"/>
                </a:schemeClr>
              </a:solidFill>
              <a:latin typeface="Calibri" pitchFamily="34" charset="0"/>
              <a:cs typeface="+mn-cs"/>
            </a:endParaRPr>
          </a:p>
        </p:txBody>
      </p:sp>
      <p:sp>
        <p:nvSpPr>
          <p:cNvPr id="31" name="Rectangle 21">
            <a:hlinkClick r:id="rId14" action="ppaction://hlinksldjump"/>
          </p:cNvPr>
          <p:cNvSpPr>
            <a:spLocks noChangeArrowheads="1"/>
          </p:cNvSpPr>
          <p:nvPr/>
        </p:nvSpPr>
        <p:spPr bwMode="auto">
          <a:xfrm>
            <a:off x="76200" y="4419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Competitive Landscape</a:t>
            </a:r>
          </a:p>
        </p:txBody>
      </p:sp>
      <p:sp>
        <p:nvSpPr>
          <p:cNvPr id="40" name="Rectangle 21">
            <a:hlinkClick r:id="rId15" action="ppaction://hlinksldjump"/>
          </p:cNvPr>
          <p:cNvSpPr>
            <a:spLocks noChangeArrowheads="1"/>
          </p:cNvSpPr>
          <p:nvPr/>
        </p:nvSpPr>
        <p:spPr bwMode="auto">
          <a:xfrm>
            <a:off x="76200" y="4953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Market Forecast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www.microgen.com/uk-en/uploads/images/Microgen%20Accounting%20Hub.jpg"/>
          <p:cNvPicPr>
            <a:picLocks noChangeAspect="1" noChangeArrowheads="1"/>
          </p:cNvPicPr>
          <p:nvPr/>
        </p:nvPicPr>
        <p:blipFill>
          <a:blip r:embed="rId3"/>
          <a:srcRect/>
          <a:stretch>
            <a:fillRect/>
          </a:stretch>
        </p:blipFill>
        <p:spPr bwMode="auto">
          <a:xfrm>
            <a:off x="0" y="4038600"/>
            <a:ext cx="5943600" cy="2362200"/>
          </a:xfrm>
          <a:prstGeom prst="rect">
            <a:avLst/>
          </a:prstGeom>
          <a:noFill/>
        </p:spPr>
      </p:pic>
      <p:sp>
        <p:nvSpPr>
          <p:cNvPr id="132098" name="AutoShape 5"/>
          <p:cNvSpPr>
            <a:spLocks noChangeArrowheads="1"/>
          </p:cNvSpPr>
          <p:nvPr/>
        </p:nvSpPr>
        <p:spPr bwMode="auto">
          <a:xfrm>
            <a:off x="152401" y="1600200"/>
            <a:ext cx="990600" cy="990600"/>
          </a:xfrm>
          <a:prstGeom prst="homePlate">
            <a:avLst>
              <a:gd name="adj" fmla="val 51633"/>
            </a:avLst>
          </a:prstGeom>
          <a:solidFill>
            <a:srgbClr val="69CF23"/>
          </a:solidFill>
          <a:ln w="9525">
            <a:noFill/>
            <a:miter lim="800000"/>
            <a:headEnd/>
            <a:tailEnd/>
          </a:ln>
          <a:scene3d>
            <a:camera prst="orthographicFront"/>
            <a:lightRig rig="threePt" dir="t">
              <a:rot lat="0" lon="0" rev="8400000"/>
            </a:lightRig>
          </a:scene3d>
          <a:sp3d/>
        </p:spPr>
        <p:txBody>
          <a:bodyPr wrap="none" anchor="ctr"/>
          <a:lstStyle/>
          <a:p>
            <a:pPr algn="ctr"/>
            <a:r>
              <a:rPr lang="en-US" sz="1200" b="1" dirty="0" smtClean="0">
                <a:solidFill>
                  <a:schemeClr val="bg1"/>
                </a:solidFill>
              </a:rPr>
              <a:t>Record</a:t>
            </a:r>
          </a:p>
          <a:p>
            <a:pPr algn="ctr"/>
            <a:r>
              <a:rPr lang="en-US" sz="1200" b="1" dirty="0" smtClean="0">
                <a:solidFill>
                  <a:schemeClr val="bg1"/>
                </a:solidFill>
              </a:rPr>
              <a:t>Business </a:t>
            </a:r>
          </a:p>
          <a:p>
            <a:pPr algn="ctr"/>
            <a:r>
              <a:rPr lang="en-US" sz="1200" b="1" dirty="0" smtClean="0">
                <a:solidFill>
                  <a:schemeClr val="bg1"/>
                </a:solidFill>
              </a:rPr>
              <a:t>Events</a:t>
            </a:r>
          </a:p>
        </p:txBody>
      </p:sp>
      <p:sp>
        <p:nvSpPr>
          <p:cNvPr id="132099" name="AutoShape 6"/>
          <p:cNvSpPr>
            <a:spLocks noChangeArrowheads="1"/>
          </p:cNvSpPr>
          <p:nvPr/>
        </p:nvSpPr>
        <p:spPr bwMode="auto">
          <a:xfrm>
            <a:off x="685800" y="1600200"/>
            <a:ext cx="1676400" cy="990600"/>
          </a:xfrm>
          <a:prstGeom prst="chevron">
            <a:avLst>
              <a:gd name="adj" fmla="val 58074"/>
            </a:avLst>
          </a:prstGeom>
          <a:solidFill>
            <a:srgbClr val="5DB71F"/>
          </a:solidFill>
          <a:ln w="9525">
            <a:noFill/>
            <a:miter lim="800000"/>
            <a:headEnd/>
            <a:tailEnd/>
          </a:ln>
          <a:scene3d>
            <a:camera prst="orthographicFront"/>
            <a:lightRig rig="threePt" dir="t">
              <a:rot lat="0" lon="0" rev="8400000"/>
            </a:lightRig>
          </a:scene3d>
          <a:sp3d/>
        </p:spPr>
        <p:txBody>
          <a:bodyPr wrap="none" anchor="ctr"/>
          <a:lstStyle/>
          <a:p>
            <a:pPr algn="ctr"/>
            <a:r>
              <a:rPr lang="en-US" sz="1200" b="1" dirty="0" smtClean="0">
                <a:solidFill>
                  <a:schemeClr val="bg1"/>
                </a:solidFill>
              </a:rPr>
              <a:t>Summarize </a:t>
            </a:r>
          </a:p>
          <a:p>
            <a:pPr algn="ctr"/>
            <a:r>
              <a:rPr lang="en-US" sz="1200" b="1" dirty="0" smtClean="0">
                <a:solidFill>
                  <a:schemeClr val="bg1"/>
                </a:solidFill>
              </a:rPr>
              <a:t>     events into </a:t>
            </a:r>
          </a:p>
          <a:p>
            <a:pPr algn="ctr"/>
            <a:r>
              <a:rPr lang="en-US" sz="1200" b="1" dirty="0" smtClean="0">
                <a:solidFill>
                  <a:schemeClr val="bg1"/>
                </a:solidFill>
              </a:rPr>
              <a:t>external </a:t>
            </a:r>
          </a:p>
          <a:p>
            <a:pPr algn="ctr"/>
            <a:r>
              <a:rPr lang="en-US" sz="1200" b="1" dirty="0" smtClean="0">
                <a:solidFill>
                  <a:schemeClr val="bg1"/>
                </a:solidFill>
              </a:rPr>
              <a:t>reports</a:t>
            </a:r>
          </a:p>
        </p:txBody>
      </p:sp>
      <p:sp>
        <p:nvSpPr>
          <p:cNvPr id="132100" name="AutoShape 7"/>
          <p:cNvSpPr>
            <a:spLocks noChangeArrowheads="1"/>
          </p:cNvSpPr>
          <p:nvPr/>
        </p:nvSpPr>
        <p:spPr bwMode="auto">
          <a:xfrm>
            <a:off x="1905000" y="1600200"/>
            <a:ext cx="1600200" cy="990600"/>
          </a:xfrm>
          <a:prstGeom prst="chevron">
            <a:avLst>
              <a:gd name="adj" fmla="val 52564"/>
            </a:avLst>
          </a:prstGeom>
          <a:solidFill>
            <a:srgbClr val="55A51C"/>
          </a:solidFill>
          <a:ln w="9525">
            <a:noFill/>
            <a:miter lim="800000"/>
            <a:headEnd/>
            <a:tailEnd/>
          </a:ln>
          <a:scene3d>
            <a:camera prst="orthographicFront"/>
            <a:lightRig rig="threePt" dir="t">
              <a:rot lat="0" lon="0" rev="8400000"/>
            </a:lightRig>
          </a:scene3d>
          <a:sp3d/>
        </p:spPr>
        <p:txBody>
          <a:bodyPr wrap="none" anchor="ctr"/>
          <a:lstStyle/>
          <a:p>
            <a:pPr algn="ctr"/>
            <a:r>
              <a:rPr lang="en-US" sz="1200" b="1" dirty="0" smtClean="0">
                <a:solidFill>
                  <a:schemeClr val="bg1"/>
                </a:solidFill>
              </a:rPr>
              <a:t>Summarize</a:t>
            </a:r>
          </a:p>
          <a:p>
            <a:pPr algn="ctr"/>
            <a:r>
              <a:rPr lang="en-US" sz="1200" b="1" dirty="0" smtClean="0">
                <a:solidFill>
                  <a:schemeClr val="bg1"/>
                </a:solidFill>
              </a:rPr>
              <a:t>     events into </a:t>
            </a:r>
          </a:p>
          <a:p>
            <a:pPr algn="ctr"/>
            <a:r>
              <a:rPr lang="en-US" sz="1200" b="1" dirty="0" smtClean="0">
                <a:solidFill>
                  <a:schemeClr val="bg1"/>
                </a:solidFill>
              </a:rPr>
              <a:t>internal </a:t>
            </a:r>
          </a:p>
          <a:p>
            <a:pPr algn="ctr"/>
            <a:r>
              <a:rPr lang="en-US" sz="1200" b="1" dirty="0" smtClean="0">
                <a:solidFill>
                  <a:schemeClr val="bg1"/>
                </a:solidFill>
              </a:rPr>
              <a:t>reports</a:t>
            </a:r>
          </a:p>
        </p:txBody>
      </p:sp>
      <p:sp>
        <p:nvSpPr>
          <p:cNvPr id="132101" name="AutoShape 8"/>
          <p:cNvSpPr>
            <a:spLocks noChangeArrowheads="1"/>
          </p:cNvSpPr>
          <p:nvPr/>
        </p:nvSpPr>
        <p:spPr bwMode="auto">
          <a:xfrm>
            <a:off x="3048000" y="1600200"/>
            <a:ext cx="1676400" cy="992187"/>
          </a:xfrm>
          <a:prstGeom prst="chevron">
            <a:avLst>
              <a:gd name="adj" fmla="val 51240"/>
            </a:avLst>
          </a:prstGeom>
          <a:solidFill>
            <a:srgbClr val="499018"/>
          </a:solidFill>
          <a:ln w="9525">
            <a:noFill/>
            <a:miter lim="800000"/>
            <a:headEnd/>
            <a:tailEnd/>
          </a:ln>
          <a:scene3d>
            <a:camera prst="orthographicFront"/>
            <a:lightRig rig="threePt" dir="t">
              <a:rot lat="0" lon="0" rev="8400000"/>
            </a:lightRig>
          </a:scene3d>
          <a:sp3d/>
        </p:spPr>
        <p:txBody>
          <a:bodyPr wrap="none" anchor="ctr"/>
          <a:lstStyle/>
          <a:p>
            <a:pPr algn="ctr"/>
            <a:r>
              <a:rPr lang="en-US" sz="1200" b="1" dirty="0" smtClean="0">
                <a:solidFill>
                  <a:schemeClr val="bg1"/>
                </a:solidFill>
              </a:rPr>
              <a:t>Transform</a:t>
            </a:r>
          </a:p>
          <a:p>
            <a:pPr algn="ctr"/>
            <a:r>
              <a:rPr lang="en-US" sz="1200" b="1" dirty="0" smtClean="0">
                <a:solidFill>
                  <a:schemeClr val="bg1"/>
                </a:solidFill>
              </a:rPr>
              <a:t>data into </a:t>
            </a:r>
          </a:p>
          <a:p>
            <a:pPr algn="ctr"/>
            <a:r>
              <a:rPr lang="en-US" sz="1200" b="1" dirty="0" smtClean="0">
                <a:solidFill>
                  <a:schemeClr val="bg1"/>
                </a:solidFill>
              </a:rPr>
              <a:t>    information</a:t>
            </a:r>
          </a:p>
          <a:p>
            <a:pPr algn="ctr"/>
            <a:r>
              <a:rPr lang="en-US" sz="1200" b="1" dirty="0" smtClean="0">
                <a:solidFill>
                  <a:schemeClr val="bg1"/>
                </a:solidFill>
              </a:rPr>
              <a:t>&amp;</a:t>
            </a:r>
          </a:p>
          <a:p>
            <a:pPr algn="ctr"/>
            <a:r>
              <a:rPr lang="en-US" sz="1200" b="1" dirty="0" smtClean="0">
                <a:solidFill>
                  <a:schemeClr val="bg1"/>
                </a:solidFill>
              </a:rPr>
              <a:t>knowledge</a:t>
            </a:r>
          </a:p>
        </p:txBody>
      </p:sp>
      <p:sp>
        <p:nvSpPr>
          <p:cNvPr id="132102" name="AutoShape 9"/>
          <p:cNvSpPr>
            <a:spLocks noChangeArrowheads="1"/>
          </p:cNvSpPr>
          <p:nvPr/>
        </p:nvSpPr>
        <p:spPr bwMode="auto">
          <a:xfrm>
            <a:off x="4343400" y="1600201"/>
            <a:ext cx="1371600" cy="990600"/>
          </a:xfrm>
          <a:prstGeom prst="chevron">
            <a:avLst>
              <a:gd name="adj" fmla="val 44712"/>
            </a:avLst>
          </a:prstGeom>
          <a:solidFill>
            <a:srgbClr val="438317"/>
          </a:solidFill>
          <a:ln w="9525">
            <a:noFill/>
            <a:miter lim="800000"/>
            <a:headEnd/>
            <a:tailEnd/>
          </a:ln>
          <a:scene3d>
            <a:camera prst="orthographicFront"/>
            <a:lightRig rig="threePt" dir="t">
              <a:rot lat="0" lon="0" rev="8400000"/>
            </a:lightRig>
          </a:scene3d>
          <a:sp3d/>
        </p:spPr>
        <p:txBody>
          <a:bodyPr wrap="none" anchor="ctr"/>
          <a:lstStyle/>
          <a:p>
            <a:pPr algn="ctr"/>
            <a:r>
              <a:rPr lang="en-US" sz="1200" b="1" dirty="0" smtClean="0">
                <a:solidFill>
                  <a:schemeClr val="bg1"/>
                </a:solidFill>
              </a:rPr>
              <a:t>Value </a:t>
            </a:r>
          </a:p>
          <a:p>
            <a:pPr algn="ctr"/>
            <a:r>
              <a:rPr lang="en-US" sz="1200" b="1" dirty="0" smtClean="0">
                <a:solidFill>
                  <a:schemeClr val="bg1"/>
                </a:solidFill>
              </a:rPr>
              <a:t>added</a:t>
            </a:r>
          </a:p>
          <a:p>
            <a:pPr algn="ctr"/>
            <a:r>
              <a:rPr lang="en-US" sz="1200" b="1" dirty="0" smtClean="0">
                <a:solidFill>
                  <a:schemeClr val="bg1"/>
                </a:solidFill>
              </a:rPr>
              <a:t>      decision</a:t>
            </a:r>
          </a:p>
          <a:p>
            <a:pPr algn="ctr"/>
            <a:r>
              <a:rPr lang="en-US" sz="1200" b="1" dirty="0" smtClean="0">
                <a:solidFill>
                  <a:schemeClr val="bg1"/>
                </a:solidFill>
              </a:rPr>
              <a:t>making</a:t>
            </a:r>
            <a:endParaRPr lang="en-US" b="1" dirty="0">
              <a:solidFill>
                <a:schemeClr val="bg1"/>
              </a:solidFill>
            </a:endParaRPr>
          </a:p>
        </p:txBody>
      </p:sp>
      <p:pic>
        <p:nvPicPr>
          <p:cNvPr id="18" name="Picture 2"/>
          <p:cNvPicPr>
            <a:picLocks noChangeAspect="1" noChangeArrowheads="1"/>
          </p:cNvPicPr>
          <p:nvPr/>
        </p:nvPicPr>
        <p:blipFill>
          <a:blip r:embed="rId4"/>
          <a:srcRect/>
          <a:stretch>
            <a:fillRect/>
          </a:stretch>
        </p:blipFill>
        <p:spPr bwMode="auto">
          <a:xfrm>
            <a:off x="5715000" y="1371600"/>
            <a:ext cx="3276600" cy="5324475"/>
          </a:xfrm>
          <a:prstGeom prst="rect">
            <a:avLst/>
          </a:prstGeom>
          <a:noFill/>
          <a:ln w="9525">
            <a:noFill/>
            <a:miter lim="800000"/>
            <a:headEnd/>
            <a:tailEnd/>
          </a:ln>
          <a:effectLst/>
          <a:scene3d>
            <a:camera prst="orthographicFront"/>
            <a:lightRig rig="threePt" dir="t">
              <a:rot lat="0" lon="0" rev="8400000"/>
            </a:lightRig>
          </a:scene3d>
          <a:sp3d>
            <a:bevelT h="190500"/>
          </a:sp3d>
        </p:spPr>
      </p:pic>
      <p:sp>
        <p:nvSpPr>
          <p:cNvPr id="20" name="Text Box 4"/>
          <p:cNvSpPr txBox="1">
            <a:spLocks noChangeArrowheads="1"/>
          </p:cNvSpPr>
          <p:nvPr/>
        </p:nvSpPr>
        <p:spPr bwMode="auto">
          <a:xfrm>
            <a:off x="152400" y="3124200"/>
            <a:ext cx="533400" cy="457200"/>
          </a:xfrm>
          <a:prstGeom prst="rect">
            <a:avLst/>
          </a:prstGeom>
          <a:solidFill>
            <a:schemeClr val="accent5">
              <a:lumMod val="40000"/>
              <a:lumOff val="60000"/>
            </a:schemeClr>
          </a:solidFill>
          <a:ln w="38100">
            <a:solidFill>
              <a:srgbClr val="000000"/>
            </a:solidFill>
            <a:miter lim="800000"/>
            <a:headEnd/>
            <a:tailEnd/>
          </a:ln>
          <a:scene3d>
            <a:camera prst="orthographicFront"/>
            <a:lightRig rig="threePt" dir="t">
              <a:rot lat="0" lon="0" rev="8400000"/>
            </a:lightRig>
          </a:scene3d>
          <a:sp3d>
            <a:bevelT h="190500"/>
          </a:sp3d>
        </p:spPr>
        <p:txBody>
          <a:bodyPr/>
          <a:lstStyle/>
          <a:p>
            <a:r>
              <a:rPr lang="en-US" sz="1100" b="1" dirty="0"/>
              <a:t>R&amp;D</a:t>
            </a:r>
          </a:p>
        </p:txBody>
      </p:sp>
      <p:sp>
        <p:nvSpPr>
          <p:cNvPr id="21" name="Text Box 5"/>
          <p:cNvSpPr txBox="1">
            <a:spLocks noChangeArrowheads="1"/>
          </p:cNvSpPr>
          <p:nvPr/>
        </p:nvSpPr>
        <p:spPr bwMode="auto">
          <a:xfrm>
            <a:off x="685800" y="3124200"/>
            <a:ext cx="685800" cy="457200"/>
          </a:xfrm>
          <a:prstGeom prst="rect">
            <a:avLst/>
          </a:prstGeom>
          <a:solidFill>
            <a:schemeClr val="accent5">
              <a:lumMod val="40000"/>
              <a:lumOff val="60000"/>
            </a:schemeClr>
          </a:solidFill>
          <a:ln w="38100">
            <a:solidFill>
              <a:srgbClr val="000000"/>
            </a:solidFill>
            <a:miter lim="800000"/>
            <a:headEnd/>
            <a:tailEnd/>
          </a:ln>
          <a:scene3d>
            <a:camera prst="orthographicFront"/>
            <a:lightRig rig="threePt" dir="t">
              <a:rot lat="0" lon="0" rev="8400000"/>
            </a:lightRig>
          </a:scene3d>
          <a:sp3d>
            <a:bevelT h="190500"/>
          </a:sp3d>
        </p:spPr>
        <p:txBody>
          <a:bodyPr/>
          <a:lstStyle/>
          <a:p>
            <a:r>
              <a:rPr lang="en-US" sz="1100" b="1" dirty="0" smtClean="0"/>
              <a:t>Design</a:t>
            </a:r>
            <a:endParaRPr lang="en-US" sz="1100" dirty="0"/>
          </a:p>
        </p:txBody>
      </p:sp>
      <p:sp>
        <p:nvSpPr>
          <p:cNvPr id="22" name="Text Box 6"/>
          <p:cNvSpPr txBox="1">
            <a:spLocks noChangeArrowheads="1"/>
          </p:cNvSpPr>
          <p:nvPr/>
        </p:nvSpPr>
        <p:spPr bwMode="auto">
          <a:xfrm>
            <a:off x="1371600" y="3124200"/>
            <a:ext cx="990600" cy="457200"/>
          </a:xfrm>
          <a:prstGeom prst="rect">
            <a:avLst/>
          </a:prstGeom>
          <a:solidFill>
            <a:schemeClr val="accent5">
              <a:lumMod val="40000"/>
              <a:lumOff val="60000"/>
            </a:schemeClr>
          </a:solidFill>
          <a:ln w="38100">
            <a:solidFill>
              <a:srgbClr val="000000"/>
            </a:solidFill>
            <a:miter lim="800000"/>
            <a:headEnd/>
            <a:tailEnd/>
          </a:ln>
          <a:scene3d>
            <a:camera prst="orthographicFront"/>
            <a:lightRig rig="threePt" dir="t">
              <a:rot lat="0" lon="0" rev="8400000"/>
            </a:lightRig>
          </a:scene3d>
          <a:sp3d>
            <a:bevelT h="190500"/>
          </a:sp3d>
        </p:spPr>
        <p:txBody>
          <a:bodyPr/>
          <a:lstStyle/>
          <a:p>
            <a:r>
              <a:rPr lang="en-US" sz="1100" b="1" dirty="0"/>
              <a:t>Production</a:t>
            </a:r>
          </a:p>
        </p:txBody>
      </p:sp>
      <p:sp>
        <p:nvSpPr>
          <p:cNvPr id="23" name="Text Box 7"/>
          <p:cNvSpPr txBox="1">
            <a:spLocks noChangeArrowheads="1"/>
          </p:cNvSpPr>
          <p:nvPr/>
        </p:nvSpPr>
        <p:spPr bwMode="auto">
          <a:xfrm>
            <a:off x="2362200" y="3124200"/>
            <a:ext cx="914400" cy="457200"/>
          </a:xfrm>
          <a:prstGeom prst="rect">
            <a:avLst/>
          </a:prstGeom>
          <a:solidFill>
            <a:schemeClr val="accent5">
              <a:lumMod val="40000"/>
              <a:lumOff val="60000"/>
            </a:schemeClr>
          </a:solidFill>
          <a:ln w="38100">
            <a:solidFill>
              <a:srgbClr val="000000"/>
            </a:solidFill>
            <a:miter lim="800000"/>
            <a:headEnd/>
            <a:tailEnd/>
          </a:ln>
          <a:scene3d>
            <a:camera prst="orthographicFront"/>
            <a:lightRig rig="threePt" dir="t">
              <a:rot lat="0" lon="0" rev="8400000"/>
            </a:lightRig>
          </a:scene3d>
          <a:sp3d>
            <a:bevelT h="190500"/>
          </a:sp3d>
        </p:spPr>
        <p:txBody>
          <a:bodyPr/>
          <a:lstStyle/>
          <a:p>
            <a:r>
              <a:rPr lang="en-US" sz="1100" b="1" dirty="0"/>
              <a:t>Marketing</a:t>
            </a:r>
          </a:p>
        </p:txBody>
      </p:sp>
      <p:sp>
        <p:nvSpPr>
          <p:cNvPr id="24" name="Text Box 8"/>
          <p:cNvSpPr txBox="1">
            <a:spLocks noChangeArrowheads="1"/>
          </p:cNvSpPr>
          <p:nvPr/>
        </p:nvSpPr>
        <p:spPr bwMode="auto">
          <a:xfrm>
            <a:off x="3276600" y="3124200"/>
            <a:ext cx="990600" cy="457200"/>
          </a:xfrm>
          <a:prstGeom prst="rect">
            <a:avLst/>
          </a:prstGeom>
          <a:solidFill>
            <a:schemeClr val="accent5">
              <a:lumMod val="40000"/>
              <a:lumOff val="60000"/>
            </a:schemeClr>
          </a:solidFill>
          <a:ln w="38100">
            <a:solidFill>
              <a:srgbClr val="000000"/>
            </a:solidFill>
            <a:miter lim="800000"/>
            <a:headEnd/>
            <a:tailEnd/>
          </a:ln>
          <a:scene3d>
            <a:camera prst="orthographicFront"/>
            <a:lightRig rig="threePt" dir="t">
              <a:rot lat="0" lon="0" rev="8400000"/>
            </a:lightRig>
          </a:scene3d>
          <a:sp3d>
            <a:bevelT h="190500"/>
          </a:sp3d>
        </p:spPr>
        <p:txBody>
          <a:bodyPr/>
          <a:lstStyle/>
          <a:p>
            <a:r>
              <a:rPr lang="en-US" sz="1100" b="1" dirty="0"/>
              <a:t>Distribution</a:t>
            </a:r>
          </a:p>
        </p:txBody>
      </p:sp>
      <p:sp>
        <p:nvSpPr>
          <p:cNvPr id="25" name="Text Box 9"/>
          <p:cNvSpPr txBox="1">
            <a:spLocks noChangeArrowheads="1"/>
          </p:cNvSpPr>
          <p:nvPr/>
        </p:nvSpPr>
        <p:spPr bwMode="auto">
          <a:xfrm>
            <a:off x="4267200" y="3124200"/>
            <a:ext cx="1066800" cy="457200"/>
          </a:xfrm>
          <a:prstGeom prst="rect">
            <a:avLst/>
          </a:prstGeom>
          <a:solidFill>
            <a:schemeClr val="accent5">
              <a:lumMod val="40000"/>
              <a:lumOff val="60000"/>
            </a:schemeClr>
          </a:solidFill>
          <a:ln w="38100">
            <a:solidFill>
              <a:srgbClr val="000000"/>
            </a:solidFill>
            <a:miter lim="800000"/>
            <a:headEnd/>
            <a:tailEnd/>
          </a:ln>
          <a:scene3d>
            <a:camera prst="orthographicFront"/>
            <a:lightRig rig="threePt" dir="t">
              <a:rot lat="0" lon="0" rev="8400000"/>
            </a:lightRig>
          </a:scene3d>
          <a:sp3d>
            <a:bevelT h="190500"/>
          </a:sp3d>
        </p:spPr>
        <p:txBody>
          <a:bodyPr/>
          <a:lstStyle/>
          <a:p>
            <a:r>
              <a:rPr lang="en-US" sz="1100" b="1" dirty="0"/>
              <a:t>Customer</a:t>
            </a:r>
          </a:p>
          <a:p>
            <a:r>
              <a:rPr lang="en-US" sz="1100" b="1" dirty="0"/>
              <a:t>Service</a:t>
            </a:r>
          </a:p>
        </p:txBody>
      </p:sp>
      <p:sp>
        <p:nvSpPr>
          <p:cNvPr id="26" name="Rectangle 25"/>
          <p:cNvSpPr/>
          <p:nvPr/>
        </p:nvSpPr>
        <p:spPr>
          <a:xfrm>
            <a:off x="152400" y="838200"/>
            <a:ext cx="5105400" cy="369332"/>
          </a:xfrm>
          <a:prstGeom prst="rect">
            <a:avLst/>
          </a:prstGeom>
          <a:solidFill>
            <a:srgbClr val="00B0F0"/>
          </a:solidFill>
          <a:ln w="25400">
            <a:noFill/>
          </a:ln>
          <a:scene3d>
            <a:camera prst="orthographicFront"/>
            <a:lightRig rig="threePt" dir="t">
              <a:rot lat="0" lon="0" rev="8400000"/>
            </a:lightRig>
          </a:scene3d>
          <a:sp3d/>
        </p:spPr>
        <p:txBody>
          <a:bodyPr wrap="square">
            <a:spAutoFit/>
          </a:bodyPr>
          <a:lstStyle/>
          <a:p>
            <a:pPr algn="ctr"/>
            <a:r>
              <a:rPr lang="en-US" b="1" dirty="0" smtClean="0">
                <a:solidFill>
                  <a:schemeClr val="bg1"/>
                </a:solidFill>
                <a:latin typeface="+mj-lt"/>
              </a:rPr>
              <a:t>ACCOUNTING INDUSTRY VALUE CHAIN</a:t>
            </a:r>
            <a:endParaRPr lang="en-US" b="1" dirty="0">
              <a:solidFill>
                <a:schemeClr val="bg1"/>
              </a:solidFill>
              <a:latin typeface="+mj-lt"/>
            </a:endParaRPr>
          </a:p>
        </p:txBody>
      </p:sp>
      <p:sp>
        <p:nvSpPr>
          <p:cNvPr id="27" name="Striped Right Arrow 26"/>
          <p:cNvSpPr/>
          <p:nvPr/>
        </p:nvSpPr>
        <p:spPr>
          <a:xfrm>
            <a:off x="152400" y="2590800"/>
            <a:ext cx="5334000" cy="457200"/>
          </a:xfrm>
          <a:prstGeom prst="stripedRightArrow">
            <a:avLst/>
          </a:prstGeom>
          <a:solidFill>
            <a:srgbClr val="00B0F0"/>
          </a:solidFill>
          <a:ln>
            <a:noFill/>
          </a:ln>
          <a:scene3d>
            <a:camera prst="orthographicFront"/>
            <a:lightRig rig="threePt" dir="t">
              <a:rot lat="0" lon="0" rev="8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mj-lt"/>
              </a:rPr>
              <a:t>SUPPORT ACTIVITIES</a:t>
            </a:r>
            <a:endParaRPr lang="en-US" sz="1200" dirty="0">
              <a:solidFill>
                <a:schemeClr val="bg1"/>
              </a:solidFill>
              <a:latin typeface="+mj-lt"/>
            </a:endParaRPr>
          </a:p>
        </p:txBody>
      </p:sp>
      <p:sp>
        <p:nvSpPr>
          <p:cNvPr id="28" name="Rectangle 27"/>
          <p:cNvSpPr/>
          <p:nvPr/>
        </p:nvSpPr>
        <p:spPr>
          <a:xfrm>
            <a:off x="5715000" y="762000"/>
            <a:ext cx="3276600" cy="646331"/>
          </a:xfrm>
          <a:prstGeom prst="rect">
            <a:avLst/>
          </a:prstGeom>
          <a:solidFill>
            <a:srgbClr val="00B0F0"/>
          </a:solidFill>
          <a:ln w="25400">
            <a:noFill/>
          </a:ln>
          <a:scene3d>
            <a:camera prst="orthographicFront"/>
            <a:lightRig rig="threePt" dir="t">
              <a:rot lat="0" lon="0" rev="8400000"/>
            </a:lightRig>
          </a:scene3d>
          <a:sp3d/>
        </p:spPr>
        <p:txBody>
          <a:bodyPr wrap="square">
            <a:spAutoFit/>
          </a:bodyPr>
          <a:lstStyle/>
          <a:p>
            <a:pPr algn="ctr"/>
            <a:r>
              <a:rPr lang="en-US" b="1" dirty="0" smtClean="0">
                <a:solidFill>
                  <a:schemeClr val="bg1"/>
                </a:solidFill>
                <a:latin typeface="+mj-lt"/>
              </a:rPr>
              <a:t>Finance and Accounting (F&amp;A) outsource Value Chain</a:t>
            </a:r>
            <a:endParaRPr lang="en-US" b="1" dirty="0">
              <a:solidFill>
                <a:schemeClr val="bg1"/>
              </a:solidFill>
              <a:latin typeface="+mj-lt"/>
            </a:endParaRPr>
          </a:p>
        </p:txBody>
      </p:sp>
      <p:sp>
        <p:nvSpPr>
          <p:cNvPr id="30" name="Rectangle 29"/>
          <p:cNvSpPr/>
          <p:nvPr/>
        </p:nvSpPr>
        <p:spPr>
          <a:xfrm>
            <a:off x="152400" y="3733800"/>
            <a:ext cx="5105400" cy="307777"/>
          </a:xfrm>
          <a:prstGeom prst="rect">
            <a:avLst/>
          </a:prstGeom>
          <a:solidFill>
            <a:srgbClr val="00B0F0"/>
          </a:solidFill>
          <a:ln w="25400">
            <a:noFill/>
          </a:ln>
          <a:scene3d>
            <a:camera prst="orthographicFront"/>
            <a:lightRig rig="threePt" dir="t">
              <a:rot lat="0" lon="0" rev="8400000"/>
            </a:lightRig>
          </a:scene3d>
          <a:sp3d/>
        </p:spPr>
        <p:txBody>
          <a:bodyPr wrap="square">
            <a:spAutoFit/>
          </a:bodyPr>
          <a:lstStyle/>
          <a:p>
            <a:pPr algn="ctr"/>
            <a:r>
              <a:rPr lang="en-US" sz="1400" b="1" dirty="0" smtClean="0">
                <a:solidFill>
                  <a:schemeClr val="bg1"/>
                </a:solidFill>
                <a:latin typeface="+mj-lt"/>
              </a:rPr>
              <a:t>Accounting Process</a:t>
            </a:r>
            <a:endParaRPr lang="en-US" sz="1400" b="1" dirty="0">
              <a:solidFill>
                <a:schemeClr val="bg1"/>
              </a:solidFill>
              <a:latin typeface="+mj-lt"/>
            </a:endParaRPr>
          </a:p>
        </p:txBody>
      </p:sp>
      <p:sp>
        <p:nvSpPr>
          <p:cNvPr id="31"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Industry Insights</a:t>
            </a:r>
          </a:p>
          <a:p>
            <a:pPr eaLnBrk="0" hangingPunct="0">
              <a:defRPr/>
            </a:pPr>
            <a:r>
              <a:rPr lang="en-GB" b="1" dirty="0" smtClean="0">
                <a:solidFill>
                  <a:srgbClr val="FFFFFF"/>
                </a:solidFill>
                <a:latin typeface="Myriad Pro"/>
              </a:rPr>
              <a:t>Value Chain Analysis - </a:t>
            </a:r>
            <a:r>
              <a:rPr lang="en-GB" dirty="0" smtClean="0">
                <a:solidFill>
                  <a:srgbClr val="FFFFFF"/>
                </a:solidFill>
                <a:latin typeface="Myriad Pro"/>
              </a:rPr>
              <a:t>Accounting Services</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sp>
        <p:nvSpPr>
          <p:cNvPr id="32"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srcRect/>
          <a:stretch>
            <a:fillRect/>
          </a:stretch>
        </p:blipFill>
        <p:spPr bwMode="auto">
          <a:xfrm>
            <a:off x="4495800" y="1295400"/>
            <a:ext cx="4562475" cy="5257800"/>
          </a:xfrm>
          <a:prstGeom prst="rect">
            <a:avLst/>
          </a:prstGeom>
          <a:noFill/>
          <a:ln w="19050">
            <a:solidFill>
              <a:schemeClr val="bg1">
                <a:lumMod val="50000"/>
              </a:schemeClr>
            </a:solidFill>
            <a:miter lim="800000"/>
            <a:headEnd/>
            <a:tailEnd/>
          </a:ln>
          <a:effectLst/>
          <a:scene3d>
            <a:camera prst="orthographicFront"/>
            <a:lightRig rig="threePt" dir="t">
              <a:rot lat="0" lon="0" rev="8400000"/>
            </a:lightRig>
          </a:scene3d>
          <a:sp3d>
            <a:bevelT h="190500"/>
          </a:sp3d>
        </p:spPr>
      </p:pic>
      <p:sp>
        <p:nvSpPr>
          <p:cNvPr id="6"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Industry Insights</a:t>
            </a:r>
          </a:p>
          <a:p>
            <a:pPr eaLnBrk="0" hangingPunct="0">
              <a:defRPr/>
            </a:pPr>
            <a:r>
              <a:rPr lang="en-GB" b="1" dirty="0" smtClean="0">
                <a:solidFill>
                  <a:srgbClr val="FFFFFF"/>
                </a:solidFill>
                <a:latin typeface="Myriad Pro"/>
              </a:rPr>
              <a:t>Value Chain Analysis - </a:t>
            </a:r>
            <a:r>
              <a:rPr lang="en-GB" dirty="0" smtClean="0">
                <a:solidFill>
                  <a:srgbClr val="FFFFFF"/>
                </a:solidFill>
                <a:latin typeface="Myriad Pro"/>
              </a:rPr>
              <a:t>Legal Services</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pic>
        <p:nvPicPr>
          <p:cNvPr id="115716" name="Picture 4"/>
          <p:cNvPicPr>
            <a:picLocks noChangeAspect="1" noChangeArrowheads="1"/>
          </p:cNvPicPr>
          <p:nvPr/>
        </p:nvPicPr>
        <p:blipFill>
          <a:blip r:embed="rId4"/>
          <a:srcRect/>
          <a:stretch>
            <a:fillRect/>
          </a:stretch>
        </p:blipFill>
        <p:spPr bwMode="auto">
          <a:xfrm>
            <a:off x="152400" y="1295400"/>
            <a:ext cx="4267200" cy="3048000"/>
          </a:xfrm>
          <a:prstGeom prst="rect">
            <a:avLst/>
          </a:prstGeom>
          <a:noFill/>
          <a:ln w="9525">
            <a:noFill/>
            <a:miter lim="800000"/>
            <a:headEnd/>
            <a:tailEnd/>
          </a:ln>
          <a:effectLst/>
          <a:scene3d>
            <a:camera prst="orthographicFront"/>
            <a:lightRig rig="threePt" dir="t">
              <a:rot lat="0" lon="0" rev="8400000"/>
            </a:lightRig>
          </a:scene3d>
          <a:sp3d>
            <a:bevelT h="190500"/>
          </a:sp3d>
        </p:spPr>
      </p:pic>
      <p:sp>
        <p:nvSpPr>
          <p:cNvPr id="9"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 name="Rectangle 9"/>
          <p:cNvSpPr/>
          <p:nvPr/>
        </p:nvSpPr>
        <p:spPr>
          <a:xfrm>
            <a:off x="4495800" y="762000"/>
            <a:ext cx="4495800" cy="369332"/>
          </a:xfrm>
          <a:prstGeom prst="rect">
            <a:avLst/>
          </a:prstGeom>
          <a:solidFill>
            <a:srgbClr val="00B0F0"/>
          </a:solidFill>
          <a:ln w="25400">
            <a:noFill/>
          </a:ln>
          <a:scene3d>
            <a:camera prst="orthographicFront"/>
            <a:lightRig rig="threePt" dir="t">
              <a:rot lat="0" lon="0" rev="8400000"/>
            </a:lightRig>
          </a:scene3d>
          <a:sp3d/>
        </p:spPr>
        <p:txBody>
          <a:bodyPr wrap="square">
            <a:spAutoFit/>
          </a:bodyPr>
          <a:lstStyle/>
          <a:p>
            <a:pPr algn="ctr"/>
            <a:r>
              <a:rPr lang="en-US" b="1" dirty="0" smtClean="0">
                <a:solidFill>
                  <a:schemeClr val="bg1"/>
                </a:solidFill>
                <a:latin typeface="+mj-lt"/>
              </a:rPr>
              <a:t>Value Chain of a Law Firm </a:t>
            </a:r>
            <a:endParaRPr lang="en-US" b="1" dirty="0">
              <a:solidFill>
                <a:schemeClr val="bg1"/>
              </a:solidFill>
              <a:latin typeface="+mj-lt"/>
            </a:endParaRPr>
          </a:p>
        </p:txBody>
      </p:sp>
      <p:sp>
        <p:nvSpPr>
          <p:cNvPr id="11" name="Rectangle 10"/>
          <p:cNvSpPr/>
          <p:nvPr/>
        </p:nvSpPr>
        <p:spPr>
          <a:xfrm>
            <a:off x="152400" y="762000"/>
            <a:ext cx="4267200" cy="369332"/>
          </a:xfrm>
          <a:prstGeom prst="rect">
            <a:avLst/>
          </a:prstGeom>
          <a:solidFill>
            <a:srgbClr val="00B0F0"/>
          </a:solidFill>
          <a:ln w="25400">
            <a:noFill/>
          </a:ln>
          <a:scene3d>
            <a:camera prst="orthographicFront"/>
            <a:lightRig rig="threePt" dir="t">
              <a:rot lat="0" lon="0" rev="8400000"/>
            </a:lightRig>
          </a:scene3d>
          <a:sp3d/>
        </p:spPr>
        <p:txBody>
          <a:bodyPr wrap="square">
            <a:spAutoFit/>
          </a:bodyPr>
          <a:lstStyle/>
          <a:p>
            <a:pPr algn="ctr"/>
            <a:r>
              <a:rPr lang="en-US" b="1" dirty="0" smtClean="0">
                <a:solidFill>
                  <a:schemeClr val="bg1"/>
                </a:solidFill>
                <a:latin typeface="+mj-lt"/>
              </a:rPr>
              <a:t>Disintegration of Legal Services</a:t>
            </a:r>
            <a:endParaRPr lang="en-US" b="1" dirty="0">
              <a:solidFill>
                <a:schemeClr val="bg1"/>
              </a:solidFill>
              <a:latin typeface="+mj-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3"/>
          <a:srcRect/>
          <a:stretch>
            <a:fillRect/>
          </a:stretch>
        </p:blipFill>
        <p:spPr bwMode="auto">
          <a:xfrm>
            <a:off x="152400" y="762000"/>
            <a:ext cx="8763000" cy="4114800"/>
          </a:xfrm>
          <a:prstGeom prst="rect">
            <a:avLst/>
          </a:prstGeom>
          <a:noFill/>
          <a:ln w="25400">
            <a:solidFill>
              <a:schemeClr val="bg1">
                <a:lumMod val="50000"/>
              </a:schemeClr>
            </a:solidFill>
            <a:miter lim="800000"/>
            <a:headEnd/>
            <a:tailEnd/>
          </a:ln>
          <a:effectLst/>
        </p:spPr>
      </p:pic>
      <p:sp>
        <p:nvSpPr>
          <p:cNvPr id="6" name="Rectangle 5"/>
          <p:cNvSpPr/>
          <p:nvPr/>
        </p:nvSpPr>
        <p:spPr>
          <a:xfrm>
            <a:off x="838200" y="1600200"/>
            <a:ext cx="4267200" cy="261610"/>
          </a:xfrm>
          <a:prstGeom prst="rect">
            <a:avLst/>
          </a:prstGeom>
        </p:spPr>
        <p:txBody>
          <a:bodyPr wrap="square">
            <a:spAutoFit/>
          </a:bodyPr>
          <a:lstStyle/>
          <a:p>
            <a:endParaRPr lang="en-US" sz="1100" dirty="0">
              <a:latin typeface="+mj-lt"/>
            </a:endParaRPr>
          </a:p>
        </p:txBody>
      </p:sp>
      <p:sp>
        <p:nvSpPr>
          <p:cNvPr id="7" name="Rectangle 6"/>
          <p:cNvSpPr>
            <a:spLocks noChangeArrowheads="1"/>
          </p:cNvSpPr>
          <p:nvPr/>
        </p:nvSpPr>
        <p:spPr bwMode="auto">
          <a:xfrm>
            <a:off x="152400" y="4953000"/>
            <a:ext cx="8763000" cy="1386470"/>
          </a:xfrm>
          <a:prstGeom prst="rect">
            <a:avLst/>
          </a:prstGeom>
          <a:solidFill>
            <a:srgbClr val="BEE395"/>
          </a:solidFill>
          <a:ln w="22225">
            <a:noFill/>
            <a:miter lim="800000"/>
            <a:headEnd/>
            <a:tailEnd/>
          </a:ln>
          <a:effectLst/>
          <a:scene3d>
            <a:camera prst="orthographicFront"/>
            <a:lightRig rig="threePt" dir="t">
              <a:rot lat="0" lon="0" rev="9000000"/>
            </a:lightRig>
          </a:scene3d>
          <a:sp3d>
            <a:bevelT w="190500" h="38100"/>
          </a:sp3d>
        </p:spPr>
        <p:txBody>
          <a:bodyPr wrap="square">
            <a:spAutoFit/>
          </a:bodyPr>
          <a:lstStyle/>
          <a:p>
            <a:pPr algn="just">
              <a:lnSpc>
                <a:spcPct val="110000"/>
              </a:lnSpc>
              <a:buFont typeface="Wingdings" pitchFamily="2" charset="2"/>
              <a:buChar char="q"/>
            </a:pPr>
            <a:r>
              <a:rPr lang="en-US" sz="1100" dirty="0" smtClean="0">
                <a:latin typeface="+mn-lt"/>
              </a:rPr>
              <a:t> Employment &amp; HR Industry Value Chain has three primary components: </a:t>
            </a:r>
            <a:r>
              <a:rPr lang="en-US" sz="1100" b="1" dirty="0" smtClean="0">
                <a:latin typeface="+mn-lt"/>
              </a:rPr>
              <a:t>Industry Inputs, Services provided &amp; End Users. </a:t>
            </a:r>
          </a:p>
          <a:p>
            <a:pPr algn="just">
              <a:lnSpc>
                <a:spcPct val="110000"/>
              </a:lnSpc>
              <a:buFont typeface="Wingdings" pitchFamily="2" charset="2"/>
              <a:buChar char="q"/>
            </a:pPr>
            <a:r>
              <a:rPr lang="en-US" sz="1100" dirty="0" smtClean="0">
                <a:latin typeface="+mn-lt"/>
              </a:rPr>
              <a:t> Moving from left to right, </a:t>
            </a:r>
            <a:r>
              <a:rPr lang="en-US" sz="1100" b="1" dirty="0" smtClean="0">
                <a:latin typeface="+mn-lt"/>
              </a:rPr>
              <a:t>core activities of the industry include recruitment, selection and placement of human capital.</a:t>
            </a:r>
          </a:p>
          <a:p>
            <a:pPr algn="just">
              <a:lnSpc>
                <a:spcPct val="110000"/>
              </a:lnSpc>
              <a:buFont typeface="Wingdings" pitchFamily="2" charset="2"/>
              <a:buChar char="q"/>
            </a:pPr>
            <a:r>
              <a:rPr lang="en-US" sz="1100" dirty="0" smtClean="0">
                <a:latin typeface="+mn-lt"/>
              </a:rPr>
              <a:t> Industry is driven by customer demand, is highly relational and is impacted by the regulatory environment. </a:t>
            </a:r>
          </a:p>
          <a:p>
            <a:pPr algn="just">
              <a:lnSpc>
                <a:spcPct val="110000"/>
              </a:lnSpc>
              <a:buFont typeface="Wingdings" pitchFamily="2" charset="2"/>
              <a:buChar char="q"/>
            </a:pPr>
            <a:r>
              <a:rPr lang="en-US" sz="1100" dirty="0" smtClean="0">
                <a:latin typeface="+mn-lt"/>
              </a:rPr>
              <a:t> </a:t>
            </a:r>
            <a:r>
              <a:rPr lang="en-US" sz="1100" b="1" dirty="0" smtClean="0">
                <a:latin typeface="+mn-lt"/>
              </a:rPr>
              <a:t>Primary inputs are human capital; information technology and local infrastructure and the end users are employers in the public and private sectors. </a:t>
            </a:r>
          </a:p>
          <a:p>
            <a:pPr algn="just">
              <a:lnSpc>
                <a:spcPct val="110000"/>
              </a:lnSpc>
              <a:buFont typeface="Wingdings" pitchFamily="2" charset="2"/>
              <a:buChar char="q"/>
            </a:pPr>
            <a:r>
              <a:rPr lang="en-US" sz="1100" dirty="0" smtClean="0">
                <a:latin typeface="+mn-lt"/>
              </a:rPr>
              <a:t> Most important is the industry's enabling environment and supporting institutions, which constitute the fourth and fifth components of value chain and have significant impact on each stage in the chain, type and level of service, and degree of market penetration.</a:t>
            </a:r>
            <a:endParaRPr lang="en-US" sz="1100" dirty="0">
              <a:latin typeface="+mn-lt"/>
            </a:endParaRPr>
          </a:p>
        </p:txBody>
      </p:sp>
      <p:sp>
        <p:nvSpPr>
          <p:cNvPr id="8"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Industry Insights</a:t>
            </a:r>
          </a:p>
          <a:p>
            <a:pPr eaLnBrk="0" hangingPunct="0">
              <a:defRPr/>
            </a:pPr>
            <a:r>
              <a:rPr lang="en-GB" b="1" dirty="0" smtClean="0">
                <a:solidFill>
                  <a:srgbClr val="FFFFFF"/>
                </a:solidFill>
                <a:latin typeface="Myriad Pro"/>
              </a:rPr>
              <a:t>Value Chain Analysis - </a:t>
            </a:r>
            <a:r>
              <a:rPr lang="en-GB" dirty="0" smtClean="0">
                <a:solidFill>
                  <a:srgbClr val="FFFFFF"/>
                </a:solidFill>
                <a:latin typeface="Myriad Pro"/>
              </a:rPr>
              <a:t>HR &amp; Employment Services</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Industry Insights</a:t>
            </a:r>
          </a:p>
          <a:p>
            <a:pPr eaLnBrk="0" hangingPunct="0">
              <a:defRPr/>
            </a:pPr>
            <a:r>
              <a:rPr lang="en-GB" b="1" dirty="0" smtClean="0">
                <a:solidFill>
                  <a:srgbClr val="FFFFFF"/>
                </a:solidFill>
                <a:latin typeface="Myriad Pro"/>
              </a:rPr>
              <a:t>Value Chain Analysis - </a:t>
            </a:r>
            <a:r>
              <a:rPr lang="en-GB" dirty="0" smtClean="0">
                <a:solidFill>
                  <a:srgbClr val="FFFFFF"/>
                </a:solidFill>
                <a:latin typeface="Myriad Pro"/>
              </a:rPr>
              <a:t>Management Consultancy Services</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pic>
        <p:nvPicPr>
          <p:cNvPr id="117761" name="Picture 1"/>
          <p:cNvPicPr>
            <a:picLocks noChangeAspect="1" noChangeArrowheads="1"/>
          </p:cNvPicPr>
          <p:nvPr/>
        </p:nvPicPr>
        <p:blipFill>
          <a:blip r:embed="rId3"/>
          <a:srcRect/>
          <a:stretch>
            <a:fillRect/>
          </a:stretch>
        </p:blipFill>
        <p:spPr bwMode="auto">
          <a:xfrm>
            <a:off x="152400" y="1219200"/>
            <a:ext cx="3657600" cy="2362200"/>
          </a:xfrm>
          <a:prstGeom prst="rect">
            <a:avLst/>
          </a:prstGeom>
          <a:noFill/>
          <a:ln w="19050">
            <a:solidFill>
              <a:schemeClr val="bg1">
                <a:lumMod val="65000"/>
              </a:schemeClr>
            </a:solidFill>
            <a:miter lim="800000"/>
            <a:headEnd/>
            <a:tailEnd/>
          </a:ln>
          <a:effectLst/>
          <a:scene3d>
            <a:camera prst="orthographicFront"/>
            <a:lightRig rig="threePt" dir="t">
              <a:rot lat="0" lon="0" rev="8400000"/>
            </a:lightRig>
          </a:scene3d>
          <a:sp3d>
            <a:bevelT h="190500"/>
          </a:sp3d>
        </p:spPr>
      </p:pic>
      <p:sp>
        <p:nvSpPr>
          <p:cNvPr id="7" name="Rectangle 6"/>
          <p:cNvSpPr/>
          <p:nvPr/>
        </p:nvSpPr>
        <p:spPr>
          <a:xfrm>
            <a:off x="152400" y="762000"/>
            <a:ext cx="3657600" cy="338554"/>
          </a:xfrm>
          <a:prstGeom prst="rect">
            <a:avLst/>
          </a:prstGeom>
          <a:solidFill>
            <a:srgbClr val="00B0F0"/>
          </a:solidFill>
          <a:ln w="25400">
            <a:noFill/>
          </a:ln>
          <a:scene3d>
            <a:camera prst="orthographicFront"/>
            <a:lightRig rig="threePt" dir="t">
              <a:rot lat="0" lon="0" rev="8400000"/>
            </a:lightRig>
          </a:scene3d>
          <a:sp3d/>
        </p:spPr>
        <p:txBody>
          <a:bodyPr wrap="square">
            <a:spAutoFit/>
          </a:bodyPr>
          <a:lstStyle/>
          <a:p>
            <a:pPr algn="ctr"/>
            <a:r>
              <a:rPr lang="en-US" sz="1600" b="1" dirty="0" smtClean="0">
                <a:solidFill>
                  <a:schemeClr val="bg1"/>
                </a:solidFill>
                <a:latin typeface="+mj-lt"/>
              </a:rPr>
              <a:t>Business Consulting Value Cycle</a:t>
            </a:r>
            <a:endParaRPr lang="en-US" sz="1600" b="1" dirty="0">
              <a:solidFill>
                <a:schemeClr val="bg1"/>
              </a:solidFill>
              <a:latin typeface="+mj-lt"/>
            </a:endParaRPr>
          </a:p>
        </p:txBody>
      </p:sp>
      <p:pic>
        <p:nvPicPr>
          <p:cNvPr id="117762" name="Picture 2"/>
          <p:cNvPicPr>
            <a:picLocks noChangeAspect="1" noChangeArrowheads="1"/>
          </p:cNvPicPr>
          <p:nvPr/>
        </p:nvPicPr>
        <p:blipFill>
          <a:blip r:embed="rId4"/>
          <a:srcRect/>
          <a:stretch>
            <a:fillRect/>
          </a:stretch>
        </p:blipFill>
        <p:spPr bwMode="auto">
          <a:xfrm>
            <a:off x="3886200" y="1219200"/>
            <a:ext cx="5114925" cy="5257800"/>
          </a:xfrm>
          <a:prstGeom prst="rect">
            <a:avLst/>
          </a:prstGeom>
          <a:noFill/>
          <a:ln w="19050">
            <a:solidFill>
              <a:schemeClr val="bg1">
                <a:lumMod val="65000"/>
              </a:schemeClr>
            </a:solidFill>
            <a:miter lim="800000"/>
            <a:headEnd/>
            <a:tailEnd/>
          </a:ln>
          <a:effectLst/>
          <a:scene3d>
            <a:camera prst="orthographicFront"/>
            <a:lightRig rig="threePt" dir="t">
              <a:rot lat="0" lon="0" rev="8400000"/>
            </a:lightRig>
          </a:scene3d>
          <a:sp3d>
            <a:bevelT h="190500"/>
          </a:sp3d>
        </p:spPr>
      </p:pic>
      <p:sp>
        <p:nvSpPr>
          <p:cNvPr id="9" name="Rectangle 8"/>
          <p:cNvSpPr/>
          <p:nvPr/>
        </p:nvSpPr>
        <p:spPr>
          <a:xfrm>
            <a:off x="3886200" y="762000"/>
            <a:ext cx="5105400" cy="338554"/>
          </a:xfrm>
          <a:prstGeom prst="rect">
            <a:avLst/>
          </a:prstGeom>
          <a:solidFill>
            <a:srgbClr val="00B0F0"/>
          </a:solidFill>
          <a:ln w="25400">
            <a:noFill/>
          </a:ln>
          <a:scene3d>
            <a:camera prst="orthographicFront"/>
            <a:lightRig rig="threePt" dir="t">
              <a:rot lat="0" lon="0" rev="8400000"/>
            </a:lightRig>
          </a:scene3d>
          <a:sp3d/>
        </p:spPr>
        <p:txBody>
          <a:bodyPr wrap="square">
            <a:spAutoFit/>
          </a:bodyPr>
          <a:lstStyle/>
          <a:p>
            <a:pPr algn="ctr"/>
            <a:r>
              <a:rPr lang="en-US" sz="1600" b="1" dirty="0" smtClean="0">
                <a:solidFill>
                  <a:schemeClr val="bg1"/>
                </a:solidFill>
                <a:latin typeface="+mj-lt"/>
              </a:rPr>
              <a:t>Value Chain Dynamics for Business Consulting Value Cycle</a:t>
            </a:r>
            <a:endParaRPr lang="en-US" sz="1600" b="1" dirty="0">
              <a:solidFill>
                <a:schemeClr val="bg1"/>
              </a:solidFill>
              <a:latin typeface="+mj-lt"/>
            </a:endParaRPr>
          </a:p>
        </p:txBody>
      </p:sp>
      <p:sp>
        <p:nvSpPr>
          <p:cNvPr id="10"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762000"/>
            <a:ext cx="4343400" cy="338554"/>
          </a:xfrm>
          <a:prstGeom prst="rect">
            <a:avLst/>
          </a:prstGeom>
          <a:solidFill>
            <a:srgbClr val="00B0F0"/>
          </a:solidFill>
          <a:ln w="25400">
            <a:noFill/>
          </a:ln>
          <a:scene3d>
            <a:camera prst="orthographicFront"/>
            <a:lightRig rig="threePt" dir="t">
              <a:rot lat="0" lon="0" rev="8400000"/>
            </a:lightRig>
          </a:scene3d>
          <a:sp3d/>
        </p:spPr>
        <p:txBody>
          <a:bodyPr wrap="square">
            <a:spAutoFit/>
          </a:bodyPr>
          <a:lstStyle/>
          <a:p>
            <a:pPr algn="ctr"/>
            <a:r>
              <a:rPr lang="en-US" sz="1600" b="1" dirty="0" smtClean="0">
                <a:solidFill>
                  <a:schemeClr val="bg1"/>
                </a:solidFill>
                <a:latin typeface="+mj-lt"/>
              </a:rPr>
              <a:t>Real Estate Consulting Services</a:t>
            </a:r>
            <a:endParaRPr lang="en-US" sz="1600" b="1" dirty="0">
              <a:solidFill>
                <a:schemeClr val="bg1"/>
              </a:solidFill>
              <a:latin typeface="+mj-lt"/>
            </a:endParaRPr>
          </a:p>
        </p:txBody>
      </p:sp>
      <p:pic>
        <p:nvPicPr>
          <p:cNvPr id="8" name="Picture 2"/>
          <p:cNvPicPr>
            <a:picLocks noChangeAspect="1" noChangeArrowheads="1"/>
          </p:cNvPicPr>
          <p:nvPr/>
        </p:nvPicPr>
        <p:blipFill>
          <a:blip r:embed="rId3"/>
          <a:srcRect/>
          <a:stretch>
            <a:fillRect/>
          </a:stretch>
        </p:blipFill>
        <p:spPr bwMode="auto">
          <a:xfrm>
            <a:off x="4648200" y="1219200"/>
            <a:ext cx="4343400" cy="5334000"/>
          </a:xfrm>
          <a:prstGeom prst="rect">
            <a:avLst/>
          </a:prstGeom>
          <a:noFill/>
          <a:ln w="19050">
            <a:solidFill>
              <a:schemeClr val="bg1">
                <a:lumMod val="65000"/>
              </a:schemeClr>
            </a:solidFill>
            <a:miter lim="800000"/>
            <a:headEnd/>
            <a:tailEnd/>
          </a:ln>
          <a:effectLst/>
          <a:scene3d>
            <a:camera prst="orthographicFront"/>
            <a:lightRig rig="threePt" dir="t">
              <a:rot lat="0" lon="0" rev="8400000"/>
            </a:lightRig>
          </a:scene3d>
          <a:sp3d>
            <a:bevelT h="190500"/>
          </a:sp3d>
        </p:spPr>
      </p:pic>
      <p:sp>
        <p:nvSpPr>
          <p:cNvPr id="9" name="Rectangle 8"/>
          <p:cNvSpPr/>
          <p:nvPr/>
        </p:nvSpPr>
        <p:spPr>
          <a:xfrm>
            <a:off x="4648200" y="762000"/>
            <a:ext cx="4343400" cy="338554"/>
          </a:xfrm>
          <a:prstGeom prst="rect">
            <a:avLst/>
          </a:prstGeom>
          <a:solidFill>
            <a:srgbClr val="00B0F0"/>
          </a:solidFill>
          <a:ln w="25400">
            <a:noFill/>
          </a:ln>
          <a:scene3d>
            <a:camera prst="orthographicFront"/>
            <a:lightRig rig="threePt" dir="t">
              <a:rot lat="0" lon="0" rev="8400000"/>
            </a:lightRig>
          </a:scene3d>
          <a:sp3d/>
        </p:spPr>
        <p:txBody>
          <a:bodyPr wrap="square">
            <a:spAutoFit/>
          </a:bodyPr>
          <a:lstStyle/>
          <a:p>
            <a:pPr algn="ctr"/>
            <a:r>
              <a:rPr lang="en-US" sz="1600" b="1" dirty="0" smtClean="0">
                <a:solidFill>
                  <a:schemeClr val="bg1"/>
                </a:solidFill>
                <a:latin typeface="+mj-lt"/>
              </a:rPr>
              <a:t>Real Estate Industry Value Chain</a:t>
            </a:r>
            <a:endParaRPr lang="en-US" sz="1600" b="1" dirty="0">
              <a:solidFill>
                <a:schemeClr val="bg1"/>
              </a:solidFill>
              <a:latin typeface="+mj-lt"/>
            </a:endParaRPr>
          </a:p>
        </p:txBody>
      </p:sp>
      <p:sp>
        <p:nvSpPr>
          <p:cNvPr id="10"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Industry Insights</a:t>
            </a:r>
          </a:p>
          <a:p>
            <a:pPr eaLnBrk="0" hangingPunct="0">
              <a:defRPr/>
            </a:pPr>
            <a:r>
              <a:rPr lang="en-GB" b="1" dirty="0" smtClean="0">
                <a:solidFill>
                  <a:srgbClr val="FFFFFF"/>
                </a:solidFill>
                <a:latin typeface="Myriad Pro"/>
              </a:rPr>
              <a:t>Value Chain Analysis - </a:t>
            </a:r>
            <a:r>
              <a:rPr lang="en-GB" dirty="0" smtClean="0">
                <a:solidFill>
                  <a:srgbClr val="FFFFFF"/>
                </a:solidFill>
                <a:latin typeface="Myriad Pro"/>
              </a:rPr>
              <a:t>Real Estate Advisory Services</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pic>
        <p:nvPicPr>
          <p:cNvPr id="125956" name="Picture 4"/>
          <p:cNvPicPr>
            <a:picLocks noChangeAspect="1" noChangeArrowheads="1"/>
          </p:cNvPicPr>
          <p:nvPr/>
        </p:nvPicPr>
        <p:blipFill>
          <a:blip r:embed="rId4"/>
          <a:srcRect/>
          <a:stretch>
            <a:fillRect/>
          </a:stretch>
        </p:blipFill>
        <p:spPr bwMode="auto">
          <a:xfrm>
            <a:off x="152400" y="1219200"/>
            <a:ext cx="4343400" cy="3429000"/>
          </a:xfrm>
          <a:prstGeom prst="rect">
            <a:avLst/>
          </a:prstGeom>
          <a:noFill/>
          <a:ln w="9525">
            <a:noFill/>
            <a:miter lim="800000"/>
            <a:headEnd/>
            <a:tailEnd/>
          </a:ln>
          <a:effectLst/>
          <a:scene3d>
            <a:camera prst="orthographicFront"/>
            <a:lightRig rig="threePt" dir="t">
              <a:rot lat="0" lon="0" rev="8400000"/>
            </a:lightRig>
          </a:scene3d>
          <a:sp3d>
            <a:bevelT h="190500"/>
          </a:sp3d>
        </p:spPr>
      </p:pic>
      <p:sp>
        <p:nvSpPr>
          <p:cNvPr id="11"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ccountancy-Company.jpg"/>
          <p:cNvPicPr>
            <a:picLocks noChangeAspect="1"/>
          </p:cNvPicPr>
          <p:nvPr/>
        </p:nvPicPr>
        <p:blipFill>
          <a:blip r:embed="rId3"/>
          <a:stretch>
            <a:fillRect/>
          </a:stretch>
        </p:blipFill>
        <p:spPr>
          <a:xfrm>
            <a:off x="5181600" y="1315071"/>
            <a:ext cx="3735654" cy="2485647"/>
          </a:xfrm>
          <a:prstGeom prst="rect">
            <a:avLst/>
          </a:prstGeom>
        </p:spPr>
      </p:pic>
      <p:pic>
        <p:nvPicPr>
          <p:cNvPr id="41" name="Picture 40" descr="hiring-boutique-banks.jpg"/>
          <p:cNvPicPr>
            <a:picLocks noChangeAspect="1"/>
          </p:cNvPicPr>
          <p:nvPr/>
        </p:nvPicPr>
        <p:blipFill>
          <a:blip r:embed="rId4"/>
          <a:srcRect t="5920"/>
          <a:stretch>
            <a:fillRect/>
          </a:stretch>
        </p:blipFill>
        <p:spPr>
          <a:xfrm>
            <a:off x="2478023" y="1295400"/>
            <a:ext cx="3313177" cy="2482385"/>
          </a:xfrm>
          <a:prstGeom prst="rect">
            <a:avLst/>
          </a:prstGeom>
        </p:spPr>
      </p:pic>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2</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lang="en-GB" sz="2000" b="1" dirty="0" smtClean="0">
                <a:latin typeface="Myriad Pro"/>
              </a:rPr>
              <a:t>Table of Content</a:t>
            </a:r>
            <a:endParaRPr sz="2000" b="1" smtClean="0">
              <a:latin typeface="Myriad Pro"/>
            </a:endParaRPr>
          </a:p>
        </p:txBody>
      </p:sp>
      <p:sp>
        <p:nvSpPr>
          <p:cNvPr id="79" name="Rectangle 78"/>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13" name="AutoShape 28">
            <a:hlinkClick r:id="rId5" action="ppaction://hlinksldjump"/>
          </p:cNvPr>
          <p:cNvSpPr>
            <a:spLocks noChangeArrowheads="1"/>
          </p:cNvSpPr>
          <p:nvPr/>
        </p:nvSpPr>
        <p:spPr bwMode="auto">
          <a:xfrm>
            <a:off x="8839200" y="6553200"/>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pic>
        <p:nvPicPr>
          <p:cNvPr id="16" name="Picture 15" descr="home.jpg"/>
          <p:cNvPicPr>
            <a:picLocks noChangeAspect="1"/>
          </p:cNvPicPr>
          <p:nvPr/>
        </p:nvPicPr>
        <p:blipFill>
          <a:blip r:embed="rId6"/>
          <a:srcRect t="3954" r="1627"/>
          <a:stretch>
            <a:fillRect/>
          </a:stretch>
        </p:blipFill>
        <p:spPr>
          <a:xfrm>
            <a:off x="2590800" y="3418366"/>
            <a:ext cx="3060536" cy="2186628"/>
          </a:xfrm>
          <a:prstGeom prst="rect">
            <a:avLst/>
          </a:prstGeom>
        </p:spPr>
      </p:pic>
      <p:pic>
        <p:nvPicPr>
          <p:cNvPr id="17" name="Picture 16" descr="lawyer.jpg"/>
          <p:cNvPicPr>
            <a:picLocks noChangeAspect="1"/>
          </p:cNvPicPr>
          <p:nvPr/>
        </p:nvPicPr>
        <p:blipFill>
          <a:blip r:embed="rId7"/>
          <a:srcRect b="3704"/>
          <a:stretch>
            <a:fillRect/>
          </a:stretch>
        </p:blipFill>
        <p:spPr>
          <a:xfrm>
            <a:off x="5199431" y="3394763"/>
            <a:ext cx="2430425" cy="2340409"/>
          </a:xfrm>
          <a:prstGeom prst="rect">
            <a:avLst/>
          </a:prstGeom>
        </p:spPr>
      </p:pic>
      <p:pic>
        <p:nvPicPr>
          <p:cNvPr id="19" name="Picture 18" descr="projects-in-delhincr.gif"/>
          <p:cNvPicPr>
            <a:picLocks noChangeAspect="1"/>
          </p:cNvPicPr>
          <p:nvPr/>
        </p:nvPicPr>
        <p:blipFill>
          <a:blip r:embed="rId8"/>
          <a:stretch>
            <a:fillRect/>
          </a:stretch>
        </p:blipFill>
        <p:spPr>
          <a:xfrm>
            <a:off x="7305471" y="3550819"/>
            <a:ext cx="1800315" cy="2316581"/>
          </a:xfrm>
          <a:prstGeom prst="rect">
            <a:avLst/>
          </a:prstGeom>
        </p:spPr>
      </p:pic>
      <p:sp>
        <p:nvSpPr>
          <p:cNvPr id="39" name="Rectangle 38"/>
          <p:cNvSpPr/>
          <p:nvPr/>
        </p:nvSpPr>
        <p:spPr>
          <a:xfrm>
            <a:off x="0" y="685800"/>
            <a:ext cx="9144000" cy="4572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latin typeface="Myriad Pro"/>
              </a:rPr>
              <a:t>Global Professional Services MI </a:t>
            </a:r>
            <a:endParaRPr lang="en-US" dirty="0">
              <a:solidFill>
                <a:schemeClr val="tx1"/>
              </a:solidFill>
            </a:endParaRPr>
          </a:p>
        </p:txBody>
      </p:sp>
      <p:sp>
        <p:nvSpPr>
          <p:cNvPr id="27" name="Rectangle 16">
            <a:hlinkClick r:id="rId9" action="ppaction://hlinksldjump"/>
          </p:cNvPr>
          <p:cNvSpPr>
            <a:spLocks noChangeArrowheads="1"/>
          </p:cNvSpPr>
          <p:nvPr/>
        </p:nvSpPr>
        <p:spPr bwMode="auto">
          <a:xfrm>
            <a:off x="76200" y="1752600"/>
            <a:ext cx="2377440" cy="457200"/>
          </a:xfrm>
          <a:prstGeom prst="rect">
            <a:avLst/>
          </a:prstGeom>
          <a:solidFill>
            <a:srgbClr val="BEE395"/>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rgbClr val="111111"/>
                </a:solidFill>
                <a:latin typeface="+mj-lt"/>
                <a:cs typeface="Arial" pitchFamily="34" charset="0"/>
              </a:rPr>
              <a:t>Market Overview </a:t>
            </a:r>
          </a:p>
        </p:txBody>
      </p:sp>
      <p:sp>
        <p:nvSpPr>
          <p:cNvPr id="28" name="Rectangle 20">
            <a:hlinkClick r:id="rId10" action="ppaction://hlinksldjump"/>
          </p:cNvPr>
          <p:cNvSpPr>
            <a:spLocks noChangeArrowheads="1"/>
          </p:cNvSpPr>
          <p:nvPr/>
        </p:nvSpPr>
        <p:spPr bwMode="auto">
          <a:xfrm>
            <a:off x="76200" y="2286000"/>
            <a:ext cx="2377440" cy="457200"/>
          </a:xfrm>
          <a:prstGeom prst="rect">
            <a:avLst/>
          </a:prstGeom>
          <a:solidFill>
            <a:srgbClr val="BEE395"/>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cs typeface="Arial" pitchFamily="34" charset="0"/>
              </a:rPr>
              <a:t>Industry Insights</a:t>
            </a:r>
          </a:p>
        </p:txBody>
      </p:sp>
      <p:sp>
        <p:nvSpPr>
          <p:cNvPr id="29" name="Rectangle 21">
            <a:hlinkClick r:id="rId11" action="ppaction://hlinksldjump"/>
          </p:cNvPr>
          <p:cNvSpPr>
            <a:spLocks noChangeArrowheads="1"/>
          </p:cNvSpPr>
          <p:nvPr/>
        </p:nvSpPr>
        <p:spPr bwMode="auto">
          <a:xfrm>
            <a:off x="76200" y="2819400"/>
            <a:ext cx="2377440" cy="457200"/>
          </a:xfrm>
          <a:prstGeom prst="rect">
            <a:avLst/>
          </a:prstGeom>
          <a:solidFill>
            <a:srgbClr val="BEE395"/>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rgbClr val="111111"/>
                </a:solidFill>
                <a:latin typeface="+mj-lt"/>
                <a:cs typeface="Arial" pitchFamily="34" charset="0"/>
              </a:rPr>
              <a:t>Deals Space</a:t>
            </a:r>
          </a:p>
        </p:txBody>
      </p:sp>
      <p:sp>
        <p:nvSpPr>
          <p:cNvPr id="30" name="Rectangle 22">
            <a:hlinkClick r:id="rId12" action="ppaction://hlinksldjump"/>
          </p:cNvPr>
          <p:cNvSpPr>
            <a:spLocks noChangeArrowheads="1"/>
          </p:cNvSpPr>
          <p:nvPr/>
        </p:nvSpPr>
        <p:spPr bwMode="auto">
          <a:xfrm>
            <a:off x="76200" y="3352800"/>
            <a:ext cx="2377440" cy="457200"/>
          </a:xfrm>
          <a:prstGeom prst="rect">
            <a:avLst/>
          </a:prstGeom>
          <a:solidFill>
            <a:srgbClr val="BEE395"/>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cs typeface="Arial" pitchFamily="34" charset="0"/>
              </a:rPr>
              <a:t>Business Trends</a:t>
            </a:r>
          </a:p>
        </p:txBody>
      </p:sp>
      <p:sp>
        <p:nvSpPr>
          <p:cNvPr id="31" name="Rectangle 37">
            <a:hlinkClick r:id="rId13" action="ppaction://hlinksldjump"/>
          </p:cNvPr>
          <p:cNvSpPr>
            <a:spLocks noChangeArrowheads="1"/>
          </p:cNvSpPr>
          <p:nvPr/>
        </p:nvSpPr>
        <p:spPr bwMode="auto">
          <a:xfrm>
            <a:off x="76200" y="3886200"/>
            <a:ext cx="2377440" cy="457200"/>
          </a:xfrm>
          <a:prstGeom prst="rect">
            <a:avLst/>
          </a:prstGeom>
          <a:solidFill>
            <a:srgbClr val="BEE395"/>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cs typeface="Arial" pitchFamily="34" charset="0"/>
              </a:rPr>
              <a:t>Technology Trends</a:t>
            </a:r>
            <a:endParaRPr lang="en-US" sz="1600" b="1" kern="0" dirty="0">
              <a:solidFill>
                <a:srgbClr val="111111"/>
              </a:solidFill>
              <a:latin typeface="+mj-lt"/>
              <a:cs typeface="Arial" pitchFamily="34" charset="0"/>
            </a:endParaRPr>
          </a:p>
        </p:txBody>
      </p:sp>
      <p:sp>
        <p:nvSpPr>
          <p:cNvPr id="43" name="Rectangle 21">
            <a:hlinkClick r:id="rId14" action="ppaction://hlinksldjump"/>
          </p:cNvPr>
          <p:cNvSpPr>
            <a:spLocks noChangeArrowheads="1"/>
          </p:cNvSpPr>
          <p:nvPr/>
        </p:nvSpPr>
        <p:spPr bwMode="auto">
          <a:xfrm>
            <a:off x="76200" y="4419600"/>
            <a:ext cx="2377440" cy="457200"/>
          </a:xfrm>
          <a:prstGeom prst="rect">
            <a:avLst/>
          </a:prstGeom>
          <a:solidFill>
            <a:srgbClr val="BEE395"/>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rgbClr val="111111"/>
                </a:solidFill>
                <a:latin typeface="+mj-lt"/>
                <a:cs typeface="Arial" pitchFamily="34" charset="0"/>
              </a:rPr>
              <a:t>Competitive Landscape</a:t>
            </a:r>
          </a:p>
        </p:txBody>
      </p:sp>
      <p:sp>
        <p:nvSpPr>
          <p:cNvPr id="44" name="Rectangle 21">
            <a:hlinkClick r:id="rId15" action="ppaction://hlinksldjump"/>
          </p:cNvPr>
          <p:cNvSpPr>
            <a:spLocks noChangeArrowheads="1"/>
          </p:cNvSpPr>
          <p:nvPr/>
        </p:nvSpPr>
        <p:spPr bwMode="auto">
          <a:xfrm>
            <a:off x="76200" y="4953000"/>
            <a:ext cx="2377440" cy="457200"/>
          </a:xfrm>
          <a:prstGeom prst="rect">
            <a:avLst/>
          </a:prstGeom>
          <a:solidFill>
            <a:srgbClr val="BEE395"/>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rgbClr val="111111"/>
                </a:solidFill>
                <a:latin typeface="+mj-lt"/>
                <a:cs typeface="Arial" pitchFamily="34" charset="0"/>
              </a:rPr>
              <a:t>Market Forecast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nvGraphicFramePr>
        <p:xfrm>
          <a:off x="381000" y="1524000"/>
          <a:ext cx="8458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 name="Title 1"/>
          <p:cNvSpPr>
            <a:spLocks noGrp="1"/>
          </p:cNvSpPr>
          <p:nvPr>
            <p:ph type="title"/>
          </p:nvPr>
        </p:nvSpPr>
        <p:spPr>
          <a:xfrm>
            <a:off x="1219200" y="0"/>
            <a:ext cx="7010400" cy="762000"/>
          </a:xfrm>
        </p:spPr>
        <p:txBody>
          <a:bodyPr/>
          <a:lstStyle/>
          <a:p>
            <a:pPr algn="l"/>
            <a:r>
              <a:rPr sz="2200" b="1" smtClean="0">
                <a:solidFill>
                  <a:srgbClr val="FFFFFF"/>
                </a:solidFill>
                <a:latin typeface="Myriad Pro"/>
              </a:rPr>
              <a:t>Global Professional Services MI: Industry Insights</a:t>
            </a:r>
            <a:r>
              <a:rPr sz="1800" b="1" smtClean="0">
                <a:solidFill>
                  <a:srgbClr val="FFFFFF"/>
                </a:solidFill>
                <a:latin typeface="Myriad Pro"/>
              </a:rPr>
              <a:t/>
            </a:r>
            <a:br>
              <a:rPr sz="1800" b="1" smtClean="0">
                <a:solidFill>
                  <a:srgbClr val="FFFFFF"/>
                </a:solidFill>
                <a:latin typeface="Myriad Pro"/>
              </a:rPr>
            </a:br>
            <a:r>
              <a:rPr sz="1600" b="1" smtClean="0">
                <a:latin typeface="Myriad Pro"/>
              </a:rPr>
              <a:t>Growth Drivers &amp; Challenges to IT Outsourcing </a:t>
            </a:r>
            <a:r>
              <a:rPr sz="1600" smtClean="0">
                <a:latin typeface="Myriad Pro"/>
              </a:rPr>
              <a:t>- </a:t>
            </a:r>
            <a:r>
              <a:rPr sz="1600" smtClean="0">
                <a:solidFill>
                  <a:srgbClr val="FFFFFF"/>
                </a:solidFill>
                <a:latin typeface="Myriad Pro"/>
              </a:rPr>
              <a:t>Accountancy Services</a:t>
            </a:r>
            <a:endParaRPr sz="1600" smtClean="0">
              <a:latin typeface="Myriad Pro"/>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nvGraphicFramePr>
        <p:xfrm>
          <a:off x="609600" y="838200"/>
          <a:ext cx="8001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 name="Title 1"/>
          <p:cNvSpPr>
            <a:spLocks noGrp="1"/>
          </p:cNvSpPr>
          <p:nvPr>
            <p:ph type="title"/>
          </p:nvPr>
        </p:nvSpPr>
        <p:spPr>
          <a:xfrm>
            <a:off x="1143000" y="0"/>
            <a:ext cx="7086600" cy="762000"/>
          </a:xfrm>
        </p:spPr>
        <p:txBody>
          <a:bodyPr/>
          <a:lstStyle/>
          <a:p>
            <a:pPr algn="l"/>
            <a:r>
              <a:rPr sz="2200" b="1" smtClean="0">
                <a:solidFill>
                  <a:srgbClr val="FFFFFF"/>
                </a:solidFill>
                <a:latin typeface="Myriad Pro"/>
              </a:rPr>
              <a:t>Global Professional Services MI: Industry Insights </a:t>
            </a:r>
            <a:r>
              <a:rPr sz="2000" b="1" smtClean="0">
                <a:solidFill>
                  <a:srgbClr val="FFFFFF"/>
                </a:solidFill>
                <a:latin typeface="Myriad Pro"/>
              </a:rPr>
              <a:t/>
            </a:r>
            <a:br>
              <a:rPr sz="2000" b="1" smtClean="0">
                <a:solidFill>
                  <a:srgbClr val="FFFFFF"/>
                </a:solidFill>
                <a:latin typeface="Myriad Pro"/>
              </a:rPr>
            </a:br>
            <a:r>
              <a:rPr sz="1600" b="1" smtClean="0">
                <a:latin typeface="Myriad Pro"/>
              </a:rPr>
              <a:t>Growth Drivers &amp; Challenges to IT Outsourcing </a:t>
            </a:r>
            <a:r>
              <a:rPr sz="1600" smtClean="0">
                <a:latin typeface="Myriad Pro"/>
              </a:rPr>
              <a:t>- </a:t>
            </a:r>
            <a:r>
              <a:rPr sz="1600" smtClean="0">
                <a:solidFill>
                  <a:srgbClr val="FFFFFF"/>
                </a:solidFill>
                <a:latin typeface="Myriad Pro"/>
              </a:rPr>
              <a:t>Legal Services</a:t>
            </a:r>
            <a:endParaRPr sz="1600" smtClean="0">
              <a:latin typeface="Myriad Pr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609600" y="990600"/>
          <a:ext cx="80010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a:spLocks noGrp="1"/>
          </p:cNvSpPr>
          <p:nvPr>
            <p:ph type="title"/>
          </p:nvPr>
        </p:nvSpPr>
        <p:spPr>
          <a:xfrm>
            <a:off x="1143000" y="0"/>
            <a:ext cx="7086600" cy="762000"/>
          </a:xfrm>
        </p:spPr>
        <p:txBody>
          <a:bodyPr/>
          <a:lstStyle/>
          <a:p>
            <a:pPr algn="l"/>
            <a:r>
              <a:rPr sz="2200" b="1" smtClean="0">
                <a:solidFill>
                  <a:srgbClr val="FFFFFF"/>
                </a:solidFill>
                <a:latin typeface="Myriad Pro"/>
              </a:rPr>
              <a:t>Global Professional Services MI: Industry Insights </a:t>
            </a:r>
            <a:r>
              <a:rPr sz="2000" b="1" smtClean="0">
                <a:solidFill>
                  <a:srgbClr val="FFFFFF"/>
                </a:solidFill>
                <a:latin typeface="Myriad Pro"/>
              </a:rPr>
              <a:t/>
            </a:r>
            <a:br>
              <a:rPr sz="2000" b="1" smtClean="0">
                <a:solidFill>
                  <a:srgbClr val="FFFFFF"/>
                </a:solidFill>
                <a:latin typeface="Myriad Pro"/>
              </a:rPr>
            </a:br>
            <a:r>
              <a:rPr sz="1600" b="1" smtClean="0">
                <a:latin typeface="Myriad Pro"/>
              </a:rPr>
              <a:t>Growth Drivers &amp; Challenges to IT Outsourcing- </a:t>
            </a:r>
            <a:r>
              <a:rPr sz="1600" smtClean="0">
                <a:solidFill>
                  <a:srgbClr val="FFFFFF"/>
                </a:solidFill>
                <a:latin typeface="Myriad Pro"/>
              </a:rPr>
              <a:t>Staffing Industry</a:t>
            </a:r>
            <a:endParaRPr sz="1600" smtClean="0">
              <a:latin typeface="Myriad Pro"/>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685800" y="762000"/>
          <a:ext cx="80010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a:spLocks noGrp="1"/>
          </p:cNvSpPr>
          <p:nvPr>
            <p:ph type="title"/>
          </p:nvPr>
        </p:nvSpPr>
        <p:spPr>
          <a:xfrm>
            <a:off x="990600" y="0"/>
            <a:ext cx="7239000" cy="762000"/>
          </a:xfrm>
        </p:spPr>
        <p:txBody>
          <a:bodyPr/>
          <a:lstStyle/>
          <a:p>
            <a:pPr algn="l"/>
            <a:r>
              <a:rPr sz="2200" b="1" smtClean="0">
                <a:solidFill>
                  <a:srgbClr val="FFFFFF"/>
                </a:solidFill>
                <a:latin typeface="Myriad Pro"/>
              </a:rPr>
              <a:t>Global Professional Services MI: Industry Insights</a:t>
            </a:r>
            <a:r>
              <a:rPr sz="2000" b="1" smtClean="0">
                <a:solidFill>
                  <a:srgbClr val="FFFFFF"/>
                </a:solidFill>
                <a:latin typeface="Myriad Pro"/>
              </a:rPr>
              <a:t/>
            </a:r>
            <a:br>
              <a:rPr sz="2000" b="1" smtClean="0">
                <a:solidFill>
                  <a:srgbClr val="FFFFFF"/>
                </a:solidFill>
                <a:latin typeface="Myriad Pro"/>
              </a:rPr>
            </a:br>
            <a:r>
              <a:rPr sz="1600" b="1" smtClean="0">
                <a:latin typeface="Myriad Pro"/>
              </a:rPr>
              <a:t>Growth Drivers &amp; Challenges to IT Outsourcing </a:t>
            </a:r>
            <a:r>
              <a:rPr sz="1600" smtClean="0">
                <a:latin typeface="Myriad Pro"/>
              </a:rPr>
              <a:t>- </a:t>
            </a:r>
            <a:r>
              <a:rPr sz="1600" smtClean="0">
                <a:solidFill>
                  <a:srgbClr val="FFFFFF"/>
                </a:solidFill>
                <a:latin typeface="Myriad Pro"/>
              </a:rPr>
              <a:t>Real Estate &amp; Consulting</a:t>
            </a:r>
            <a:endParaRPr sz="1600" smtClean="0">
              <a:latin typeface="Myriad Pro"/>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a:spLocks noGrp="1"/>
          </p:cNvSpPr>
          <p:nvPr>
            <p:ph type="title"/>
          </p:nvPr>
        </p:nvSpPr>
        <p:spPr>
          <a:xfrm>
            <a:off x="1219200" y="0"/>
            <a:ext cx="7010400" cy="762000"/>
          </a:xfrm>
        </p:spPr>
        <p:txBody>
          <a:bodyPr/>
          <a:lstStyle/>
          <a:p>
            <a:pPr algn="l"/>
            <a:r>
              <a:rPr sz="2200" b="1" smtClean="0">
                <a:solidFill>
                  <a:srgbClr val="FFFFFF"/>
                </a:solidFill>
                <a:latin typeface="Myriad Pro"/>
              </a:rPr>
              <a:t>Global Professional Services MI: Industry Insights</a:t>
            </a:r>
            <a:r>
              <a:rPr sz="2000" b="1" smtClean="0">
                <a:solidFill>
                  <a:srgbClr val="FFFFFF"/>
                </a:solidFill>
                <a:latin typeface="Myriad Pro"/>
              </a:rPr>
              <a:t/>
            </a:r>
            <a:br>
              <a:rPr sz="2000" b="1" smtClean="0">
                <a:solidFill>
                  <a:srgbClr val="FFFFFF"/>
                </a:solidFill>
                <a:latin typeface="Myriad Pro"/>
              </a:rPr>
            </a:br>
            <a:r>
              <a:rPr sz="1600" b="1" smtClean="0">
                <a:latin typeface="Myriad Pro"/>
              </a:rPr>
              <a:t>Porter's 5 forces Analysis- </a:t>
            </a:r>
            <a:r>
              <a:rPr sz="1600" smtClean="0">
                <a:solidFill>
                  <a:srgbClr val="FFFFFF"/>
                </a:solidFill>
                <a:latin typeface="Myriad Pro"/>
              </a:rPr>
              <a:t>Accountancy Services</a:t>
            </a:r>
            <a:endParaRPr sz="1600" smtClean="0">
              <a:latin typeface="Myriad Pro"/>
            </a:endParaRPr>
          </a:p>
        </p:txBody>
      </p:sp>
      <p:graphicFrame>
        <p:nvGraphicFramePr>
          <p:cNvPr id="7" name="Diagram 6"/>
          <p:cNvGraphicFramePr/>
          <p:nvPr/>
        </p:nvGraphicFramePr>
        <p:xfrm>
          <a:off x="228600" y="762000"/>
          <a:ext cx="8763000" cy="586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a:spLocks noGrp="1"/>
          </p:cNvSpPr>
          <p:nvPr>
            <p:ph type="title"/>
          </p:nvPr>
        </p:nvSpPr>
        <p:spPr>
          <a:xfrm>
            <a:off x="1219200" y="0"/>
            <a:ext cx="7010400" cy="762000"/>
          </a:xfrm>
        </p:spPr>
        <p:txBody>
          <a:bodyPr/>
          <a:lstStyle/>
          <a:p>
            <a:pPr algn="l"/>
            <a:r>
              <a:rPr sz="2200" b="1" smtClean="0">
                <a:solidFill>
                  <a:srgbClr val="FFFFFF"/>
                </a:solidFill>
                <a:latin typeface="Myriad Pro"/>
              </a:rPr>
              <a:t>Global Professional Services MI: Industry Insights</a:t>
            </a:r>
            <a:r>
              <a:rPr sz="2000" b="1" smtClean="0">
                <a:solidFill>
                  <a:srgbClr val="FFFFFF"/>
                </a:solidFill>
                <a:latin typeface="Myriad Pro"/>
              </a:rPr>
              <a:t/>
            </a:r>
            <a:br>
              <a:rPr sz="2000" b="1" smtClean="0">
                <a:solidFill>
                  <a:srgbClr val="FFFFFF"/>
                </a:solidFill>
                <a:latin typeface="Myriad Pro"/>
              </a:rPr>
            </a:br>
            <a:r>
              <a:rPr sz="1600" b="1" smtClean="0">
                <a:latin typeface="Myriad Pro"/>
              </a:rPr>
              <a:t>Porter's 5 forces Analysis- </a:t>
            </a:r>
            <a:r>
              <a:rPr sz="1600" smtClean="0">
                <a:solidFill>
                  <a:srgbClr val="FFFFFF"/>
                </a:solidFill>
                <a:latin typeface="Myriad Pro"/>
              </a:rPr>
              <a:t>Legal Services </a:t>
            </a:r>
            <a:endParaRPr sz="1600" smtClean="0">
              <a:latin typeface="Myriad Pro"/>
            </a:endParaRPr>
          </a:p>
        </p:txBody>
      </p:sp>
      <p:graphicFrame>
        <p:nvGraphicFramePr>
          <p:cNvPr id="7" name="Diagram 6"/>
          <p:cNvGraphicFramePr/>
          <p:nvPr/>
        </p:nvGraphicFramePr>
        <p:xfrm>
          <a:off x="152400" y="762000"/>
          <a:ext cx="88392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a:spLocks noGrp="1"/>
          </p:cNvSpPr>
          <p:nvPr>
            <p:ph type="title"/>
          </p:nvPr>
        </p:nvSpPr>
        <p:spPr>
          <a:xfrm>
            <a:off x="1219200" y="0"/>
            <a:ext cx="7010400" cy="762000"/>
          </a:xfrm>
        </p:spPr>
        <p:txBody>
          <a:bodyPr/>
          <a:lstStyle/>
          <a:p>
            <a:pPr algn="l"/>
            <a:r>
              <a:rPr sz="2200" b="1" smtClean="0">
                <a:solidFill>
                  <a:srgbClr val="FFFFFF"/>
                </a:solidFill>
                <a:latin typeface="Myriad Pro"/>
              </a:rPr>
              <a:t>Global Professional Services MI: Industry Insights</a:t>
            </a:r>
            <a:r>
              <a:rPr sz="2000" b="1" smtClean="0">
                <a:solidFill>
                  <a:srgbClr val="FFFFFF"/>
                </a:solidFill>
                <a:latin typeface="Myriad Pro"/>
              </a:rPr>
              <a:t/>
            </a:r>
            <a:br>
              <a:rPr sz="2000" b="1" smtClean="0">
                <a:solidFill>
                  <a:srgbClr val="FFFFFF"/>
                </a:solidFill>
                <a:latin typeface="Myriad Pro"/>
              </a:rPr>
            </a:br>
            <a:r>
              <a:rPr sz="1600" b="1" smtClean="0">
                <a:latin typeface="Myriad Pro"/>
              </a:rPr>
              <a:t>Porter's 5 forces Analysis- </a:t>
            </a:r>
            <a:r>
              <a:rPr sz="1600" smtClean="0">
                <a:solidFill>
                  <a:srgbClr val="FFFFFF"/>
                </a:solidFill>
                <a:latin typeface="Myriad Pro"/>
              </a:rPr>
              <a:t>HR &amp; Employment Services</a:t>
            </a:r>
            <a:endParaRPr sz="1600" smtClean="0">
              <a:latin typeface="Myriad Pro"/>
            </a:endParaRPr>
          </a:p>
        </p:txBody>
      </p:sp>
      <p:graphicFrame>
        <p:nvGraphicFramePr>
          <p:cNvPr id="7" name="Diagram 6"/>
          <p:cNvGraphicFramePr/>
          <p:nvPr/>
        </p:nvGraphicFramePr>
        <p:xfrm>
          <a:off x="152400" y="762000"/>
          <a:ext cx="88392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a:spLocks noGrp="1"/>
          </p:cNvSpPr>
          <p:nvPr>
            <p:ph type="title"/>
          </p:nvPr>
        </p:nvSpPr>
        <p:spPr>
          <a:xfrm>
            <a:off x="1219200" y="0"/>
            <a:ext cx="7010400" cy="762000"/>
          </a:xfrm>
        </p:spPr>
        <p:txBody>
          <a:bodyPr/>
          <a:lstStyle/>
          <a:p>
            <a:pPr algn="l"/>
            <a:r>
              <a:rPr sz="2200" b="1" smtClean="0">
                <a:solidFill>
                  <a:srgbClr val="FFFFFF"/>
                </a:solidFill>
                <a:latin typeface="Myriad Pro"/>
              </a:rPr>
              <a:t>Global Professional Services MI: Industry Insights</a:t>
            </a:r>
            <a:r>
              <a:rPr sz="2000" b="1" smtClean="0">
                <a:solidFill>
                  <a:srgbClr val="FFFFFF"/>
                </a:solidFill>
                <a:latin typeface="Myriad Pro"/>
              </a:rPr>
              <a:t/>
            </a:r>
            <a:br>
              <a:rPr sz="2000" b="1" smtClean="0">
                <a:solidFill>
                  <a:srgbClr val="FFFFFF"/>
                </a:solidFill>
                <a:latin typeface="Myriad Pro"/>
              </a:rPr>
            </a:br>
            <a:r>
              <a:rPr sz="1600" b="1" smtClean="0">
                <a:latin typeface="Myriad Pro"/>
              </a:rPr>
              <a:t>Porter's 5 forces Analysis- </a:t>
            </a:r>
            <a:r>
              <a:rPr sz="1600" smtClean="0">
                <a:solidFill>
                  <a:srgbClr val="FFFFFF"/>
                </a:solidFill>
                <a:latin typeface="Myriad Pro"/>
              </a:rPr>
              <a:t>Management &amp; Marketing Consultancy </a:t>
            </a:r>
            <a:endParaRPr sz="1600" smtClean="0">
              <a:latin typeface="Myriad Pro"/>
            </a:endParaRPr>
          </a:p>
        </p:txBody>
      </p:sp>
      <p:graphicFrame>
        <p:nvGraphicFramePr>
          <p:cNvPr id="7" name="Diagram 6"/>
          <p:cNvGraphicFramePr/>
          <p:nvPr/>
        </p:nvGraphicFramePr>
        <p:xfrm>
          <a:off x="152400" y="762000"/>
          <a:ext cx="88392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a:spLocks noGrp="1"/>
          </p:cNvSpPr>
          <p:nvPr>
            <p:ph type="title"/>
          </p:nvPr>
        </p:nvSpPr>
        <p:spPr>
          <a:xfrm>
            <a:off x="1219200" y="0"/>
            <a:ext cx="7010400" cy="762000"/>
          </a:xfrm>
        </p:spPr>
        <p:txBody>
          <a:bodyPr/>
          <a:lstStyle/>
          <a:p>
            <a:pPr algn="l"/>
            <a:r>
              <a:rPr sz="2200" b="1" smtClean="0">
                <a:solidFill>
                  <a:srgbClr val="FFFFFF"/>
                </a:solidFill>
                <a:latin typeface="Myriad Pro"/>
              </a:rPr>
              <a:t>Global Professional Services MI: Industry Insights</a:t>
            </a:r>
            <a:r>
              <a:rPr sz="2000" b="1" smtClean="0">
                <a:solidFill>
                  <a:srgbClr val="FFFFFF"/>
                </a:solidFill>
                <a:latin typeface="Myriad Pro"/>
              </a:rPr>
              <a:t/>
            </a:r>
            <a:br>
              <a:rPr sz="2000" b="1" smtClean="0">
                <a:solidFill>
                  <a:srgbClr val="FFFFFF"/>
                </a:solidFill>
                <a:latin typeface="Myriad Pro"/>
              </a:rPr>
            </a:br>
            <a:r>
              <a:rPr sz="1600" b="1" smtClean="0">
                <a:latin typeface="Myriad Pro"/>
              </a:rPr>
              <a:t>Porter's 5 forces Analysis- </a:t>
            </a:r>
            <a:r>
              <a:rPr sz="1600" smtClean="0">
                <a:solidFill>
                  <a:srgbClr val="FFFFFF"/>
                </a:solidFill>
                <a:latin typeface="Myriad Pro"/>
              </a:rPr>
              <a:t>Real Estate Management &amp; Development</a:t>
            </a:r>
            <a:endParaRPr sz="1600" smtClean="0">
              <a:latin typeface="Myriad Pro"/>
            </a:endParaRPr>
          </a:p>
        </p:txBody>
      </p:sp>
      <p:graphicFrame>
        <p:nvGraphicFramePr>
          <p:cNvPr id="7" name="Diagram 6"/>
          <p:cNvGraphicFramePr/>
          <p:nvPr/>
        </p:nvGraphicFramePr>
        <p:xfrm>
          <a:off x="152400" y="762000"/>
          <a:ext cx="88392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2478023" y="1295400"/>
            <a:ext cx="6627763" cy="4572000"/>
            <a:chOff x="2478023" y="1295400"/>
            <a:chExt cx="6627763" cy="4572000"/>
          </a:xfrm>
        </p:grpSpPr>
        <p:pic>
          <p:nvPicPr>
            <p:cNvPr id="14" name="Picture 13" descr="Accountancy-Company.jpg"/>
            <p:cNvPicPr>
              <a:picLocks noChangeAspect="1"/>
            </p:cNvPicPr>
            <p:nvPr/>
          </p:nvPicPr>
          <p:blipFill>
            <a:blip r:embed="rId3"/>
            <a:stretch>
              <a:fillRect/>
            </a:stretch>
          </p:blipFill>
          <p:spPr>
            <a:xfrm>
              <a:off x="5181600" y="1315071"/>
              <a:ext cx="3735654" cy="2485647"/>
            </a:xfrm>
            <a:prstGeom prst="rect">
              <a:avLst/>
            </a:prstGeom>
          </p:spPr>
        </p:pic>
        <p:pic>
          <p:nvPicPr>
            <p:cNvPr id="15" name="Picture 14" descr="hiring-boutique-banks.jpg"/>
            <p:cNvPicPr>
              <a:picLocks noChangeAspect="1"/>
            </p:cNvPicPr>
            <p:nvPr/>
          </p:nvPicPr>
          <p:blipFill>
            <a:blip r:embed="rId4"/>
            <a:srcRect t="5920"/>
            <a:stretch>
              <a:fillRect/>
            </a:stretch>
          </p:blipFill>
          <p:spPr>
            <a:xfrm>
              <a:off x="2478023" y="1295400"/>
              <a:ext cx="3313177" cy="2482385"/>
            </a:xfrm>
            <a:prstGeom prst="rect">
              <a:avLst/>
            </a:prstGeom>
          </p:spPr>
        </p:pic>
        <p:pic>
          <p:nvPicPr>
            <p:cNvPr id="16" name="Picture 15" descr="home.jpg"/>
            <p:cNvPicPr>
              <a:picLocks noChangeAspect="1"/>
            </p:cNvPicPr>
            <p:nvPr/>
          </p:nvPicPr>
          <p:blipFill>
            <a:blip r:embed="rId5"/>
            <a:srcRect t="3954" r="1627"/>
            <a:stretch>
              <a:fillRect/>
            </a:stretch>
          </p:blipFill>
          <p:spPr>
            <a:xfrm>
              <a:off x="2590800" y="3418366"/>
              <a:ext cx="3060536" cy="2186628"/>
            </a:xfrm>
            <a:prstGeom prst="rect">
              <a:avLst/>
            </a:prstGeom>
          </p:spPr>
        </p:pic>
        <p:pic>
          <p:nvPicPr>
            <p:cNvPr id="17" name="Picture 16" descr="lawyer.jpg"/>
            <p:cNvPicPr>
              <a:picLocks noChangeAspect="1"/>
            </p:cNvPicPr>
            <p:nvPr/>
          </p:nvPicPr>
          <p:blipFill>
            <a:blip r:embed="rId6"/>
            <a:srcRect b="3704"/>
            <a:stretch>
              <a:fillRect/>
            </a:stretch>
          </p:blipFill>
          <p:spPr>
            <a:xfrm>
              <a:off x="5199431" y="3394763"/>
              <a:ext cx="2430425" cy="2340409"/>
            </a:xfrm>
            <a:prstGeom prst="rect">
              <a:avLst/>
            </a:prstGeom>
          </p:spPr>
        </p:pic>
        <p:pic>
          <p:nvPicPr>
            <p:cNvPr id="19" name="Picture 18" descr="projects-in-delhincr.gif"/>
            <p:cNvPicPr>
              <a:picLocks noChangeAspect="1"/>
            </p:cNvPicPr>
            <p:nvPr/>
          </p:nvPicPr>
          <p:blipFill>
            <a:blip r:embed="rId7"/>
            <a:stretch>
              <a:fillRect/>
            </a:stretch>
          </p:blipFill>
          <p:spPr>
            <a:xfrm>
              <a:off x="7305471" y="3550819"/>
              <a:ext cx="1800315" cy="2316581"/>
            </a:xfrm>
            <a:prstGeom prst="rect">
              <a:avLst/>
            </a:prstGeom>
          </p:spPr>
        </p:pic>
      </p:grpSp>
      <p:sp>
        <p:nvSpPr>
          <p:cNvPr id="41" name="Rectangle 40"/>
          <p:cNvSpPr/>
          <p:nvPr/>
        </p:nvSpPr>
        <p:spPr>
          <a:xfrm>
            <a:off x="2438400" y="1219200"/>
            <a:ext cx="6553200" cy="47244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29</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lang="en-GB" sz="2000" b="1" dirty="0" smtClean="0">
                <a:latin typeface="Myriad Pro"/>
              </a:rPr>
              <a:t>Table of Content</a:t>
            </a:r>
            <a:endParaRPr sz="2000" b="1" smtClean="0">
              <a:latin typeface="Myriad Pro"/>
            </a:endParaRPr>
          </a:p>
        </p:txBody>
      </p:sp>
      <p:sp>
        <p:nvSpPr>
          <p:cNvPr id="79" name="Rectangle 78"/>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13" name="AutoShape 28">
            <a:hlinkClick r:id="rId8" action="ppaction://hlinksldjump"/>
          </p:cNvPr>
          <p:cNvSpPr>
            <a:spLocks noChangeArrowheads="1"/>
          </p:cNvSpPr>
          <p:nvPr/>
        </p:nvSpPr>
        <p:spPr bwMode="auto">
          <a:xfrm>
            <a:off x="8839200" y="6553200"/>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39" name="Rectangle 38"/>
          <p:cNvSpPr/>
          <p:nvPr/>
        </p:nvSpPr>
        <p:spPr>
          <a:xfrm>
            <a:off x="0" y="685800"/>
            <a:ext cx="9144000" cy="4572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latin typeface="Myriad Pro"/>
              </a:rPr>
              <a:t>Global Professional Services MI </a:t>
            </a:r>
            <a:endParaRPr lang="en-US" dirty="0">
              <a:solidFill>
                <a:schemeClr val="tx1"/>
              </a:solidFill>
            </a:endParaRPr>
          </a:p>
        </p:txBody>
      </p:sp>
      <p:sp>
        <p:nvSpPr>
          <p:cNvPr id="25" name="Double Bracket 24"/>
          <p:cNvSpPr/>
          <p:nvPr/>
        </p:nvSpPr>
        <p:spPr>
          <a:xfrm>
            <a:off x="2590800" y="20574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HR &amp; Employment Services Deals</a:t>
            </a:r>
          </a:p>
        </p:txBody>
      </p:sp>
      <p:sp>
        <p:nvSpPr>
          <p:cNvPr id="28" name="Double Bracket 27"/>
          <p:cNvSpPr/>
          <p:nvPr/>
        </p:nvSpPr>
        <p:spPr>
          <a:xfrm>
            <a:off x="2590800" y="26102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Legal Services Deals</a:t>
            </a:r>
          </a:p>
        </p:txBody>
      </p:sp>
      <p:sp>
        <p:nvSpPr>
          <p:cNvPr id="23" name="Double Bracket 22"/>
          <p:cNvSpPr/>
          <p:nvPr/>
        </p:nvSpPr>
        <p:spPr>
          <a:xfrm>
            <a:off x="2590800" y="31436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Management &amp; Marketing Consultancy Deals</a:t>
            </a:r>
          </a:p>
        </p:txBody>
      </p:sp>
      <p:sp>
        <p:nvSpPr>
          <p:cNvPr id="24" name="Double Bracket 23"/>
          <p:cNvSpPr/>
          <p:nvPr/>
        </p:nvSpPr>
        <p:spPr>
          <a:xfrm>
            <a:off x="2590800" y="36770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Real Estate Services Deals</a:t>
            </a:r>
          </a:p>
        </p:txBody>
      </p:sp>
      <p:sp>
        <p:nvSpPr>
          <p:cNvPr id="26" name="Rectangle 16">
            <a:hlinkClick r:id="rId9" action="ppaction://hlinksldjump"/>
          </p:cNvPr>
          <p:cNvSpPr>
            <a:spLocks noChangeArrowheads="1"/>
          </p:cNvSpPr>
          <p:nvPr/>
        </p:nvSpPr>
        <p:spPr bwMode="auto">
          <a:xfrm>
            <a:off x="76200" y="1752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Market Overview </a:t>
            </a:r>
          </a:p>
        </p:txBody>
      </p:sp>
      <p:sp>
        <p:nvSpPr>
          <p:cNvPr id="27" name="Rectangle 20">
            <a:hlinkClick r:id="rId10" action="ppaction://hlinksldjump"/>
          </p:cNvPr>
          <p:cNvSpPr>
            <a:spLocks noChangeArrowheads="1"/>
          </p:cNvSpPr>
          <p:nvPr/>
        </p:nvSpPr>
        <p:spPr bwMode="auto">
          <a:xfrm>
            <a:off x="76200" y="2286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Industry Insights</a:t>
            </a:r>
          </a:p>
        </p:txBody>
      </p:sp>
      <p:sp>
        <p:nvSpPr>
          <p:cNvPr id="29" name="Rectangle 21">
            <a:hlinkClick r:id="rId11" action="ppaction://hlinksldjump"/>
          </p:cNvPr>
          <p:cNvSpPr>
            <a:spLocks noChangeArrowheads="1"/>
          </p:cNvSpPr>
          <p:nvPr/>
        </p:nvSpPr>
        <p:spPr bwMode="auto">
          <a:xfrm>
            <a:off x="76200" y="2819400"/>
            <a:ext cx="2377440" cy="457200"/>
          </a:xfrm>
          <a:prstGeom prst="rect">
            <a:avLst/>
          </a:prstGeom>
          <a:solidFill>
            <a:srgbClr val="BEE395"/>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rgbClr val="111111"/>
                </a:solidFill>
                <a:latin typeface="+mj-lt"/>
                <a:cs typeface="Arial" pitchFamily="34" charset="0"/>
              </a:rPr>
              <a:t>Deals Space</a:t>
            </a:r>
          </a:p>
        </p:txBody>
      </p:sp>
      <p:sp>
        <p:nvSpPr>
          <p:cNvPr id="30" name="Rectangle 22">
            <a:hlinkClick r:id="rId12" action="ppaction://hlinksldjump"/>
          </p:cNvPr>
          <p:cNvSpPr>
            <a:spLocks noChangeArrowheads="1"/>
          </p:cNvSpPr>
          <p:nvPr/>
        </p:nvSpPr>
        <p:spPr bwMode="auto">
          <a:xfrm>
            <a:off x="76200" y="33528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Business Trends</a:t>
            </a:r>
          </a:p>
        </p:txBody>
      </p:sp>
      <p:sp>
        <p:nvSpPr>
          <p:cNvPr id="31" name="Rectangle 37">
            <a:hlinkClick r:id="rId13" action="ppaction://hlinksldjump"/>
          </p:cNvPr>
          <p:cNvSpPr>
            <a:spLocks noChangeArrowheads="1"/>
          </p:cNvSpPr>
          <p:nvPr/>
        </p:nvSpPr>
        <p:spPr bwMode="auto">
          <a:xfrm>
            <a:off x="76200" y="38862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Technology Trends</a:t>
            </a:r>
            <a:endParaRPr lang="en-US" sz="1200" b="1" dirty="0">
              <a:solidFill>
                <a:schemeClr val="bg1">
                  <a:lumMod val="85000"/>
                </a:schemeClr>
              </a:solidFill>
              <a:latin typeface="Calibri" pitchFamily="34" charset="0"/>
              <a:cs typeface="+mn-cs"/>
            </a:endParaRPr>
          </a:p>
        </p:txBody>
      </p:sp>
      <p:sp>
        <p:nvSpPr>
          <p:cNvPr id="40" name="Rectangle 21">
            <a:hlinkClick r:id="rId14" action="ppaction://hlinksldjump"/>
          </p:cNvPr>
          <p:cNvSpPr>
            <a:spLocks noChangeArrowheads="1"/>
          </p:cNvSpPr>
          <p:nvPr/>
        </p:nvSpPr>
        <p:spPr bwMode="auto">
          <a:xfrm>
            <a:off x="76200" y="4419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Competitive Landscape</a:t>
            </a:r>
          </a:p>
        </p:txBody>
      </p:sp>
      <p:sp>
        <p:nvSpPr>
          <p:cNvPr id="42" name="Rectangle 21">
            <a:hlinkClick r:id="rId15" action="ppaction://hlinksldjump"/>
          </p:cNvPr>
          <p:cNvSpPr>
            <a:spLocks noChangeArrowheads="1"/>
          </p:cNvSpPr>
          <p:nvPr/>
        </p:nvSpPr>
        <p:spPr bwMode="auto">
          <a:xfrm>
            <a:off x="76200" y="4953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Market Forecast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2478023" y="1295400"/>
            <a:ext cx="6627763" cy="4572000"/>
            <a:chOff x="2478023" y="1295400"/>
            <a:chExt cx="6627763" cy="4572000"/>
          </a:xfrm>
        </p:grpSpPr>
        <p:pic>
          <p:nvPicPr>
            <p:cNvPr id="14" name="Picture 13" descr="Accountancy-Company.jpg"/>
            <p:cNvPicPr>
              <a:picLocks noChangeAspect="1"/>
            </p:cNvPicPr>
            <p:nvPr/>
          </p:nvPicPr>
          <p:blipFill>
            <a:blip r:embed="rId3"/>
            <a:stretch>
              <a:fillRect/>
            </a:stretch>
          </p:blipFill>
          <p:spPr>
            <a:xfrm>
              <a:off x="5181600" y="1315071"/>
              <a:ext cx="3735654" cy="2485647"/>
            </a:xfrm>
            <a:prstGeom prst="rect">
              <a:avLst/>
            </a:prstGeom>
          </p:spPr>
        </p:pic>
        <p:pic>
          <p:nvPicPr>
            <p:cNvPr id="15" name="Picture 14" descr="hiring-boutique-banks.jpg"/>
            <p:cNvPicPr>
              <a:picLocks noChangeAspect="1"/>
            </p:cNvPicPr>
            <p:nvPr/>
          </p:nvPicPr>
          <p:blipFill>
            <a:blip r:embed="rId4"/>
            <a:srcRect t="5920"/>
            <a:stretch>
              <a:fillRect/>
            </a:stretch>
          </p:blipFill>
          <p:spPr>
            <a:xfrm>
              <a:off x="2478023" y="1295400"/>
              <a:ext cx="3313177" cy="2482385"/>
            </a:xfrm>
            <a:prstGeom prst="rect">
              <a:avLst/>
            </a:prstGeom>
          </p:spPr>
        </p:pic>
        <p:pic>
          <p:nvPicPr>
            <p:cNvPr id="16" name="Picture 15" descr="home.jpg"/>
            <p:cNvPicPr>
              <a:picLocks noChangeAspect="1"/>
            </p:cNvPicPr>
            <p:nvPr/>
          </p:nvPicPr>
          <p:blipFill>
            <a:blip r:embed="rId5"/>
            <a:srcRect t="3954" r="1627"/>
            <a:stretch>
              <a:fillRect/>
            </a:stretch>
          </p:blipFill>
          <p:spPr>
            <a:xfrm>
              <a:off x="2590800" y="3418366"/>
              <a:ext cx="3060536" cy="2186628"/>
            </a:xfrm>
            <a:prstGeom prst="rect">
              <a:avLst/>
            </a:prstGeom>
          </p:spPr>
        </p:pic>
        <p:pic>
          <p:nvPicPr>
            <p:cNvPr id="17" name="Picture 16" descr="lawyer.jpg"/>
            <p:cNvPicPr>
              <a:picLocks noChangeAspect="1"/>
            </p:cNvPicPr>
            <p:nvPr/>
          </p:nvPicPr>
          <p:blipFill>
            <a:blip r:embed="rId6"/>
            <a:srcRect b="3704"/>
            <a:stretch>
              <a:fillRect/>
            </a:stretch>
          </p:blipFill>
          <p:spPr>
            <a:xfrm>
              <a:off x="5199431" y="3394763"/>
              <a:ext cx="2430425" cy="2340409"/>
            </a:xfrm>
            <a:prstGeom prst="rect">
              <a:avLst/>
            </a:prstGeom>
          </p:spPr>
        </p:pic>
        <p:pic>
          <p:nvPicPr>
            <p:cNvPr id="19" name="Picture 18" descr="projects-in-delhincr.gif"/>
            <p:cNvPicPr>
              <a:picLocks noChangeAspect="1"/>
            </p:cNvPicPr>
            <p:nvPr/>
          </p:nvPicPr>
          <p:blipFill>
            <a:blip r:embed="rId7"/>
            <a:stretch>
              <a:fillRect/>
            </a:stretch>
          </p:blipFill>
          <p:spPr>
            <a:xfrm>
              <a:off x="7305471" y="3550819"/>
              <a:ext cx="1800315" cy="2316581"/>
            </a:xfrm>
            <a:prstGeom prst="rect">
              <a:avLst/>
            </a:prstGeom>
          </p:spPr>
        </p:pic>
      </p:grpSp>
      <p:sp>
        <p:nvSpPr>
          <p:cNvPr id="41" name="Rectangle 40"/>
          <p:cNvSpPr/>
          <p:nvPr/>
        </p:nvSpPr>
        <p:spPr>
          <a:xfrm>
            <a:off x="2438400" y="1219200"/>
            <a:ext cx="6553200" cy="47244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3</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lang="en-GB" sz="2000" b="1" dirty="0" smtClean="0">
                <a:latin typeface="Myriad Pro"/>
              </a:rPr>
              <a:t>Table of Content</a:t>
            </a:r>
            <a:endParaRPr sz="2000" b="1" smtClean="0">
              <a:latin typeface="Myriad Pro"/>
            </a:endParaRPr>
          </a:p>
        </p:txBody>
      </p:sp>
      <p:sp>
        <p:nvSpPr>
          <p:cNvPr id="79" name="Rectangle 78"/>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13" name="AutoShape 28">
            <a:hlinkClick r:id="rId8" action="ppaction://hlinksldjump"/>
          </p:cNvPr>
          <p:cNvSpPr>
            <a:spLocks noChangeArrowheads="1"/>
          </p:cNvSpPr>
          <p:nvPr/>
        </p:nvSpPr>
        <p:spPr bwMode="auto">
          <a:xfrm>
            <a:off x="8839200" y="6553200"/>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39" name="Rectangle 38"/>
          <p:cNvSpPr/>
          <p:nvPr/>
        </p:nvSpPr>
        <p:spPr>
          <a:xfrm>
            <a:off x="0" y="685800"/>
            <a:ext cx="9144000" cy="4572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latin typeface="Myriad Pro"/>
              </a:rPr>
              <a:t>Global Professional Services MI </a:t>
            </a:r>
            <a:endParaRPr lang="en-US" dirty="0">
              <a:solidFill>
                <a:schemeClr val="tx1"/>
              </a:solidFill>
            </a:endParaRPr>
          </a:p>
        </p:txBody>
      </p:sp>
      <p:sp>
        <p:nvSpPr>
          <p:cNvPr id="25" name="Double Bracket 24"/>
          <p:cNvSpPr/>
          <p:nvPr/>
        </p:nvSpPr>
        <p:spPr>
          <a:xfrm>
            <a:off x="2590800" y="12954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Accountancy Market Overview</a:t>
            </a:r>
          </a:p>
        </p:txBody>
      </p:sp>
      <p:sp>
        <p:nvSpPr>
          <p:cNvPr id="28" name="Double Bracket 27"/>
          <p:cNvSpPr/>
          <p:nvPr/>
        </p:nvSpPr>
        <p:spPr>
          <a:xfrm>
            <a:off x="2590800" y="18482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GB" sz="1400" b="1" dirty="0" smtClean="0">
                <a:latin typeface="Calibri" pitchFamily="34" charset="0"/>
              </a:rPr>
              <a:t>Legal Services Market Overview</a:t>
            </a:r>
            <a:endParaRPr lang="en-US" sz="1400" b="1" dirty="0" smtClean="0">
              <a:latin typeface="Calibri" pitchFamily="34" charset="0"/>
            </a:endParaRPr>
          </a:p>
        </p:txBody>
      </p:sp>
      <p:sp>
        <p:nvSpPr>
          <p:cNvPr id="29" name="Double Bracket 28"/>
          <p:cNvSpPr/>
          <p:nvPr/>
        </p:nvSpPr>
        <p:spPr>
          <a:xfrm>
            <a:off x="2590800" y="23622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HR &amp; Employment Services Market Overview</a:t>
            </a:r>
          </a:p>
        </p:txBody>
      </p:sp>
      <p:sp>
        <p:nvSpPr>
          <p:cNvPr id="30" name="Double Bracket 29"/>
          <p:cNvSpPr/>
          <p:nvPr/>
        </p:nvSpPr>
        <p:spPr>
          <a:xfrm>
            <a:off x="2590800" y="28956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US" sz="1400" b="1" dirty="0" smtClean="0">
                <a:latin typeface="Calibri" pitchFamily="34" charset="0"/>
              </a:rPr>
              <a:t>Management &amp; Marketing Consultancy Market Overview</a:t>
            </a:r>
          </a:p>
        </p:txBody>
      </p:sp>
      <p:sp>
        <p:nvSpPr>
          <p:cNvPr id="31" name="Double Bracket 30"/>
          <p:cNvSpPr/>
          <p:nvPr/>
        </p:nvSpPr>
        <p:spPr>
          <a:xfrm>
            <a:off x="2590800" y="339981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Real Estate Management &amp; Development Market Overview</a:t>
            </a:r>
          </a:p>
        </p:txBody>
      </p:sp>
      <p:sp>
        <p:nvSpPr>
          <p:cNvPr id="26" name="Rectangle 16">
            <a:hlinkClick r:id="rId9" action="ppaction://hlinksldjump"/>
          </p:cNvPr>
          <p:cNvSpPr>
            <a:spLocks noChangeArrowheads="1"/>
          </p:cNvSpPr>
          <p:nvPr/>
        </p:nvSpPr>
        <p:spPr bwMode="auto">
          <a:xfrm>
            <a:off x="76200" y="1752600"/>
            <a:ext cx="2377440" cy="457200"/>
          </a:xfrm>
          <a:prstGeom prst="rect">
            <a:avLst/>
          </a:prstGeom>
          <a:solidFill>
            <a:srgbClr val="BEE395"/>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rgbClr val="111111"/>
                </a:solidFill>
                <a:latin typeface="+mj-lt"/>
                <a:cs typeface="Arial" pitchFamily="34" charset="0"/>
              </a:rPr>
              <a:t>Market Overview </a:t>
            </a:r>
          </a:p>
        </p:txBody>
      </p:sp>
      <p:sp>
        <p:nvSpPr>
          <p:cNvPr id="27" name="Rectangle 20">
            <a:hlinkClick r:id="rId10" action="ppaction://hlinksldjump"/>
          </p:cNvPr>
          <p:cNvSpPr>
            <a:spLocks noChangeArrowheads="1"/>
          </p:cNvSpPr>
          <p:nvPr/>
        </p:nvSpPr>
        <p:spPr bwMode="auto">
          <a:xfrm>
            <a:off x="76200" y="2286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Industry Insights</a:t>
            </a:r>
          </a:p>
        </p:txBody>
      </p:sp>
      <p:sp>
        <p:nvSpPr>
          <p:cNvPr id="42" name="Rectangle 21">
            <a:hlinkClick r:id="rId11" action="ppaction://hlinksldjump"/>
          </p:cNvPr>
          <p:cNvSpPr>
            <a:spLocks noChangeArrowheads="1"/>
          </p:cNvSpPr>
          <p:nvPr/>
        </p:nvSpPr>
        <p:spPr bwMode="auto">
          <a:xfrm>
            <a:off x="76200" y="28194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Deals Space</a:t>
            </a:r>
          </a:p>
        </p:txBody>
      </p:sp>
      <p:sp>
        <p:nvSpPr>
          <p:cNvPr id="43" name="Rectangle 22">
            <a:hlinkClick r:id="rId12" action="ppaction://hlinksldjump"/>
          </p:cNvPr>
          <p:cNvSpPr>
            <a:spLocks noChangeArrowheads="1"/>
          </p:cNvSpPr>
          <p:nvPr/>
        </p:nvSpPr>
        <p:spPr bwMode="auto">
          <a:xfrm>
            <a:off x="76200" y="33528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Business Trends</a:t>
            </a:r>
          </a:p>
        </p:txBody>
      </p:sp>
      <p:sp>
        <p:nvSpPr>
          <p:cNvPr id="44" name="Rectangle 37">
            <a:hlinkClick r:id="rId13" action="ppaction://hlinksldjump"/>
          </p:cNvPr>
          <p:cNvSpPr>
            <a:spLocks noChangeArrowheads="1"/>
          </p:cNvSpPr>
          <p:nvPr/>
        </p:nvSpPr>
        <p:spPr bwMode="auto">
          <a:xfrm>
            <a:off x="76200" y="38862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Technology Trends</a:t>
            </a:r>
            <a:endParaRPr lang="en-US" sz="1200" b="1" dirty="0">
              <a:solidFill>
                <a:schemeClr val="bg1">
                  <a:lumMod val="85000"/>
                </a:schemeClr>
              </a:solidFill>
              <a:latin typeface="Calibri" pitchFamily="34" charset="0"/>
              <a:cs typeface="+mn-cs"/>
            </a:endParaRPr>
          </a:p>
        </p:txBody>
      </p:sp>
      <p:sp>
        <p:nvSpPr>
          <p:cNvPr id="45" name="Rectangle 21">
            <a:hlinkClick r:id="rId14" action="ppaction://hlinksldjump"/>
          </p:cNvPr>
          <p:cNvSpPr>
            <a:spLocks noChangeArrowheads="1"/>
          </p:cNvSpPr>
          <p:nvPr/>
        </p:nvSpPr>
        <p:spPr bwMode="auto">
          <a:xfrm>
            <a:off x="76200" y="4419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Competitive Landscape</a:t>
            </a:r>
          </a:p>
        </p:txBody>
      </p:sp>
      <p:sp>
        <p:nvSpPr>
          <p:cNvPr id="46" name="Rectangle 21">
            <a:hlinkClick r:id="rId15" action="ppaction://hlinksldjump"/>
          </p:cNvPr>
          <p:cNvSpPr>
            <a:spLocks noChangeArrowheads="1"/>
          </p:cNvSpPr>
          <p:nvPr/>
        </p:nvSpPr>
        <p:spPr bwMode="auto">
          <a:xfrm>
            <a:off x="76200" y="4953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Market Forecast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Deals Space</a:t>
            </a:r>
            <a:br>
              <a:rPr sz="2000" b="1" smtClean="0">
                <a:solidFill>
                  <a:srgbClr val="FFFFFF"/>
                </a:solidFill>
                <a:latin typeface="Myriad Pro"/>
              </a:rPr>
            </a:br>
            <a:r>
              <a:rPr sz="1800" smtClean="0">
                <a:latin typeface="Myriad Pro"/>
              </a:rPr>
              <a:t> HR &amp; Employment Services Deals</a:t>
            </a:r>
            <a:endParaRPr sz="1800" dirty="0" smtClean="0">
              <a:latin typeface="Myriad Pro"/>
            </a:endParaRPr>
          </a:p>
        </p:txBody>
      </p:sp>
      <p:sp>
        <p:nvSpPr>
          <p:cNvPr id="9"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 name="Rectangle 9"/>
          <p:cNvSpPr/>
          <p:nvPr/>
        </p:nvSpPr>
        <p:spPr>
          <a:xfrm>
            <a:off x="2514600" y="1752600"/>
            <a:ext cx="1981200" cy="6400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Existing Contract List</a:t>
            </a:r>
            <a:endParaRPr lang="en-US" sz="1400" b="1" dirty="0"/>
          </a:p>
        </p:txBody>
      </p:sp>
      <p:sp>
        <p:nvSpPr>
          <p:cNvPr id="13" name="Rectangle 12"/>
          <p:cNvSpPr/>
          <p:nvPr/>
        </p:nvSpPr>
        <p:spPr>
          <a:xfrm>
            <a:off x="4495800" y="1762328"/>
            <a:ext cx="1295400" cy="609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Object 23"/>
          <p:cNvGraphicFramePr>
            <a:graphicFrameLocks noChangeAspect="1"/>
          </p:cNvGraphicFramePr>
          <p:nvPr/>
        </p:nvGraphicFramePr>
        <p:xfrm>
          <a:off x="4724400" y="1752600"/>
          <a:ext cx="914400" cy="714375"/>
        </p:xfrm>
        <a:graphic>
          <a:graphicData uri="http://schemas.openxmlformats.org/presentationml/2006/ole">
            <p:oleObj spid="_x0000_s81930" name="Worksheet" showAsIcon="1" r:id="rId4" imgW="914400" imgH="714240" progId="Excel.Sheet.8">
              <p:embed/>
            </p:oleObj>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Deals Space</a:t>
            </a:r>
            <a:br>
              <a:rPr sz="2000" b="1" smtClean="0">
                <a:solidFill>
                  <a:srgbClr val="FFFFFF"/>
                </a:solidFill>
                <a:latin typeface="Myriad Pro"/>
              </a:rPr>
            </a:br>
            <a:r>
              <a:rPr sz="1800" smtClean="0">
                <a:latin typeface="Myriad Pro"/>
              </a:rPr>
              <a:t> Legal Services Deals</a:t>
            </a:r>
            <a:endParaRPr sz="1800" dirty="0" smtClean="0">
              <a:latin typeface="Myriad Pro"/>
            </a:endParaRPr>
          </a:p>
        </p:txBody>
      </p:sp>
      <p:sp>
        <p:nvSpPr>
          <p:cNvPr id="9"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 name="Rectangle 9"/>
          <p:cNvSpPr/>
          <p:nvPr/>
        </p:nvSpPr>
        <p:spPr>
          <a:xfrm>
            <a:off x="2514600" y="1752600"/>
            <a:ext cx="1981200" cy="6400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Existing Contract List</a:t>
            </a:r>
            <a:endParaRPr lang="en-US" sz="1400" b="1" dirty="0"/>
          </a:p>
        </p:txBody>
      </p:sp>
      <p:sp>
        <p:nvSpPr>
          <p:cNvPr id="13" name="Rectangle 12"/>
          <p:cNvSpPr/>
          <p:nvPr/>
        </p:nvSpPr>
        <p:spPr>
          <a:xfrm>
            <a:off x="4495800" y="1762328"/>
            <a:ext cx="1295400" cy="609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14600" y="2636520"/>
            <a:ext cx="1981200" cy="6400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Contracts expiring between Q3FY13-Q2FY14</a:t>
            </a:r>
            <a:endParaRPr lang="en-US" sz="1400" b="1" dirty="0"/>
          </a:p>
        </p:txBody>
      </p:sp>
      <p:sp>
        <p:nvSpPr>
          <p:cNvPr id="15" name="Rectangle 14"/>
          <p:cNvSpPr/>
          <p:nvPr/>
        </p:nvSpPr>
        <p:spPr>
          <a:xfrm>
            <a:off x="4495800" y="2646248"/>
            <a:ext cx="1295400" cy="609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Object 19"/>
          <p:cNvGraphicFramePr>
            <a:graphicFrameLocks noChangeAspect="1"/>
          </p:cNvGraphicFramePr>
          <p:nvPr/>
        </p:nvGraphicFramePr>
        <p:xfrm>
          <a:off x="4648200" y="1828800"/>
          <a:ext cx="914400" cy="714375"/>
        </p:xfrm>
        <a:graphic>
          <a:graphicData uri="http://schemas.openxmlformats.org/presentationml/2006/ole">
            <p:oleObj spid="_x0000_s142338" name="Worksheet" showAsIcon="1" r:id="rId4" imgW="914400" imgH="714240" progId="Excel.Sheet.8">
              <p:embed/>
            </p:oleObj>
          </a:graphicData>
        </a:graphic>
      </p:graphicFrame>
      <p:graphicFrame>
        <p:nvGraphicFramePr>
          <p:cNvPr id="23" name="Object 22"/>
          <p:cNvGraphicFramePr>
            <a:graphicFrameLocks noChangeAspect="1"/>
          </p:cNvGraphicFramePr>
          <p:nvPr/>
        </p:nvGraphicFramePr>
        <p:xfrm>
          <a:off x="4724400" y="2638425"/>
          <a:ext cx="914400" cy="714375"/>
        </p:xfrm>
        <a:graphic>
          <a:graphicData uri="http://schemas.openxmlformats.org/presentationml/2006/ole">
            <p:oleObj spid="_x0000_s142339" name="Worksheet" showAsIcon="1" r:id="rId5" imgW="914400" imgH="714240" progId="Excel.Sheet.8">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Deals Space</a:t>
            </a:r>
            <a:br>
              <a:rPr sz="2000" b="1" smtClean="0">
                <a:solidFill>
                  <a:srgbClr val="FFFFFF"/>
                </a:solidFill>
                <a:latin typeface="Myriad Pro"/>
              </a:rPr>
            </a:br>
            <a:r>
              <a:rPr sz="1800" smtClean="0">
                <a:latin typeface="Myriad Pro"/>
              </a:rPr>
              <a:t> Management &amp; Marketing Consultancy Services Deals</a:t>
            </a:r>
            <a:endParaRPr sz="1800" dirty="0" smtClean="0">
              <a:latin typeface="Myriad Pro"/>
            </a:endParaRPr>
          </a:p>
        </p:txBody>
      </p:sp>
      <p:sp>
        <p:nvSpPr>
          <p:cNvPr id="9"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 name="Rectangle 9"/>
          <p:cNvSpPr/>
          <p:nvPr/>
        </p:nvSpPr>
        <p:spPr>
          <a:xfrm>
            <a:off x="2514600" y="1752600"/>
            <a:ext cx="1981200" cy="6400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Existing Contract List</a:t>
            </a:r>
            <a:endParaRPr lang="en-US" sz="1400" b="1" dirty="0"/>
          </a:p>
        </p:txBody>
      </p:sp>
      <p:sp>
        <p:nvSpPr>
          <p:cNvPr id="13" name="Rectangle 12"/>
          <p:cNvSpPr/>
          <p:nvPr/>
        </p:nvSpPr>
        <p:spPr>
          <a:xfrm>
            <a:off x="4495800" y="1762328"/>
            <a:ext cx="1295400" cy="609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14600" y="2636520"/>
            <a:ext cx="1981200" cy="6400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Contracts expiring between Q3FY13-Q2FY14</a:t>
            </a:r>
            <a:endParaRPr lang="en-US" sz="1400" b="1" dirty="0"/>
          </a:p>
        </p:txBody>
      </p:sp>
      <p:sp>
        <p:nvSpPr>
          <p:cNvPr id="15" name="Rectangle 14"/>
          <p:cNvSpPr/>
          <p:nvPr/>
        </p:nvSpPr>
        <p:spPr>
          <a:xfrm>
            <a:off x="4495800" y="2646248"/>
            <a:ext cx="1295400" cy="609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Object 17"/>
          <p:cNvGraphicFramePr>
            <a:graphicFrameLocks noChangeAspect="1"/>
          </p:cNvGraphicFramePr>
          <p:nvPr/>
        </p:nvGraphicFramePr>
        <p:xfrm>
          <a:off x="4648200" y="2667000"/>
          <a:ext cx="914400" cy="714375"/>
        </p:xfrm>
        <a:graphic>
          <a:graphicData uri="http://schemas.openxmlformats.org/presentationml/2006/ole">
            <p:oleObj spid="_x0000_s140290" name="Worksheet" showAsIcon="1" r:id="rId4" imgW="914400" imgH="714240" progId="Excel.Sheet.8">
              <p:embed/>
            </p:oleObj>
          </a:graphicData>
        </a:graphic>
      </p:graphicFrame>
      <p:graphicFrame>
        <p:nvGraphicFramePr>
          <p:cNvPr id="19" name="Object 18"/>
          <p:cNvGraphicFramePr>
            <a:graphicFrameLocks noChangeAspect="1"/>
          </p:cNvGraphicFramePr>
          <p:nvPr/>
        </p:nvGraphicFramePr>
        <p:xfrm>
          <a:off x="4648200" y="1828800"/>
          <a:ext cx="914400" cy="714375"/>
        </p:xfrm>
        <a:graphic>
          <a:graphicData uri="http://schemas.openxmlformats.org/presentationml/2006/ole">
            <p:oleObj spid="_x0000_s140291" name="Worksheet" showAsIcon="1" r:id="rId5" imgW="914400" imgH="714240" progId="Excel.Sheet.8">
              <p:embed/>
            </p:oleObj>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Deals Space</a:t>
            </a:r>
            <a:br>
              <a:rPr sz="2000" b="1" smtClean="0">
                <a:solidFill>
                  <a:srgbClr val="FFFFFF"/>
                </a:solidFill>
                <a:latin typeface="Myriad Pro"/>
              </a:rPr>
            </a:br>
            <a:r>
              <a:rPr sz="1800" smtClean="0">
                <a:latin typeface="Myriad Pro"/>
              </a:rPr>
              <a:t> Real Estate Services Deals</a:t>
            </a:r>
            <a:endParaRPr sz="1800" dirty="0" smtClean="0">
              <a:latin typeface="Myriad Pro"/>
            </a:endParaRPr>
          </a:p>
        </p:txBody>
      </p:sp>
      <p:sp>
        <p:nvSpPr>
          <p:cNvPr id="9"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 name="Rectangle 9"/>
          <p:cNvSpPr/>
          <p:nvPr/>
        </p:nvSpPr>
        <p:spPr>
          <a:xfrm>
            <a:off x="2514600" y="1752600"/>
            <a:ext cx="1981200" cy="6400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Existing Contract List</a:t>
            </a:r>
            <a:endParaRPr lang="en-US" sz="1400" b="1" dirty="0"/>
          </a:p>
        </p:txBody>
      </p:sp>
      <p:sp>
        <p:nvSpPr>
          <p:cNvPr id="13" name="Rectangle 12"/>
          <p:cNvSpPr/>
          <p:nvPr/>
        </p:nvSpPr>
        <p:spPr>
          <a:xfrm>
            <a:off x="4495800" y="1762328"/>
            <a:ext cx="1295400" cy="609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14600" y="2636520"/>
            <a:ext cx="1981200" cy="6400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Contracts expiring between Q3FY13-Q2FY14</a:t>
            </a:r>
            <a:endParaRPr lang="en-US" sz="1400" b="1" dirty="0"/>
          </a:p>
        </p:txBody>
      </p:sp>
      <p:sp>
        <p:nvSpPr>
          <p:cNvPr id="15" name="Rectangle 14"/>
          <p:cNvSpPr/>
          <p:nvPr/>
        </p:nvSpPr>
        <p:spPr>
          <a:xfrm>
            <a:off x="4495800" y="2646248"/>
            <a:ext cx="1295400" cy="609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ct 10"/>
          <p:cNvGraphicFramePr>
            <a:graphicFrameLocks noChangeAspect="1"/>
          </p:cNvGraphicFramePr>
          <p:nvPr/>
        </p:nvGraphicFramePr>
        <p:xfrm>
          <a:off x="4648200" y="1752600"/>
          <a:ext cx="914400" cy="714375"/>
        </p:xfrm>
        <a:graphic>
          <a:graphicData uri="http://schemas.openxmlformats.org/presentationml/2006/ole">
            <p:oleObj spid="_x0000_s141316" name="Worksheet" showAsIcon="1" r:id="rId4" imgW="914400" imgH="714240" progId="Excel.Sheet.8">
              <p:embed/>
            </p:oleObj>
          </a:graphicData>
        </a:graphic>
      </p:graphicFrame>
      <p:graphicFrame>
        <p:nvGraphicFramePr>
          <p:cNvPr id="12" name="Object 11"/>
          <p:cNvGraphicFramePr>
            <a:graphicFrameLocks noChangeAspect="1"/>
          </p:cNvGraphicFramePr>
          <p:nvPr/>
        </p:nvGraphicFramePr>
        <p:xfrm>
          <a:off x="4648200" y="2667000"/>
          <a:ext cx="914400" cy="714375"/>
        </p:xfrm>
        <a:graphic>
          <a:graphicData uri="http://schemas.openxmlformats.org/presentationml/2006/ole">
            <p:oleObj spid="_x0000_s141317" name="Worksheet" showAsIcon="1" r:id="rId5" imgW="914400" imgH="714240" progId="Excel.Sheet.8">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2478023" y="1295400"/>
            <a:ext cx="6627763" cy="4572000"/>
            <a:chOff x="2478023" y="1295400"/>
            <a:chExt cx="6627763" cy="4572000"/>
          </a:xfrm>
        </p:grpSpPr>
        <p:pic>
          <p:nvPicPr>
            <p:cNvPr id="14" name="Picture 13" descr="Accountancy-Company.jpg"/>
            <p:cNvPicPr>
              <a:picLocks noChangeAspect="1"/>
            </p:cNvPicPr>
            <p:nvPr/>
          </p:nvPicPr>
          <p:blipFill>
            <a:blip r:embed="rId3"/>
            <a:stretch>
              <a:fillRect/>
            </a:stretch>
          </p:blipFill>
          <p:spPr>
            <a:xfrm>
              <a:off x="5181600" y="1315071"/>
              <a:ext cx="3735654" cy="2485647"/>
            </a:xfrm>
            <a:prstGeom prst="rect">
              <a:avLst/>
            </a:prstGeom>
          </p:spPr>
        </p:pic>
        <p:pic>
          <p:nvPicPr>
            <p:cNvPr id="15" name="Picture 14" descr="hiring-boutique-banks.jpg"/>
            <p:cNvPicPr>
              <a:picLocks noChangeAspect="1"/>
            </p:cNvPicPr>
            <p:nvPr/>
          </p:nvPicPr>
          <p:blipFill>
            <a:blip r:embed="rId4"/>
            <a:srcRect t="5920"/>
            <a:stretch>
              <a:fillRect/>
            </a:stretch>
          </p:blipFill>
          <p:spPr>
            <a:xfrm>
              <a:off x="2478023" y="1295400"/>
              <a:ext cx="3313177" cy="2482385"/>
            </a:xfrm>
            <a:prstGeom prst="rect">
              <a:avLst/>
            </a:prstGeom>
          </p:spPr>
        </p:pic>
        <p:pic>
          <p:nvPicPr>
            <p:cNvPr id="16" name="Picture 15" descr="home.jpg"/>
            <p:cNvPicPr>
              <a:picLocks noChangeAspect="1"/>
            </p:cNvPicPr>
            <p:nvPr/>
          </p:nvPicPr>
          <p:blipFill>
            <a:blip r:embed="rId5"/>
            <a:srcRect t="3954" r="1627"/>
            <a:stretch>
              <a:fillRect/>
            </a:stretch>
          </p:blipFill>
          <p:spPr>
            <a:xfrm>
              <a:off x="2590800" y="3418366"/>
              <a:ext cx="3060536" cy="2186628"/>
            </a:xfrm>
            <a:prstGeom prst="rect">
              <a:avLst/>
            </a:prstGeom>
          </p:spPr>
        </p:pic>
        <p:pic>
          <p:nvPicPr>
            <p:cNvPr id="17" name="Picture 16" descr="lawyer.jpg"/>
            <p:cNvPicPr>
              <a:picLocks noChangeAspect="1"/>
            </p:cNvPicPr>
            <p:nvPr/>
          </p:nvPicPr>
          <p:blipFill>
            <a:blip r:embed="rId6"/>
            <a:srcRect b="3704"/>
            <a:stretch>
              <a:fillRect/>
            </a:stretch>
          </p:blipFill>
          <p:spPr>
            <a:xfrm>
              <a:off x="5199431" y="3394763"/>
              <a:ext cx="2430425" cy="2340409"/>
            </a:xfrm>
            <a:prstGeom prst="rect">
              <a:avLst/>
            </a:prstGeom>
          </p:spPr>
        </p:pic>
        <p:pic>
          <p:nvPicPr>
            <p:cNvPr id="19" name="Picture 18" descr="projects-in-delhincr.gif"/>
            <p:cNvPicPr>
              <a:picLocks noChangeAspect="1"/>
            </p:cNvPicPr>
            <p:nvPr/>
          </p:nvPicPr>
          <p:blipFill>
            <a:blip r:embed="rId7"/>
            <a:stretch>
              <a:fillRect/>
            </a:stretch>
          </p:blipFill>
          <p:spPr>
            <a:xfrm>
              <a:off x="7305471" y="3550819"/>
              <a:ext cx="1800315" cy="2316581"/>
            </a:xfrm>
            <a:prstGeom prst="rect">
              <a:avLst/>
            </a:prstGeom>
          </p:spPr>
        </p:pic>
      </p:grpSp>
      <p:sp>
        <p:nvSpPr>
          <p:cNvPr id="41" name="Rectangle 40"/>
          <p:cNvSpPr/>
          <p:nvPr/>
        </p:nvSpPr>
        <p:spPr>
          <a:xfrm>
            <a:off x="2438400" y="1219200"/>
            <a:ext cx="6553200" cy="47244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34</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lang="en-GB" sz="2000" b="1" dirty="0" smtClean="0">
                <a:latin typeface="Myriad Pro"/>
              </a:rPr>
              <a:t>Table of Content</a:t>
            </a:r>
            <a:endParaRPr sz="2000" b="1" smtClean="0">
              <a:latin typeface="Myriad Pro"/>
            </a:endParaRPr>
          </a:p>
        </p:txBody>
      </p:sp>
      <p:sp>
        <p:nvSpPr>
          <p:cNvPr id="79" name="Rectangle 78"/>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13" name="AutoShape 28">
            <a:hlinkClick r:id="rId8" action="ppaction://hlinksldjump"/>
          </p:cNvPr>
          <p:cNvSpPr>
            <a:spLocks noChangeArrowheads="1"/>
          </p:cNvSpPr>
          <p:nvPr/>
        </p:nvSpPr>
        <p:spPr bwMode="auto">
          <a:xfrm>
            <a:off x="8839200" y="6553200"/>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39" name="Rectangle 38"/>
          <p:cNvSpPr/>
          <p:nvPr/>
        </p:nvSpPr>
        <p:spPr>
          <a:xfrm>
            <a:off x="0" y="685800"/>
            <a:ext cx="9144000" cy="4572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latin typeface="Myriad Pro"/>
              </a:rPr>
              <a:t>Global Professional Services MI </a:t>
            </a:r>
            <a:endParaRPr lang="en-US" dirty="0">
              <a:solidFill>
                <a:schemeClr val="tx1"/>
              </a:solidFill>
            </a:endParaRPr>
          </a:p>
        </p:txBody>
      </p:sp>
      <p:sp>
        <p:nvSpPr>
          <p:cNvPr id="25" name="Double Bracket 24"/>
          <p:cNvSpPr/>
          <p:nvPr/>
        </p:nvSpPr>
        <p:spPr>
          <a:xfrm>
            <a:off x="2590800" y="25908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Key Market Trends in Accountancy Market</a:t>
            </a:r>
          </a:p>
        </p:txBody>
      </p:sp>
      <p:sp>
        <p:nvSpPr>
          <p:cNvPr id="28" name="Double Bracket 27"/>
          <p:cNvSpPr/>
          <p:nvPr/>
        </p:nvSpPr>
        <p:spPr>
          <a:xfrm>
            <a:off x="2590800" y="31436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Key Market Trends in Legal Services Market </a:t>
            </a:r>
          </a:p>
        </p:txBody>
      </p:sp>
      <p:sp>
        <p:nvSpPr>
          <p:cNvPr id="23" name="Double Bracket 22"/>
          <p:cNvSpPr/>
          <p:nvPr/>
        </p:nvSpPr>
        <p:spPr>
          <a:xfrm>
            <a:off x="2590800" y="36770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Key Market Trends in HR &amp; Employment Services Market</a:t>
            </a:r>
          </a:p>
        </p:txBody>
      </p:sp>
      <p:sp>
        <p:nvSpPr>
          <p:cNvPr id="24" name="Double Bracket 23"/>
          <p:cNvSpPr/>
          <p:nvPr/>
        </p:nvSpPr>
        <p:spPr>
          <a:xfrm>
            <a:off x="2590800" y="42104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Key Market Trends in Management &amp; Marketing Consultancy Market</a:t>
            </a:r>
          </a:p>
        </p:txBody>
      </p:sp>
      <p:sp>
        <p:nvSpPr>
          <p:cNvPr id="26" name="Rectangle 16">
            <a:hlinkClick r:id="rId9" action="ppaction://hlinksldjump"/>
          </p:cNvPr>
          <p:cNvSpPr>
            <a:spLocks noChangeArrowheads="1"/>
          </p:cNvSpPr>
          <p:nvPr/>
        </p:nvSpPr>
        <p:spPr bwMode="auto">
          <a:xfrm>
            <a:off x="76200" y="1752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Market Overview </a:t>
            </a:r>
          </a:p>
        </p:txBody>
      </p:sp>
      <p:sp>
        <p:nvSpPr>
          <p:cNvPr id="27" name="Rectangle 20">
            <a:hlinkClick r:id="rId10" action="ppaction://hlinksldjump"/>
          </p:cNvPr>
          <p:cNvSpPr>
            <a:spLocks noChangeArrowheads="1"/>
          </p:cNvSpPr>
          <p:nvPr/>
        </p:nvSpPr>
        <p:spPr bwMode="auto">
          <a:xfrm>
            <a:off x="76200" y="2286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Industry Insights</a:t>
            </a:r>
          </a:p>
        </p:txBody>
      </p:sp>
      <p:sp>
        <p:nvSpPr>
          <p:cNvPr id="29" name="Rectangle 21">
            <a:hlinkClick r:id="rId11" action="ppaction://hlinksldjump"/>
          </p:cNvPr>
          <p:cNvSpPr>
            <a:spLocks noChangeArrowheads="1"/>
          </p:cNvSpPr>
          <p:nvPr/>
        </p:nvSpPr>
        <p:spPr bwMode="auto">
          <a:xfrm>
            <a:off x="76200" y="28194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Deals Space</a:t>
            </a:r>
          </a:p>
        </p:txBody>
      </p:sp>
      <p:sp>
        <p:nvSpPr>
          <p:cNvPr id="30" name="Rectangle 22">
            <a:hlinkClick r:id="rId12" action="ppaction://hlinksldjump"/>
          </p:cNvPr>
          <p:cNvSpPr>
            <a:spLocks noChangeArrowheads="1"/>
          </p:cNvSpPr>
          <p:nvPr/>
        </p:nvSpPr>
        <p:spPr bwMode="auto">
          <a:xfrm>
            <a:off x="76200" y="3352800"/>
            <a:ext cx="2377440" cy="457200"/>
          </a:xfrm>
          <a:prstGeom prst="rect">
            <a:avLst/>
          </a:prstGeom>
          <a:solidFill>
            <a:srgbClr val="BEE395"/>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cs typeface="Arial" pitchFamily="34" charset="0"/>
              </a:rPr>
              <a:t>Business Trends</a:t>
            </a:r>
          </a:p>
        </p:txBody>
      </p:sp>
      <p:sp>
        <p:nvSpPr>
          <p:cNvPr id="31" name="Rectangle 37">
            <a:hlinkClick r:id="rId13" action="ppaction://hlinksldjump"/>
          </p:cNvPr>
          <p:cNvSpPr>
            <a:spLocks noChangeArrowheads="1"/>
          </p:cNvSpPr>
          <p:nvPr/>
        </p:nvSpPr>
        <p:spPr bwMode="auto">
          <a:xfrm>
            <a:off x="76200" y="38862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Technology Trends</a:t>
            </a:r>
            <a:endParaRPr lang="en-US" sz="1200" b="1" dirty="0">
              <a:solidFill>
                <a:schemeClr val="bg1">
                  <a:lumMod val="85000"/>
                </a:schemeClr>
              </a:solidFill>
              <a:latin typeface="Calibri" pitchFamily="34" charset="0"/>
              <a:cs typeface="+mn-cs"/>
            </a:endParaRPr>
          </a:p>
        </p:txBody>
      </p:sp>
      <p:sp>
        <p:nvSpPr>
          <p:cNvPr id="40" name="Rectangle 21">
            <a:hlinkClick r:id="rId14" action="ppaction://hlinksldjump"/>
          </p:cNvPr>
          <p:cNvSpPr>
            <a:spLocks noChangeArrowheads="1"/>
          </p:cNvSpPr>
          <p:nvPr/>
        </p:nvSpPr>
        <p:spPr bwMode="auto">
          <a:xfrm>
            <a:off x="76200" y="4419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Competitive Landscape</a:t>
            </a:r>
          </a:p>
        </p:txBody>
      </p:sp>
      <p:sp>
        <p:nvSpPr>
          <p:cNvPr id="42" name="Rectangle 21">
            <a:hlinkClick r:id="rId15" action="ppaction://hlinksldjump"/>
          </p:cNvPr>
          <p:cNvSpPr>
            <a:spLocks noChangeArrowheads="1"/>
          </p:cNvSpPr>
          <p:nvPr/>
        </p:nvSpPr>
        <p:spPr bwMode="auto">
          <a:xfrm>
            <a:off x="76200" y="4953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Market Forecast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8600" y="762000"/>
            <a:ext cx="4114800" cy="2667000"/>
          </a:xfrm>
          <a:prstGeom prst="roundRect">
            <a:avLst/>
          </a:prstGeom>
          <a:solidFill>
            <a:srgbClr val="5BD4FF">
              <a:alpha val="34000"/>
            </a:srgbClr>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endParaRPr lang="en-US" sz="1000" dirty="0">
              <a:solidFill>
                <a:schemeClr val="tx1"/>
              </a:solidFill>
            </a:endParaRPr>
          </a:p>
        </p:txBody>
      </p:sp>
      <p:sp>
        <p:nvSpPr>
          <p:cNvPr id="7"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Rounded Rectangle 7"/>
          <p:cNvSpPr/>
          <p:nvPr/>
        </p:nvSpPr>
        <p:spPr>
          <a:xfrm>
            <a:off x="4572000" y="762000"/>
            <a:ext cx="4343400" cy="2819400"/>
          </a:xfrm>
          <a:prstGeom prst="roundRect">
            <a:avLst/>
          </a:prstGeom>
          <a:solidFill>
            <a:srgbClr val="5BD4FF">
              <a:alpha val="34000"/>
            </a:srgbClr>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endParaRPr lang="en-US" sz="1000" dirty="0">
              <a:solidFill>
                <a:schemeClr val="tx1"/>
              </a:solidFill>
            </a:endParaRPr>
          </a:p>
        </p:txBody>
      </p:sp>
      <p:sp>
        <p:nvSpPr>
          <p:cNvPr id="9" name="Rounded Rectangle 8"/>
          <p:cNvSpPr/>
          <p:nvPr/>
        </p:nvSpPr>
        <p:spPr>
          <a:xfrm>
            <a:off x="152400" y="3657600"/>
            <a:ext cx="4267200" cy="2667000"/>
          </a:xfrm>
          <a:prstGeom prst="roundRect">
            <a:avLst/>
          </a:prstGeom>
          <a:solidFill>
            <a:srgbClr val="5BD4FF">
              <a:alpha val="34000"/>
            </a:srgbClr>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endParaRPr lang="en-US" sz="1000" dirty="0">
              <a:solidFill>
                <a:schemeClr val="tx1"/>
              </a:solidFill>
            </a:endParaRPr>
          </a:p>
        </p:txBody>
      </p:sp>
      <p:sp>
        <p:nvSpPr>
          <p:cNvPr id="10" name="Rounded Rectangle 9"/>
          <p:cNvSpPr/>
          <p:nvPr/>
        </p:nvSpPr>
        <p:spPr>
          <a:xfrm>
            <a:off x="4648200" y="3657600"/>
            <a:ext cx="4267200" cy="2743200"/>
          </a:xfrm>
          <a:prstGeom prst="roundRect">
            <a:avLst/>
          </a:prstGeom>
          <a:solidFill>
            <a:srgbClr val="5BD4FF">
              <a:alpha val="34000"/>
            </a:srgbClr>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endParaRPr lang="en-US" sz="1000" dirty="0" smtClean="0">
              <a:solidFill>
                <a:schemeClr val="tx1"/>
              </a:solidFill>
            </a:endParaRPr>
          </a:p>
        </p:txBody>
      </p:sp>
      <p:sp>
        <p:nvSpPr>
          <p:cNvPr id="12" name="TextBox 11"/>
          <p:cNvSpPr txBox="1"/>
          <p:nvPr/>
        </p:nvSpPr>
        <p:spPr>
          <a:xfrm>
            <a:off x="5943600" y="1066800"/>
            <a:ext cx="2819400" cy="2296013"/>
          </a:xfrm>
          <a:prstGeom prst="rect">
            <a:avLst/>
          </a:prstGeom>
          <a:noFill/>
        </p:spPr>
        <p:txBody>
          <a:bodyPr wrap="square" rtlCol="0">
            <a:spAutoFit/>
          </a:bodyPr>
          <a:lstStyle/>
          <a:p>
            <a:pPr algn="just">
              <a:lnSpc>
                <a:spcPct val="120000"/>
              </a:lnSpc>
            </a:pPr>
            <a:r>
              <a:rPr lang="en-US" sz="1000" b="1" dirty="0" smtClean="0">
                <a:latin typeface="+mj-lt"/>
              </a:rPr>
              <a:t>Client loyalty is declining</a:t>
            </a:r>
          </a:p>
          <a:p>
            <a:pPr algn="just">
              <a:lnSpc>
                <a:spcPct val="120000"/>
              </a:lnSpc>
              <a:buFont typeface="Arial" pitchFamily="34" charset="0"/>
              <a:buChar char="•"/>
            </a:pPr>
            <a:r>
              <a:rPr lang="en-US" sz="1000" dirty="0" smtClean="0">
                <a:latin typeface="+mn-lt"/>
              </a:rPr>
              <a:t> There are increasing pressures on many organizations to find new ways to save money and increase productivity.</a:t>
            </a:r>
          </a:p>
          <a:p>
            <a:pPr algn="just">
              <a:lnSpc>
                <a:spcPct val="120000"/>
              </a:lnSpc>
              <a:buFont typeface="Arial" pitchFamily="34" charset="0"/>
              <a:buChar char="•"/>
            </a:pPr>
            <a:r>
              <a:rPr lang="en-US" sz="1000" dirty="0" smtClean="0">
                <a:latin typeface="+mn-lt"/>
              </a:rPr>
              <a:t> Some of that pressure inevitably gets translated into more frequent reviews of accounting service providers. </a:t>
            </a:r>
          </a:p>
          <a:p>
            <a:pPr algn="just">
              <a:lnSpc>
                <a:spcPct val="120000"/>
              </a:lnSpc>
              <a:buFont typeface="Arial" pitchFamily="34" charset="0"/>
              <a:buChar char="•"/>
            </a:pPr>
            <a:r>
              <a:rPr lang="en-US" sz="1000" dirty="0" smtClean="0">
                <a:latin typeface="+mn-lt"/>
              </a:rPr>
              <a:t> Who can provide audit service most cheaply? Who understands my industry and can solve my problem most easily? This environment forces firms to engage with more than one accountancy service providers.</a:t>
            </a:r>
            <a:endParaRPr lang="en-US" sz="1000" dirty="0">
              <a:latin typeface="+mn-lt"/>
            </a:endParaRPr>
          </a:p>
        </p:txBody>
      </p:sp>
      <p:sp>
        <p:nvSpPr>
          <p:cNvPr id="13" name="TextBox 12"/>
          <p:cNvSpPr txBox="1"/>
          <p:nvPr/>
        </p:nvSpPr>
        <p:spPr>
          <a:xfrm>
            <a:off x="381000" y="838200"/>
            <a:ext cx="2819400" cy="2492990"/>
          </a:xfrm>
          <a:prstGeom prst="rect">
            <a:avLst/>
          </a:prstGeom>
          <a:noFill/>
        </p:spPr>
        <p:txBody>
          <a:bodyPr wrap="square" rtlCol="0">
            <a:spAutoFit/>
          </a:bodyPr>
          <a:lstStyle/>
          <a:p>
            <a:pPr algn="just">
              <a:lnSpc>
                <a:spcPct val="120000"/>
              </a:lnSpc>
              <a:buFont typeface="Wingdings" pitchFamily="2" charset="2"/>
              <a:buChar char="Ø"/>
            </a:pPr>
            <a:r>
              <a:rPr lang="en-US" sz="1000" b="1" dirty="0" smtClean="0">
                <a:latin typeface="+mj-lt"/>
              </a:rPr>
              <a:t> How buyers search for accounting services is changing: Online Transparency</a:t>
            </a:r>
            <a:endParaRPr lang="en-US" sz="1000" dirty="0" smtClean="0">
              <a:latin typeface="+mj-lt"/>
            </a:endParaRPr>
          </a:p>
          <a:p>
            <a:pPr algn="just">
              <a:lnSpc>
                <a:spcPct val="120000"/>
              </a:lnSpc>
              <a:buFont typeface="Arial" pitchFamily="34" charset="0"/>
              <a:buChar char="•"/>
            </a:pPr>
            <a:r>
              <a:rPr lang="en-US" sz="1000" dirty="0" smtClean="0">
                <a:latin typeface="+mn-lt"/>
              </a:rPr>
              <a:t> Buyers are using online search and social media with increasing frequency for all kinds of professional services purchases. To many buyers, these new tools are faster, easier and often more comprehensive. </a:t>
            </a:r>
          </a:p>
          <a:p>
            <a:pPr algn="just">
              <a:lnSpc>
                <a:spcPct val="120000"/>
              </a:lnSpc>
              <a:buFont typeface="Arial" pitchFamily="34" charset="0"/>
              <a:buChar char="•"/>
            </a:pPr>
            <a:r>
              <a:rPr lang="en-US" sz="1000" dirty="0" smtClean="0">
                <a:latin typeface="+mn-lt"/>
              </a:rPr>
              <a:t> Today, even traditional referrals are supplemented with online search.</a:t>
            </a:r>
          </a:p>
          <a:p>
            <a:pPr algn="just">
              <a:lnSpc>
                <a:spcPct val="120000"/>
              </a:lnSpc>
              <a:buFont typeface="Arial" pitchFamily="34" charset="0"/>
              <a:buChar char="•"/>
            </a:pPr>
            <a:r>
              <a:rPr lang="en-US" sz="1000" dirty="0" smtClean="0">
                <a:latin typeface="+mn-lt"/>
              </a:rPr>
              <a:t> Potential clients expect to be able to learn all about the firm online. This shifts a large part of the control of the business development process to the buyer.</a:t>
            </a:r>
            <a:endParaRPr lang="en-US" sz="1000" dirty="0">
              <a:latin typeface="+mn-lt"/>
            </a:endParaRPr>
          </a:p>
        </p:txBody>
      </p:sp>
      <p:sp>
        <p:nvSpPr>
          <p:cNvPr id="14" name="TextBox 13"/>
          <p:cNvSpPr txBox="1"/>
          <p:nvPr/>
        </p:nvSpPr>
        <p:spPr>
          <a:xfrm>
            <a:off x="381000" y="3733800"/>
            <a:ext cx="2895600" cy="2538387"/>
          </a:xfrm>
          <a:prstGeom prst="rect">
            <a:avLst/>
          </a:prstGeom>
          <a:noFill/>
        </p:spPr>
        <p:txBody>
          <a:bodyPr wrap="square" rtlCol="0">
            <a:spAutoFit/>
          </a:bodyPr>
          <a:lstStyle/>
          <a:p>
            <a:pPr algn="just">
              <a:lnSpc>
                <a:spcPct val="114000"/>
              </a:lnSpc>
              <a:buFont typeface="Wingdings" pitchFamily="2" charset="2"/>
              <a:buChar char="Ø"/>
            </a:pPr>
            <a:r>
              <a:rPr lang="en-US" sz="1000" b="1" dirty="0" smtClean="0">
                <a:latin typeface="+mj-lt"/>
              </a:rPr>
              <a:t> Geography is collapsing</a:t>
            </a:r>
          </a:p>
          <a:p>
            <a:pPr algn="just">
              <a:lnSpc>
                <a:spcPct val="114000"/>
              </a:lnSpc>
              <a:buFont typeface="Arial" pitchFamily="34" charset="0"/>
              <a:buChar char="•"/>
            </a:pPr>
            <a:r>
              <a:rPr lang="en-US" sz="1000" dirty="0" smtClean="0">
                <a:latin typeface="+mn-lt"/>
              </a:rPr>
              <a:t> Geography isn’t the force it once was. With the common adoption of communications technologies such as VOIP, video conferencing and email, it’s getting easier and cheaper to work with clients anywhere. </a:t>
            </a:r>
          </a:p>
          <a:p>
            <a:pPr algn="just">
              <a:lnSpc>
                <a:spcPct val="114000"/>
              </a:lnSpc>
              <a:buFont typeface="Arial" pitchFamily="34" charset="0"/>
              <a:buChar char="•"/>
            </a:pPr>
            <a:r>
              <a:rPr lang="en-US" sz="1000" dirty="0" smtClean="0">
                <a:latin typeface="+mn-lt"/>
              </a:rPr>
              <a:t> Furthermore, clients are getting more comfortable with the idea of working with the best firm for their needs, regardless of where that firm may be located.</a:t>
            </a:r>
          </a:p>
          <a:p>
            <a:pPr>
              <a:lnSpc>
                <a:spcPct val="114000"/>
              </a:lnSpc>
              <a:buFont typeface="Arial" pitchFamily="34" charset="0"/>
              <a:buChar char="•"/>
            </a:pPr>
            <a:r>
              <a:rPr lang="en-US" sz="1000" dirty="0" smtClean="0">
                <a:latin typeface="+mn-lt"/>
              </a:rPr>
              <a:t> There is a growth in Work-at-Home bookkeepers “Virtual Accountants” who provide greater level of confidentiality and security than bookkeepers who work in call centers.</a:t>
            </a:r>
          </a:p>
        </p:txBody>
      </p:sp>
      <p:sp>
        <p:nvSpPr>
          <p:cNvPr id="15" name="TextBox 14"/>
          <p:cNvSpPr txBox="1"/>
          <p:nvPr/>
        </p:nvSpPr>
        <p:spPr>
          <a:xfrm>
            <a:off x="5943600" y="3962400"/>
            <a:ext cx="2819400" cy="1938992"/>
          </a:xfrm>
          <a:prstGeom prst="rect">
            <a:avLst/>
          </a:prstGeom>
          <a:noFill/>
        </p:spPr>
        <p:txBody>
          <a:bodyPr wrap="square" rtlCol="0">
            <a:spAutoFit/>
          </a:bodyPr>
          <a:lstStyle/>
          <a:p>
            <a:pPr algn="just">
              <a:lnSpc>
                <a:spcPct val="150000"/>
              </a:lnSpc>
            </a:pPr>
            <a:r>
              <a:rPr lang="en-US" sz="1000" b="1" dirty="0" smtClean="0">
                <a:latin typeface="+mj-lt"/>
              </a:rPr>
              <a:t>Upsurge in New Accounting Firms</a:t>
            </a:r>
          </a:p>
          <a:p>
            <a:pPr algn="just">
              <a:lnSpc>
                <a:spcPct val="150000"/>
              </a:lnSpc>
              <a:buFont typeface="Arial" pitchFamily="34" charset="0"/>
              <a:buChar char="•"/>
            </a:pPr>
            <a:r>
              <a:rPr lang="en-US" sz="1000" b="1" dirty="0" smtClean="0">
                <a:latin typeface="+mj-lt"/>
              </a:rPr>
              <a:t> </a:t>
            </a:r>
            <a:r>
              <a:rPr lang="en-US" sz="1000" dirty="0" smtClean="0">
                <a:latin typeface="+mn-lt"/>
              </a:rPr>
              <a:t>New accounting firms, virtual and brick-and-mortar, will make the industry more competitive and give business owners greater choice. </a:t>
            </a:r>
          </a:p>
          <a:p>
            <a:pPr algn="just">
              <a:lnSpc>
                <a:spcPct val="150000"/>
              </a:lnSpc>
              <a:buFont typeface="Arial" pitchFamily="34" charset="0"/>
              <a:buChar char="•"/>
            </a:pPr>
            <a:r>
              <a:rPr lang="en-US" sz="1000" dirty="0" smtClean="0">
                <a:latin typeface="+mn-lt"/>
              </a:rPr>
              <a:t> This means business owners will need to take great care in selecting accounting outsourcing services, to avoid selecting a fly-by-night company or an independent contractor.</a:t>
            </a:r>
          </a:p>
        </p:txBody>
      </p:sp>
      <p:sp>
        <p:nvSpPr>
          <p:cNvPr id="19"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Business Trends </a:t>
            </a:r>
            <a:br>
              <a:rPr sz="2000" b="1" smtClean="0">
                <a:solidFill>
                  <a:srgbClr val="FFFFFF"/>
                </a:solidFill>
                <a:latin typeface="Myriad Pro"/>
              </a:rPr>
            </a:br>
            <a:r>
              <a:rPr sz="1800" smtClean="0">
                <a:solidFill>
                  <a:srgbClr val="FFFFFF"/>
                </a:solidFill>
                <a:latin typeface="Myriad Pro"/>
              </a:rPr>
              <a:t>K</a:t>
            </a:r>
            <a:r>
              <a:rPr sz="1800" smtClean="0">
                <a:latin typeface="Myriad Pro"/>
              </a:rPr>
              <a:t>ey Market Trends in Accountancy Services</a:t>
            </a:r>
            <a:endParaRPr sz="1800" dirty="0" smtClean="0">
              <a:latin typeface="Myriad Pro"/>
            </a:endParaRPr>
          </a:p>
        </p:txBody>
      </p:sp>
      <p:pic>
        <p:nvPicPr>
          <p:cNvPr id="84994" name="Picture 2" descr="http://t1.gstatic.com/images?q=tbn:ANd9GcTX76M7ShhRJBmpiwPKfMQ-QPe7F_YSvcVYAVIGR9fRQ-uVqgixgS7Tlw">
            <a:hlinkClick r:id="rId3"/>
          </p:cNvPr>
          <p:cNvPicPr>
            <a:picLocks noChangeAspect="1" noChangeArrowheads="1"/>
          </p:cNvPicPr>
          <p:nvPr/>
        </p:nvPicPr>
        <p:blipFill>
          <a:blip r:embed="rId4" cstate="print"/>
          <a:srcRect/>
          <a:stretch>
            <a:fillRect/>
          </a:stretch>
        </p:blipFill>
        <p:spPr bwMode="auto">
          <a:xfrm>
            <a:off x="4953000" y="4648200"/>
            <a:ext cx="847725" cy="1057276"/>
          </a:xfrm>
          <a:prstGeom prst="rect">
            <a:avLst/>
          </a:prstGeom>
          <a:noFill/>
        </p:spPr>
      </p:pic>
      <p:pic>
        <p:nvPicPr>
          <p:cNvPr id="84996" name="Picture 4" descr="http://t2.gstatic.com/images?q=tbn:ANd9GcTxenBSYaL22CZIHHr5CjAa0PJm5qaXX1WkVwEdNKxT6Sry1d4ly9rqtf0">
            <a:hlinkClick r:id="rId5"/>
          </p:cNvPr>
          <p:cNvPicPr>
            <a:picLocks noChangeAspect="1" noChangeArrowheads="1"/>
          </p:cNvPicPr>
          <p:nvPr/>
        </p:nvPicPr>
        <p:blipFill>
          <a:blip r:embed="rId6" cstate="print"/>
          <a:srcRect/>
          <a:stretch>
            <a:fillRect/>
          </a:stretch>
        </p:blipFill>
        <p:spPr bwMode="auto">
          <a:xfrm>
            <a:off x="4800600" y="1371600"/>
            <a:ext cx="1162050" cy="1028701"/>
          </a:xfrm>
          <a:prstGeom prst="rect">
            <a:avLst/>
          </a:prstGeom>
          <a:noFill/>
        </p:spPr>
      </p:pic>
      <p:pic>
        <p:nvPicPr>
          <p:cNvPr id="84998" name="Picture 6" descr="http://t0.gstatic.com/images?q=tbn:ANd9GcRB70TBgHa2M2OxgA-aVzOJ9iIjzFwhIdpjwfsEkqzatOdQ0NSoqSaElVM">
            <a:hlinkClick r:id="rId7"/>
          </p:cNvPr>
          <p:cNvPicPr>
            <a:picLocks noChangeAspect="1" noChangeArrowheads="1"/>
          </p:cNvPicPr>
          <p:nvPr/>
        </p:nvPicPr>
        <p:blipFill>
          <a:blip r:embed="rId8" cstate="print"/>
          <a:srcRect/>
          <a:stretch>
            <a:fillRect/>
          </a:stretch>
        </p:blipFill>
        <p:spPr bwMode="auto">
          <a:xfrm>
            <a:off x="3276600" y="1676400"/>
            <a:ext cx="914400" cy="1057276"/>
          </a:xfrm>
          <a:prstGeom prst="rect">
            <a:avLst/>
          </a:prstGeom>
          <a:noFill/>
        </p:spPr>
      </p:pic>
      <p:sp>
        <p:nvSpPr>
          <p:cNvPr id="17" name="Rounded Rectangle 16"/>
          <p:cNvSpPr/>
          <p:nvPr/>
        </p:nvSpPr>
        <p:spPr>
          <a:xfrm>
            <a:off x="3200400" y="2438400"/>
            <a:ext cx="2667000" cy="2057400"/>
          </a:xfrm>
          <a:prstGeom prst="roundRect">
            <a:avLst/>
          </a:prstGeom>
          <a:solidFill>
            <a:srgbClr val="DCF0C6"/>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lnSpc>
                <a:spcPct val="150000"/>
              </a:lnSpc>
              <a:buFont typeface="Wingdings" pitchFamily="2" charset="2"/>
              <a:buChar char="Ø"/>
            </a:pPr>
            <a:r>
              <a:rPr lang="en-US" sz="1000" b="1" dirty="0" smtClean="0">
                <a:solidFill>
                  <a:schemeClr val="tx1"/>
                </a:solidFill>
              </a:rPr>
              <a:t> Hosted Bookkeeping Software</a:t>
            </a:r>
          </a:p>
          <a:p>
            <a:pPr algn="just">
              <a:lnSpc>
                <a:spcPct val="150000"/>
              </a:lnSpc>
              <a:buFont typeface="Arial" pitchFamily="34" charset="0"/>
              <a:buChar char="•"/>
            </a:pPr>
            <a:r>
              <a:rPr lang="en-US" sz="1000" b="1" dirty="0" smtClean="0">
                <a:solidFill>
                  <a:schemeClr val="tx1"/>
                </a:solidFill>
              </a:rPr>
              <a:t> </a:t>
            </a:r>
            <a:r>
              <a:rPr lang="en-US" sz="1000" dirty="0" smtClean="0">
                <a:solidFill>
                  <a:schemeClr val="tx1"/>
                </a:solidFill>
              </a:rPr>
              <a:t>Hosted (SaaS) bookkeeping software reduces IT costs, the need for expensive computer upgrades, or the need for businesses to handle daily back-ups or worry about security in regard to their bookkeeping software. </a:t>
            </a:r>
            <a:endParaRPr lang="en-US" sz="1000" dirty="0">
              <a:solidFill>
                <a:schemeClr val="tx1"/>
              </a:solidFill>
            </a:endParaRPr>
          </a:p>
        </p:txBody>
      </p:sp>
      <p:pic>
        <p:nvPicPr>
          <p:cNvPr id="85000" name="Picture 8" descr="http://t0.gstatic.com/images?q=tbn:ANd9GcQ8TTl3UpxEcQbFDoWb9uuce5bCHixev57ous-y3GnYTpn0zH5rEbxfoqzk">
            <a:hlinkClick r:id="rId9"/>
          </p:cNvPr>
          <p:cNvPicPr>
            <a:picLocks noChangeAspect="1" noChangeArrowheads="1"/>
          </p:cNvPicPr>
          <p:nvPr/>
        </p:nvPicPr>
        <p:blipFill>
          <a:blip r:embed="rId10" cstate="print"/>
          <a:srcRect/>
          <a:stretch>
            <a:fillRect/>
          </a:stretch>
        </p:blipFill>
        <p:spPr bwMode="auto">
          <a:xfrm>
            <a:off x="3276600" y="4572000"/>
            <a:ext cx="990600" cy="10668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9"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Business Trends </a:t>
            </a:r>
            <a:br>
              <a:rPr sz="2000" b="1" smtClean="0">
                <a:solidFill>
                  <a:srgbClr val="FFFFFF"/>
                </a:solidFill>
                <a:latin typeface="Myriad Pro"/>
              </a:rPr>
            </a:br>
            <a:r>
              <a:rPr sz="1800" smtClean="0">
                <a:solidFill>
                  <a:srgbClr val="FFFFFF"/>
                </a:solidFill>
                <a:latin typeface="Myriad Pro"/>
              </a:rPr>
              <a:t>K</a:t>
            </a:r>
            <a:r>
              <a:rPr sz="1800" smtClean="0">
                <a:latin typeface="Myriad Pro"/>
              </a:rPr>
              <a:t>ey Market Trends in Accountancy Services</a:t>
            </a:r>
            <a:endParaRPr sz="1800" dirty="0" smtClean="0">
              <a:latin typeface="Myriad Pro"/>
            </a:endParaRPr>
          </a:p>
        </p:txBody>
      </p:sp>
      <p:sp>
        <p:nvSpPr>
          <p:cNvPr id="20" name="Double Bracket 19"/>
          <p:cNvSpPr/>
          <p:nvPr/>
        </p:nvSpPr>
        <p:spPr>
          <a:xfrm>
            <a:off x="2133600" y="762000"/>
            <a:ext cx="6781800" cy="822960"/>
          </a:xfrm>
          <a:prstGeom prst="bracketPair">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dirty="0" smtClean="0"/>
              <a:t>The </a:t>
            </a:r>
            <a:r>
              <a:rPr lang="en-US" sz="1200" b="1" dirty="0" smtClean="0"/>
              <a:t>amount of time and effort required </a:t>
            </a:r>
            <a:r>
              <a:rPr lang="en-US" sz="1200" dirty="0" smtClean="0"/>
              <a:t>– and client needs – for data collection and validation will be substantially reduced.</a:t>
            </a:r>
            <a:endParaRPr lang="en-US" sz="1200" dirty="0"/>
          </a:p>
        </p:txBody>
      </p:sp>
      <p:sp>
        <p:nvSpPr>
          <p:cNvPr id="5" name="Double Bracket 4"/>
          <p:cNvSpPr/>
          <p:nvPr/>
        </p:nvSpPr>
        <p:spPr>
          <a:xfrm>
            <a:off x="2133600" y="1691640"/>
            <a:ext cx="6781800" cy="822960"/>
          </a:xfrm>
          <a:prstGeom prst="bracketPair">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Data analysis tools and software </a:t>
            </a:r>
            <a:r>
              <a:rPr lang="en-US" sz="1200" dirty="0" smtClean="0"/>
              <a:t>will greatly increase the opportunities to provide clients with analysis, performance management and decision-support services.</a:t>
            </a:r>
            <a:endParaRPr lang="en-US" sz="1200" dirty="0"/>
          </a:p>
        </p:txBody>
      </p:sp>
      <p:sp>
        <p:nvSpPr>
          <p:cNvPr id="6" name="Double Bracket 5"/>
          <p:cNvSpPr/>
          <p:nvPr/>
        </p:nvSpPr>
        <p:spPr>
          <a:xfrm>
            <a:off x="2133600" y="2610896"/>
            <a:ext cx="6781800" cy="822960"/>
          </a:xfrm>
          <a:prstGeom prst="bracketPair">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Technology consulting opportunities </a:t>
            </a:r>
            <a:r>
              <a:rPr lang="en-US" sz="1200" dirty="0" smtClean="0"/>
              <a:t>for accounting professionals will increase. Data management, security and privacy consulting opportunities will be particularly strong</a:t>
            </a:r>
            <a:endParaRPr lang="en-US" sz="1200" dirty="0"/>
          </a:p>
        </p:txBody>
      </p:sp>
      <p:sp>
        <p:nvSpPr>
          <p:cNvPr id="8" name="Double Bracket 7"/>
          <p:cNvSpPr/>
          <p:nvPr/>
        </p:nvSpPr>
        <p:spPr>
          <a:xfrm>
            <a:off x="2133600" y="3560296"/>
            <a:ext cx="6781800" cy="822960"/>
          </a:xfrm>
          <a:prstGeom prst="bracketPair">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System integration, training, installation, support and reselling opportunities </a:t>
            </a:r>
            <a:r>
              <a:rPr lang="en-US" sz="1200" dirty="0" smtClean="0"/>
              <a:t>will increase.</a:t>
            </a:r>
            <a:endParaRPr lang="en-US" sz="1200" dirty="0"/>
          </a:p>
        </p:txBody>
      </p:sp>
      <p:sp>
        <p:nvSpPr>
          <p:cNvPr id="9" name="Double Bracket 8"/>
          <p:cNvSpPr/>
          <p:nvPr/>
        </p:nvSpPr>
        <p:spPr>
          <a:xfrm>
            <a:off x="2133600" y="4489936"/>
            <a:ext cx="6781800" cy="822960"/>
          </a:xfrm>
          <a:prstGeom prst="bracketPair">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Mobile and any time/any place technologies </a:t>
            </a:r>
            <a:r>
              <a:rPr lang="en-US" sz="1200" dirty="0" smtClean="0"/>
              <a:t>will be more  in demand for the professionals and so will be the mobility solution targeted to the users</a:t>
            </a:r>
            <a:endParaRPr lang="en-US" sz="1200" dirty="0"/>
          </a:p>
        </p:txBody>
      </p:sp>
      <p:sp>
        <p:nvSpPr>
          <p:cNvPr id="10" name="Double Bracket 9"/>
          <p:cNvSpPr/>
          <p:nvPr/>
        </p:nvSpPr>
        <p:spPr>
          <a:xfrm>
            <a:off x="2133600" y="5430296"/>
            <a:ext cx="6781800" cy="822960"/>
          </a:xfrm>
          <a:prstGeom prst="bracketPair">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Online marketing </a:t>
            </a:r>
            <a:r>
              <a:rPr lang="en-US" sz="1200" dirty="0" smtClean="0"/>
              <a:t>will become necessity for the for the firms and they would need to develop or source online marketing expertise. Automating and improving client service through the use of the</a:t>
            </a:r>
          </a:p>
          <a:p>
            <a:r>
              <a:rPr lang="en-US" sz="1200" dirty="0" smtClean="0"/>
              <a:t>Internet and CRM systems will be required to meet growing client support expectations</a:t>
            </a:r>
            <a:endParaRPr lang="en-US" sz="1200" dirty="0"/>
          </a:p>
        </p:txBody>
      </p:sp>
      <p:sp>
        <p:nvSpPr>
          <p:cNvPr id="11" name="Double Bracket 10"/>
          <p:cNvSpPr/>
          <p:nvPr/>
        </p:nvSpPr>
        <p:spPr>
          <a:xfrm>
            <a:off x="152400" y="762000"/>
            <a:ext cx="1752600" cy="822960"/>
          </a:xfrm>
          <a:prstGeom prst="bracketPair">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12" name="Double Bracket 11"/>
          <p:cNvSpPr/>
          <p:nvPr/>
        </p:nvSpPr>
        <p:spPr>
          <a:xfrm>
            <a:off x="152400" y="1691640"/>
            <a:ext cx="1752600" cy="822960"/>
          </a:xfrm>
          <a:prstGeom prst="bracketPair">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13" name="Double Bracket 12"/>
          <p:cNvSpPr/>
          <p:nvPr/>
        </p:nvSpPr>
        <p:spPr>
          <a:xfrm>
            <a:off x="152400" y="2610896"/>
            <a:ext cx="1752600" cy="822960"/>
          </a:xfrm>
          <a:prstGeom prst="bracketPair">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14" name="Double Bracket 13"/>
          <p:cNvSpPr/>
          <p:nvPr/>
        </p:nvSpPr>
        <p:spPr>
          <a:xfrm>
            <a:off x="152400" y="3560296"/>
            <a:ext cx="1752600" cy="822960"/>
          </a:xfrm>
          <a:prstGeom prst="bracketPair">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15" name="Double Bracket 14"/>
          <p:cNvSpPr/>
          <p:nvPr/>
        </p:nvSpPr>
        <p:spPr>
          <a:xfrm>
            <a:off x="152400" y="4489936"/>
            <a:ext cx="1752600" cy="822960"/>
          </a:xfrm>
          <a:prstGeom prst="bracketPair">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16" name="Double Bracket 15"/>
          <p:cNvSpPr/>
          <p:nvPr/>
        </p:nvSpPr>
        <p:spPr>
          <a:xfrm>
            <a:off x="152400" y="5430296"/>
            <a:ext cx="1752600" cy="822960"/>
          </a:xfrm>
          <a:prstGeom prst="bracketPair">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pic>
        <p:nvPicPr>
          <p:cNvPr id="96258" name="Picture 2"/>
          <p:cNvPicPr>
            <a:picLocks noChangeAspect="1" noChangeArrowheads="1"/>
          </p:cNvPicPr>
          <p:nvPr/>
        </p:nvPicPr>
        <p:blipFill>
          <a:blip r:embed="rId3"/>
          <a:srcRect/>
          <a:stretch>
            <a:fillRect/>
          </a:stretch>
        </p:blipFill>
        <p:spPr bwMode="auto">
          <a:xfrm>
            <a:off x="533400" y="762000"/>
            <a:ext cx="1066800" cy="813899"/>
          </a:xfrm>
          <a:prstGeom prst="rect">
            <a:avLst/>
          </a:prstGeom>
          <a:noFill/>
          <a:ln w="9525">
            <a:noFill/>
            <a:miter lim="800000"/>
            <a:headEnd/>
            <a:tailEnd/>
          </a:ln>
          <a:effectLst/>
        </p:spPr>
      </p:pic>
      <p:pic>
        <p:nvPicPr>
          <p:cNvPr id="96259" name="Picture 3"/>
          <p:cNvPicPr>
            <a:picLocks noChangeAspect="1" noChangeArrowheads="1"/>
          </p:cNvPicPr>
          <p:nvPr/>
        </p:nvPicPr>
        <p:blipFill>
          <a:blip r:embed="rId4"/>
          <a:srcRect/>
          <a:stretch>
            <a:fillRect/>
          </a:stretch>
        </p:blipFill>
        <p:spPr bwMode="auto">
          <a:xfrm>
            <a:off x="437104" y="1676400"/>
            <a:ext cx="1195596" cy="795615"/>
          </a:xfrm>
          <a:prstGeom prst="rect">
            <a:avLst/>
          </a:prstGeom>
          <a:noFill/>
          <a:ln w="9525">
            <a:noFill/>
            <a:miter lim="800000"/>
            <a:headEnd/>
            <a:tailEnd/>
          </a:ln>
          <a:effectLst/>
        </p:spPr>
      </p:pic>
      <p:pic>
        <p:nvPicPr>
          <p:cNvPr id="96260" name="Picture 4"/>
          <p:cNvPicPr>
            <a:picLocks noChangeAspect="1" noChangeArrowheads="1"/>
          </p:cNvPicPr>
          <p:nvPr/>
        </p:nvPicPr>
        <p:blipFill>
          <a:blip r:embed="rId5"/>
          <a:srcRect r="7246"/>
          <a:stretch>
            <a:fillRect/>
          </a:stretch>
        </p:blipFill>
        <p:spPr bwMode="auto">
          <a:xfrm>
            <a:off x="477296" y="2611935"/>
            <a:ext cx="1142999" cy="817065"/>
          </a:xfrm>
          <a:prstGeom prst="rect">
            <a:avLst/>
          </a:prstGeom>
          <a:noFill/>
          <a:ln w="9525">
            <a:noFill/>
            <a:miter lim="800000"/>
            <a:headEnd/>
            <a:tailEnd/>
          </a:ln>
          <a:effectLst/>
        </p:spPr>
      </p:pic>
      <p:pic>
        <p:nvPicPr>
          <p:cNvPr id="96262" name="Picture 6"/>
          <p:cNvPicPr>
            <a:picLocks noChangeAspect="1" noChangeArrowheads="1"/>
          </p:cNvPicPr>
          <p:nvPr/>
        </p:nvPicPr>
        <p:blipFill>
          <a:blip r:embed="rId6"/>
          <a:srcRect b="6674"/>
          <a:stretch>
            <a:fillRect/>
          </a:stretch>
        </p:blipFill>
        <p:spPr bwMode="auto">
          <a:xfrm>
            <a:off x="457200" y="3545392"/>
            <a:ext cx="1219200" cy="838200"/>
          </a:xfrm>
          <a:prstGeom prst="rect">
            <a:avLst/>
          </a:prstGeom>
          <a:noFill/>
          <a:ln w="9525">
            <a:noFill/>
            <a:miter lim="800000"/>
            <a:headEnd/>
            <a:tailEnd/>
          </a:ln>
          <a:effectLst/>
        </p:spPr>
      </p:pic>
      <p:pic>
        <p:nvPicPr>
          <p:cNvPr id="96263" name="Picture 7"/>
          <p:cNvPicPr>
            <a:picLocks noChangeAspect="1" noChangeArrowheads="1"/>
          </p:cNvPicPr>
          <p:nvPr/>
        </p:nvPicPr>
        <p:blipFill>
          <a:blip r:embed="rId7"/>
          <a:srcRect l="7333" t="10889" r="769" b="21556"/>
          <a:stretch>
            <a:fillRect/>
          </a:stretch>
        </p:blipFill>
        <p:spPr bwMode="auto">
          <a:xfrm>
            <a:off x="457200" y="4419600"/>
            <a:ext cx="1219200" cy="896257"/>
          </a:xfrm>
          <a:prstGeom prst="rect">
            <a:avLst/>
          </a:prstGeom>
          <a:noFill/>
          <a:ln w="9525">
            <a:noFill/>
            <a:miter lim="800000"/>
            <a:headEnd/>
            <a:tailEnd/>
          </a:ln>
          <a:effectLst/>
        </p:spPr>
      </p:pic>
      <p:pic>
        <p:nvPicPr>
          <p:cNvPr id="96264" name="Picture 8"/>
          <p:cNvPicPr>
            <a:picLocks noChangeAspect="1" noChangeArrowheads="1"/>
          </p:cNvPicPr>
          <p:nvPr/>
        </p:nvPicPr>
        <p:blipFill>
          <a:blip r:embed="rId8"/>
          <a:srcRect l="12371" t="11744" r="9278" b="16410"/>
          <a:stretch>
            <a:fillRect/>
          </a:stretch>
        </p:blipFill>
        <p:spPr bwMode="auto">
          <a:xfrm>
            <a:off x="427056" y="5410200"/>
            <a:ext cx="1225062" cy="83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Business Trends </a:t>
            </a:r>
            <a:br>
              <a:rPr sz="2000" b="1" smtClean="0">
                <a:solidFill>
                  <a:srgbClr val="FFFFFF"/>
                </a:solidFill>
                <a:latin typeface="Myriad Pro"/>
              </a:rPr>
            </a:br>
            <a:r>
              <a:rPr sz="1800" smtClean="0">
                <a:solidFill>
                  <a:srgbClr val="FFFFFF"/>
                </a:solidFill>
                <a:latin typeface="Myriad Pro"/>
              </a:rPr>
              <a:t>K</a:t>
            </a:r>
            <a:r>
              <a:rPr sz="1800" smtClean="0">
                <a:latin typeface="Myriad Pro"/>
              </a:rPr>
              <a:t>ey Market Trends in Legal Services</a:t>
            </a:r>
            <a:endParaRPr sz="1800" dirty="0" smtClean="0">
              <a:latin typeface="Myriad Pro"/>
            </a:endParaRPr>
          </a:p>
        </p:txBody>
      </p:sp>
      <p:sp>
        <p:nvSpPr>
          <p:cNvPr id="6" name="Rounded Rectangle 5"/>
          <p:cNvSpPr/>
          <p:nvPr/>
        </p:nvSpPr>
        <p:spPr>
          <a:xfrm>
            <a:off x="228600" y="838200"/>
            <a:ext cx="8610600" cy="3733800"/>
          </a:xfrm>
          <a:prstGeom prst="roundRect">
            <a:avLst>
              <a:gd name="adj" fmla="val 596"/>
            </a:avLst>
          </a:prstGeom>
          <a:solidFill>
            <a:srgbClr val="5BD4FF">
              <a:alpha val="34000"/>
            </a:srgbClr>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spcBef>
                <a:spcPts val="600"/>
              </a:spcBef>
              <a:buFont typeface="Wingdings" pitchFamily="2" charset="2"/>
              <a:buChar char="Ø"/>
            </a:pPr>
            <a:r>
              <a:rPr lang="en-US" sz="1100" dirty="0" smtClean="0">
                <a:solidFill>
                  <a:schemeClr val="tx1"/>
                </a:solidFill>
              </a:rPr>
              <a:t> </a:t>
            </a:r>
            <a:r>
              <a:rPr lang="en-US" sz="1100" b="1" dirty="0" smtClean="0">
                <a:solidFill>
                  <a:schemeClr val="tx1"/>
                </a:solidFill>
              </a:rPr>
              <a:t>e-discovery: </a:t>
            </a:r>
            <a:r>
              <a:rPr lang="en-US" sz="1100" dirty="0" smtClean="0">
                <a:solidFill>
                  <a:schemeClr val="tx1"/>
                </a:solidFill>
              </a:rPr>
              <a:t>Recent amendments to Federal Rules make electronically stored information like e-mails, instant messages, voicemails, e-calendars, graphics and data on handheld devices discoverable in litigation. The discovery of electronically stored information (ESI) is known as electronic discovery. New roles in litigation support, e-discovery and trial technology have emerged to address the electronic realities of a digital age.</a:t>
            </a:r>
          </a:p>
          <a:p>
            <a:pPr algn="just">
              <a:spcBef>
                <a:spcPts val="600"/>
              </a:spcBef>
              <a:buFont typeface="Wingdings" pitchFamily="2" charset="2"/>
              <a:buChar char="Ø"/>
            </a:pPr>
            <a:r>
              <a:rPr lang="en-US" sz="1100" dirty="0" smtClean="0">
                <a:solidFill>
                  <a:schemeClr val="tx1"/>
                </a:solidFill>
              </a:rPr>
              <a:t> </a:t>
            </a:r>
            <a:r>
              <a:rPr lang="en-US" sz="1100" b="1" dirty="0" smtClean="0">
                <a:solidFill>
                  <a:schemeClr val="tx1"/>
                </a:solidFill>
              </a:rPr>
              <a:t>Multigenerational Workforce: </a:t>
            </a:r>
            <a:r>
              <a:rPr lang="en-US" sz="1100" dirty="0" smtClean="0">
                <a:solidFill>
                  <a:schemeClr val="tx1"/>
                </a:solidFill>
              </a:rPr>
              <a:t>As attorneys, paralegals and other legal professionals work beyond retirement age, many law firms and legal departments are trying to balance a generation gap of more than 50 years between the oldest and youngest employees.</a:t>
            </a:r>
          </a:p>
          <a:p>
            <a:pPr algn="just">
              <a:spcBef>
                <a:spcPts val="600"/>
              </a:spcBef>
              <a:buFont typeface="Wingdings" pitchFamily="2" charset="2"/>
              <a:buChar char="Ø"/>
            </a:pPr>
            <a:r>
              <a:rPr lang="en-US" sz="1100" dirty="0" smtClean="0">
                <a:solidFill>
                  <a:schemeClr val="tx1"/>
                </a:solidFill>
              </a:rPr>
              <a:t> </a:t>
            </a:r>
            <a:r>
              <a:rPr lang="en-US" sz="1100" b="1" dirty="0" smtClean="0">
                <a:solidFill>
                  <a:schemeClr val="tx1"/>
                </a:solidFill>
              </a:rPr>
              <a:t>Social Networking: Social </a:t>
            </a:r>
            <a:r>
              <a:rPr lang="en-US" sz="1100" dirty="0" smtClean="0">
                <a:solidFill>
                  <a:schemeClr val="tx1"/>
                </a:solidFill>
              </a:rPr>
              <a:t>networking is changing how legal professionals recruit, job hunt, network, locate and discredit witnesses, manage their careers and interact with clients. </a:t>
            </a:r>
          </a:p>
          <a:p>
            <a:pPr algn="just">
              <a:spcBef>
                <a:spcPts val="600"/>
              </a:spcBef>
              <a:buFont typeface="Wingdings" pitchFamily="2" charset="2"/>
              <a:buChar char="Ø"/>
            </a:pPr>
            <a:r>
              <a:rPr lang="en-US" sz="1100" b="1" dirty="0" smtClean="0">
                <a:solidFill>
                  <a:schemeClr val="tx1"/>
                </a:solidFill>
              </a:rPr>
              <a:t>Eco-Consciousness: </a:t>
            </a:r>
            <a:r>
              <a:rPr lang="en-US" sz="1100" dirty="0" smtClean="0">
                <a:solidFill>
                  <a:schemeClr val="tx1"/>
                </a:solidFill>
              </a:rPr>
              <a:t>In response to global warming, economic pressure and eco-conscious clients, law firms and legal professionals are establishing green initiatives to cut expenses, reduce carbon footprint &amp; promote social responsibility. Environmental law or "green law" is a growing practice area and many firms are establishing niche sub-practices in fair trade, organics, renewable energy, green building and climate change.</a:t>
            </a:r>
          </a:p>
          <a:p>
            <a:pPr algn="just">
              <a:spcBef>
                <a:spcPts val="600"/>
              </a:spcBef>
              <a:buFont typeface="Wingdings" pitchFamily="2" charset="2"/>
              <a:buChar char="Ø"/>
            </a:pPr>
            <a:r>
              <a:rPr lang="en-US" sz="1100" dirty="0" smtClean="0">
                <a:solidFill>
                  <a:schemeClr val="tx1"/>
                </a:solidFill>
              </a:rPr>
              <a:t> </a:t>
            </a:r>
            <a:r>
              <a:rPr lang="en-US" sz="1100" b="1" dirty="0" smtClean="0">
                <a:solidFill>
                  <a:schemeClr val="tx1"/>
                </a:solidFill>
              </a:rPr>
              <a:t>Virtual Law Firms: </a:t>
            </a:r>
            <a:r>
              <a:rPr lang="en-US" sz="1100" dirty="0" smtClean="0">
                <a:solidFill>
                  <a:schemeClr val="tx1"/>
                </a:solidFill>
              </a:rPr>
              <a:t>Powerful mobile devices, software-as-a service and secure, web-based technology allow legal professionals to work from virtually anywhere. </a:t>
            </a:r>
          </a:p>
          <a:p>
            <a:pPr algn="just">
              <a:spcBef>
                <a:spcPts val="600"/>
              </a:spcBef>
              <a:buFont typeface="Wingdings" pitchFamily="2" charset="2"/>
              <a:buChar char="Ø"/>
            </a:pPr>
            <a:r>
              <a:rPr lang="en-US" sz="1100" dirty="0" smtClean="0">
                <a:solidFill>
                  <a:schemeClr val="tx1"/>
                </a:solidFill>
              </a:rPr>
              <a:t> </a:t>
            </a:r>
            <a:r>
              <a:rPr lang="en-US" sz="1100" b="1" dirty="0" smtClean="0">
                <a:solidFill>
                  <a:schemeClr val="tx1"/>
                </a:solidFill>
              </a:rPr>
              <a:t>Alternative Legal Service Delivery Models &amp; Alternative Billing Models: </a:t>
            </a:r>
            <a:r>
              <a:rPr lang="en-US" sz="1100" dirty="0" smtClean="0">
                <a:solidFill>
                  <a:schemeClr val="tx1"/>
                </a:solidFill>
              </a:rPr>
              <a:t>Legal marketplace is changing and clients seek legal assistance from growing number of non-lawyer professionals including paralegal technicians, legal document preparers, legal self-help sites, virtual assistants and offshore legal vendors at affordable rates. As cost of legal services continues to rise, new legal delivery models continue to emerge. Pressure to reign in legal costs have forced law firms to diverge from traditional billable-hours in favor of new alternative billing models such as fixed, flat, blended or capped fees. </a:t>
            </a:r>
          </a:p>
        </p:txBody>
      </p:sp>
      <p:sp>
        <p:nvSpPr>
          <p:cNvPr id="7" name="Rectangle 8"/>
          <p:cNvSpPr>
            <a:spLocks noChangeArrowheads="1"/>
          </p:cNvSpPr>
          <p:nvPr/>
        </p:nvSpPr>
        <p:spPr bwMode="auto">
          <a:xfrm>
            <a:off x="228600" y="4648200"/>
            <a:ext cx="8686800" cy="2031325"/>
          </a:xfrm>
          <a:prstGeom prst="rect">
            <a:avLst/>
          </a:prstGeom>
          <a:solidFill>
            <a:srgbClr val="BEE395"/>
          </a:solidFill>
          <a:ln w="22225">
            <a:noFill/>
            <a:miter lim="800000"/>
            <a:headEnd/>
            <a:tailEnd/>
          </a:ln>
          <a:effectLst/>
          <a:scene3d>
            <a:camera prst="orthographicFront"/>
            <a:lightRig rig="threePt" dir="t">
              <a:rot lat="0" lon="0" rev="9000000"/>
            </a:lightRig>
          </a:scene3d>
          <a:sp3d>
            <a:bevelT w="190500" h="38100"/>
          </a:sp3d>
        </p:spPr>
        <p:txBody>
          <a:bodyPr wrap="square">
            <a:spAutoFit/>
          </a:bodyPr>
          <a:lstStyle/>
          <a:p>
            <a:pPr algn="just">
              <a:lnSpc>
                <a:spcPct val="150000"/>
              </a:lnSpc>
            </a:pPr>
            <a:r>
              <a:rPr lang="en-US" sz="1050" b="1" dirty="0" smtClean="0">
                <a:latin typeface="+mj-lt"/>
              </a:rPr>
              <a:t>Other Current Developments:</a:t>
            </a:r>
            <a:endParaRPr lang="en-US" sz="1050" dirty="0" smtClean="0">
              <a:latin typeface="+mj-lt"/>
            </a:endParaRPr>
          </a:p>
          <a:p>
            <a:pPr algn="just">
              <a:lnSpc>
                <a:spcPct val="150000"/>
              </a:lnSpc>
              <a:buFont typeface="Wingdings" pitchFamily="2" charset="2"/>
              <a:buChar char="Ø"/>
            </a:pPr>
            <a:r>
              <a:rPr lang="en-US" sz="1050" dirty="0" smtClean="0">
                <a:latin typeface="+mj-lt"/>
              </a:rPr>
              <a:t> </a:t>
            </a:r>
            <a:r>
              <a:rPr lang="en-US" sz="1050" b="1" dirty="0" smtClean="0">
                <a:latin typeface="+mj-lt"/>
              </a:rPr>
              <a:t>Changes in the economic climate on firms in private practice may continue to affect the recruitment of trainee solicitors.</a:t>
            </a:r>
          </a:p>
          <a:p>
            <a:pPr algn="just">
              <a:lnSpc>
                <a:spcPct val="150000"/>
              </a:lnSpc>
              <a:buFont typeface="Wingdings" pitchFamily="2" charset="2"/>
              <a:buChar char="Ø"/>
            </a:pPr>
            <a:r>
              <a:rPr lang="en-US" sz="1050" dirty="0" smtClean="0">
                <a:latin typeface="+mj-lt"/>
              </a:rPr>
              <a:t> </a:t>
            </a:r>
            <a:r>
              <a:rPr lang="en-US" sz="1050" b="1" dirty="0" smtClean="0">
                <a:latin typeface="+mj-lt"/>
              </a:rPr>
              <a:t>Many in-house legal teams in non-contentious areas of law, especially in construction, banking, and the financial and insurance industries, are planning to expand in the near future. </a:t>
            </a:r>
            <a:r>
              <a:rPr lang="en-US" sz="1050" dirty="0" smtClean="0">
                <a:latin typeface="+mj-lt"/>
              </a:rPr>
              <a:t>This could lead to a reduction in outsourcing to external firms. </a:t>
            </a:r>
          </a:p>
          <a:p>
            <a:pPr algn="just">
              <a:lnSpc>
                <a:spcPct val="150000"/>
              </a:lnSpc>
              <a:buFont typeface="Wingdings" pitchFamily="2" charset="2"/>
              <a:buChar char="Ø"/>
            </a:pPr>
            <a:r>
              <a:rPr lang="en-US" sz="1050" dirty="0" smtClean="0">
                <a:latin typeface="+mj-lt"/>
              </a:rPr>
              <a:t> </a:t>
            </a:r>
            <a:r>
              <a:rPr lang="en-US" sz="1050" b="1" dirty="0" smtClean="0">
                <a:latin typeface="+mj-lt"/>
              </a:rPr>
              <a:t>There are predictions that law firm investment in China will increase as economic growth there generates work</a:t>
            </a:r>
            <a:r>
              <a:rPr lang="en-US" sz="1050" dirty="0" smtClean="0">
                <a:latin typeface="+mj-lt"/>
              </a:rPr>
              <a:t>. Many international law firms have already opened offices in China. </a:t>
            </a:r>
          </a:p>
          <a:p>
            <a:pPr algn="just">
              <a:lnSpc>
                <a:spcPct val="150000"/>
              </a:lnSpc>
              <a:buFont typeface="Wingdings" pitchFamily="2" charset="2"/>
              <a:buChar char="Ø"/>
            </a:pPr>
            <a:r>
              <a:rPr lang="en-US" sz="1050" dirty="0" smtClean="0">
                <a:latin typeface="+mj-lt"/>
              </a:rPr>
              <a:t> </a:t>
            </a:r>
            <a:r>
              <a:rPr lang="en-US" sz="1050" b="1" dirty="0" smtClean="0">
                <a:latin typeface="+mj-lt"/>
              </a:rPr>
              <a:t>Firms are looking forward to liberalization of the legal services market in India and South Korea</a:t>
            </a:r>
            <a:r>
              <a:rPr lang="en-US" sz="1050" dirty="0" smtClean="0">
                <a:latin typeface="+mj-lt"/>
              </a:rPr>
              <a:t>, which would allow for expansion into the market in those countries. </a:t>
            </a:r>
            <a:endParaRPr lang="en-US" sz="1050" dirty="0">
              <a:latin typeface="+mj-lt"/>
            </a:endParaRPr>
          </a:p>
        </p:txBody>
      </p:sp>
      <p:sp>
        <p:nvSpPr>
          <p:cNvPr id="8"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Business Trends </a:t>
            </a:r>
            <a:br>
              <a:rPr sz="2000" b="1" smtClean="0">
                <a:solidFill>
                  <a:srgbClr val="FFFFFF"/>
                </a:solidFill>
                <a:latin typeface="Myriad Pro"/>
              </a:rPr>
            </a:br>
            <a:r>
              <a:rPr sz="1800" smtClean="0">
                <a:solidFill>
                  <a:srgbClr val="FFFFFF"/>
                </a:solidFill>
                <a:latin typeface="Myriad Pro"/>
              </a:rPr>
              <a:t>K</a:t>
            </a:r>
            <a:r>
              <a:rPr sz="1800" smtClean="0">
                <a:latin typeface="Myriad Pro"/>
              </a:rPr>
              <a:t>ey Market Trends in Legal Services</a:t>
            </a:r>
            <a:endParaRPr sz="1800" dirty="0" smtClean="0">
              <a:latin typeface="Myriad Pro"/>
            </a:endParaRPr>
          </a:p>
        </p:txBody>
      </p:sp>
      <p:sp>
        <p:nvSpPr>
          <p:cNvPr id="8"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Double Bracket 8"/>
          <p:cNvSpPr/>
          <p:nvPr/>
        </p:nvSpPr>
        <p:spPr>
          <a:xfrm>
            <a:off x="228600" y="914400"/>
            <a:ext cx="8686800" cy="2438400"/>
          </a:xfrm>
          <a:prstGeom prst="bracketPair">
            <a:avLst>
              <a:gd name="adj" fmla="val 11979"/>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spcBef>
                <a:spcPts val="600"/>
              </a:spcBef>
            </a:pPr>
            <a:r>
              <a:rPr lang="en-US" sz="1200" b="1" dirty="0" smtClean="0"/>
              <a:t>Law Firm Mergers Up in 2012</a:t>
            </a:r>
          </a:p>
          <a:p>
            <a:pPr>
              <a:lnSpc>
                <a:spcPct val="120000"/>
              </a:lnSpc>
              <a:spcBef>
                <a:spcPts val="600"/>
              </a:spcBef>
            </a:pPr>
            <a:r>
              <a:rPr lang="en-US" sz="1200" dirty="0" smtClean="0"/>
              <a:t>Law firm mergers in the </a:t>
            </a:r>
            <a:r>
              <a:rPr lang="en-US" sz="1200" b="1" dirty="0" smtClean="0"/>
              <a:t>first half of 2012 were up compared with the same period last year</a:t>
            </a:r>
            <a:r>
              <a:rPr lang="en-US" sz="1200" dirty="0" smtClean="0"/>
              <a:t>, according to the </a:t>
            </a:r>
            <a:r>
              <a:rPr lang="en-US" sz="1200" b="1" dirty="0" smtClean="0"/>
              <a:t>Hildebrandt Institute MergerWatch Report</a:t>
            </a:r>
            <a:r>
              <a:rPr lang="en-US" sz="1200" dirty="0" smtClean="0"/>
              <a:t>. </a:t>
            </a:r>
          </a:p>
          <a:p>
            <a:pPr>
              <a:lnSpc>
                <a:spcPct val="120000"/>
              </a:lnSpc>
              <a:spcBef>
                <a:spcPts val="600"/>
              </a:spcBef>
            </a:pPr>
            <a:r>
              <a:rPr lang="en-US" sz="1200" dirty="0" smtClean="0"/>
              <a:t>The Hildebrandt Institute tracked </a:t>
            </a:r>
            <a:r>
              <a:rPr lang="en-US" sz="1200" b="1" dirty="0" smtClean="0"/>
              <a:t>five completed mergers </a:t>
            </a:r>
            <a:r>
              <a:rPr lang="en-US" sz="1200" dirty="0" smtClean="0"/>
              <a:t>that involved U.S. firms in the second quarter of the year. This brings the </a:t>
            </a:r>
            <a:r>
              <a:rPr lang="en-US" sz="1200" b="1" dirty="0" smtClean="0"/>
              <a:t>total for the first half of 2012 to 25</a:t>
            </a:r>
            <a:r>
              <a:rPr lang="en-US" sz="1200" dirty="0" smtClean="0"/>
              <a:t>, </a:t>
            </a:r>
            <a:r>
              <a:rPr lang="en-US" sz="1200" b="1" dirty="0" smtClean="0"/>
              <a:t>higher than the 22 mergers in the first half of 2011 </a:t>
            </a:r>
            <a:r>
              <a:rPr lang="en-US" sz="1200" dirty="0" smtClean="0"/>
              <a:t>and </a:t>
            </a:r>
            <a:r>
              <a:rPr lang="en-US" sz="1200" b="1" dirty="0" smtClean="0"/>
              <a:t>14 in the first half of 2010.</a:t>
            </a:r>
          </a:p>
          <a:p>
            <a:pPr>
              <a:lnSpc>
                <a:spcPct val="120000"/>
              </a:lnSpc>
              <a:spcBef>
                <a:spcPts val="600"/>
              </a:spcBef>
            </a:pPr>
            <a:r>
              <a:rPr lang="en-US" sz="1200" dirty="0" smtClean="0"/>
              <a:t>In keeping with a trend noted in the first quarter of the year, </a:t>
            </a:r>
            <a:r>
              <a:rPr lang="en-US" sz="1200" b="1" dirty="0" smtClean="0"/>
              <a:t>some firms are taking advantage of opportunities to strengthen their presence in local markets.</a:t>
            </a:r>
          </a:p>
          <a:p>
            <a:pPr>
              <a:lnSpc>
                <a:spcPct val="120000"/>
              </a:lnSpc>
              <a:spcBef>
                <a:spcPts val="600"/>
              </a:spcBef>
            </a:pPr>
            <a:r>
              <a:rPr lang="en-US" sz="1200" b="1" dirty="0" smtClean="0"/>
              <a:t>Outside the U.S.- </a:t>
            </a:r>
            <a:r>
              <a:rPr lang="en-US" sz="1200" dirty="0" smtClean="0"/>
              <a:t> </a:t>
            </a:r>
            <a:r>
              <a:rPr lang="en-US" sz="1200" b="1" dirty="0" smtClean="0"/>
              <a:t>there were 20 completed mergers in the second quarter</a:t>
            </a:r>
            <a:r>
              <a:rPr lang="en-US" sz="1200" dirty="0" smtClean="0"/>
              <a:t>, compared with 15 mergers in the second quarter of 2011 and nine mergers in second quarter 2010. For the first half of 2012, there were a total of 40 mergers.</a:t>
            </a:r>
            <a:endParaRPr lang="en-US" sz="12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Business Trends </a:t>
            </a:r>
            <a:br>
              <a:rPr sz="2000" b="1" smtClean="0">
                <a:solidFill>
                  <a:srgbClr val="FFFFFF"/>
                </a:solidFill>
                <a:latin typeface="Myriad Pro"/>
              </a:rPr>
            </a:br>
            <a:r>
              <a:rPr sz="1800" smtClean="0">
                <a:solidFill>
                  <a:srgbClr val="FFFFFF"/>
                </a:solidFill>
                <a:latin typeface="Myriad Pro"/>
              </a:rPr>
              <a:t>K</a:t>
            </a:r>
            <a:r>
              <a:rPr sz="1800" smtClean="0">
                <a:latin typeface="Myriad Pro"/>
              </a:rPr>
              <a:t>ey Market Trends in Legal Services</a:t>
            </a:r>
            <a:endParaRPr sz="1800" dirty="0" smtClean="0">
              <a:latin typeface="Myriad Pro"/>
            </a:endParaRPr>
          </a:p>
        </p:txBody>
      </p:sp>
      <p:sp>
        <p:nvSpPr>
          <p:cNvPr id="8"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 name="Rectangle 5"/>
          <p:cNvSpPr/>
          <p:nvPr/>
        </p:nvSpPr>
        <p:spPr>
          <a:xfrm>
            <a:off x="304800" y="762000"/>
            <a:ext cx="8610600" cy="228600"/>
          </a:xfrm>
          <a:prstGeom prst="rect">
            <a:avLst/>
          </a:prstGeom>
          <a:solidFill>
            <a:srgbClr val="69CF23"/>
          </a:solidFill>
          <a:ln>
            <a:solidFill>
              <a:srgbClr val="69C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Legal Process Outsourcing Trends in 2012</a:t>
            </a:r>
            <a:endParaRPr lang="en-US" sz="1600" b="1" dirty="0"/>
          </a:p>
        </p:txBody>
      </p:sp>
      <p:sp>
        <p:nvSpPr>
          <p:cNvPr id="10" name="Rectangle 9"/>
          <p:cNvSpPr/>
          <p:nvPr/>
        </p:nvSpPr>
        <p:spPr>
          <a:xfrm>
            <a:off x="152400" y="1066800"/>
            <a:ext cx="8839200" cy="5486400"/>
          </a:xfrm>
          <a:prstGeom prst="rect">
            <a:avLst/>
          </a:prstGeom>
          <a:gradFill flip="none" rotWithShape="1">
            <a:gsLst>
              <a:gs pos="0">
                <a:srgbClr val="DCF0C6"/>
              </a:gs>
              <a:gs pos="50000">
                <a:srgbClr val="DCF0C6">
                  <a:alpha val="39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Bef>
                <a:spcPts val="600"/>
              </a:spcBef>
            </a:pPr>
            <a:r>
              <a:rPr lang="en-US" sz="1200" b="1" dirty="0" smtClean="0">
                <a:solidFill>
                  <a:schemeClr val="tx1"/>
                </a:solidFill>
              </a:rPr>
              <a:t>Profitability Squeeze for LPO- </a:t>
            </a:r>
            <a:r>
              <a:rPr lang="en-US" sz="1200" dirty="0" smtClean="0">
                <a:solidFill>
                  <a:schemeClr val="tx1"/>
                </a:solidFill>
              </a:rPr>
              <a:t>Wage inflation abroad and soft labor markets domestically. </a:t>
            </a:r>
            <a:r>
              <a:rPr lang="en-US" sz="1200" b="1" dirty="0" smtClean="0">
                <a:solidFill>
                  <a:schemeClr val="tx1"/>
                </a:solidFill>
              </a:rPr>
              <a:t>Adoption of onshore or domestic LPO services </a:t>
            </a:r>
            <a:r>
              <a:rPr lang="en-US" sz="1200" dirty="0" smtClean="0">
                <a:solidFill>
                  <a:schemeClr val="tx1"/>
                </a:solidFill>
              </a:rPr>
              <a:t>represents a major growth segment for the LPO industry</a:t>
            </a:r>
          </a:p>
          <a:p>
            <a:pPr algn="just">
              <a:spcBef>
                <a:spcPts val="600"/>
              </a:spcBef>
            </a:pPr>
            <a:r>
              <a:rPr lang="en-US" sz="1200" b="1" dirty="0" smtClean="0">
                <a:solidFill>
                  <a:schemeClr val="tx1"/>
                </a:solidFill>
              </a:rPr>
              <a:t>Growth Beyond Litigation Support- </a:t>
            </a:r>
            <a:r>
              <a:rPr lang="en-US" sz="1200" dirty="0" smtClean="0">
                <a:solidFill>
                  <a:schemeClr val="tx1"/>
                </a:solidFill>
              </a:rPr>
              <a:t>Helping clients prepare for large‐scale litigation was one of the first outsourced legal services. But in the coming year, LPO vendors more than ever, will seek to diversify service lines – from contract management to due diligence on M&amp;A transactions.</a:t>
            </a:r>
          </a:p>
          <a:p>
            <a:pPr algn="just">
              <a:spcBef>
                <a:spcPts val="600"/>
              </a:spcBef>
            </a:pPr>
            <a:r>
              <a:rPr lang="en-US" sz="1200" b="1" dirty="0" smtClean="0">
                <a:solidFill>
                  <a:schemeClr val="tx1"/>
                </a:solidFill>
              </a:rPr>
              <a:t>Technology and LPO Combine- </a:t>
            </a:r>
            <a:r>
              <a:rPr lang="en-US" sz="1200" dirty="0" smtClean="0">
                <a:solidFill>
                  <a:schemeClr val="tx1"/>
                </a:solidFill>
              </a:rPr>
              <a:t>As technology is increasingly paired with manpower, 2012 represents a year of both opportunity and challenge for LPO. Examples of  technology applications LPOs might use include contract management repositories, document review platforms, or legal research technologies, which can trawl through thousands of documents for key themes and phrases.</a:t>
            </a:r>
          </a:p>
          <a:p>
            <a:pPr>
              <a:spcBef>
                <a:spcPts val="600"/>
              </a:spcBef>
            </a:pPr>
            <a:r>
              <a:rPr lang="en-US" sz="1200" b="1" dirty="0" smtClean="0">
                <a:solidFill>
                  <a:schemeClr val="tx1"/>
                </a:solidFill>
              </a:rPr>
              <a:t>Adoption of LPO Techniques - </a:t>
            </a:r>
            <a:r>
              <a:rPr lang="en-US" sz="1200" dirty="0" smtClean="0">
                <a:solidFill>
                  <a:schemeClr val="tx1"/>
                </a:solidFill>
              </a:rPr>
              <a:t>Replication of LPO‐like approaches based on process, reporting and rigorous project management are being adopted by law firms and legal Professionals. </a:t>
            </a:r>
          </a:p>
          <a:p>
            <a:pPr>
              <a:spcBef>
                <a:spcPts val="600"/>
              </a:spcBef>
            </a:pPr>
            <a:r>
              <a:rPr lang="en-US" sz="1200" b="1" dirty="0" smtClean="0">
                <a:solidFill>
                  <a:schemeClr val="tx1"/>
                </a:solidFill>
              </a:rPr>
              <a:t>Law Firm Insurers Target LPO - </a:t>
            </a:r>
            <a:r>
              <a:rPr lang="en-US" sz="1200" dirty="0" smtClean="0">
                <a:solidFill>
                  <a:schemeClr val="tx1"/>
                </a:solidFill>
              </a:rPr>
              <a:t>The malpractice lawsuit against a prominent </a:t>
            </a:r>
            <a:r>
              <a:rPr lang="en-US" sz="1200" dirty="0" err="1" smtClean="0">
                <a:solidFill>
                  <a:schemeClr val="tx1"/>
                </a:solidFill>
              </a:rPr>
              <a:t>AmLaw</a:t>
            </a:r>
            <a:r>
              <a:rPr lang="en-US" sz="1200" dirty="0" smtClean="0">
                <a:solidFill>
                  <a:schemeClr val="tx1"/>
                </a:solidFill>
              </a:rPr>
              <a:t> firm in 2011 is one of the first public examples of the risks posed by using third‐party legal vendors. In 2012, </a:t>
            </a:r>
            <a:r>
              <a:rPr lang="en-US" sz="1200" dirty="0" err="1" smtClean="0">
                <a:solidFill>
                  <a:schemeClr val="tx1"/>
                </a:solidFill>
              </a:rPr>
              <a:t>Fronterion</a:t>
            </a:r>
            <a:r>
              <a:rPr lang="en-US" sz="1200" dirty="0" smtClean="0">
                <a:solidFill>
                  <a:schemeClr val="tx1"/>
                </a:solidFill>
              </a:rPr>
              <a:t> sees a growing focus on vendor risk as the primary driver for insurers taking a holistic view of law firms’ sourcing</a:t>
            </a:r>
          </a:p>
          <a:p>
            <a:pPr>
              <a:spcBef>
                <a:spcPts val="600"/>
              </a:spcBef>
            </a:pPr>
            <a:r>
              <a:rPr lang="en-US" sz="1200" b="1" dirty="0" smtClean="0">
                <a:solidFill>
                  <a:schemeClr val="tx1"/>
                </a:solidFill>
              </a:rPr>
              <a:t>Changes in the Executive Ranks  - </a:t>
            </a:r>
            <a:r>
              <a:rPr lang="en-US" sz="1200" dirty="0" smtClean="0">
                <a:solidFill>
                  <a:schemeClr val="tx1"/>
                </a:solidFill>
              </a:rPr>
              <a:t>The primary driver for this trend is the transition to more operationally- minded leadership, with new executives focusing on improving efficiency and profitability, opposed to the entrepreneurial focus of leaders at many LPO vendors today</a:t>
            </a:r>
          </a:p>
          <a:p>
            <a:pPr>
              <a:spcBef>
                <a:spcPts val="600"/>
              </a:spcBef>
            </a:pPr>
            <a:r>
              <a:rPr lang="en-US" sz="1200" b="1" dirty="0" smtClean="0">
                <a:solidFill>
                  <a:schemeClr val="tx1"/>
                </a:solidFill>
              </a:rPr>
              <a:t>LPO Faces Formidable Competition - </a:t>
            </a:r>
            <a:r>
              <a:rPr lang="en-US" sz="1200" dirty="0" smtClean="0">
                <a:solidFill>
                  <a:schemeClr val="tx1"/>
                </a:solidFill>
              </a:rPr>
              <a:t>Sending legal work offshore or to one of the many onshore LPO centers located domestically will become significantly less novel than in years past. As corporate clients grow to expect value based options, law firms will preemptively use LPOs and increasingly include LPO vendors in client request for proposal (RFP) responses</a:t>
            </a:r>
          </a:p>
          <a:p>
            <a:pPr algn="just">
              <a:spcBef>
                <a:spcPts val="600"/>
              </a:spcBef>
            </a:pPr>
            <a:r>
              <a:rPr lang="en-US" sz="1200" b="1" dirty="0" smtClean="0">
                <a:solidFill>
                  <a:schemeClr val="tx1"/>
                </a:solidFill>
              </a:rPr>
              <a:t>Winner take all Mentality - </a:t>
            </a:r>
            <a:r>
              <a:rPr lang="en-US" sz="1200" dirty="0" err="1" smtClean="0">
                <a:solidFill>
                  <a:schemeClr val="tx1"/>
                </a:solidFill>
              </a:rPr>
              <a:t>Fronterion</a:t>
            </a:r>
            <a:r>
              <a:rPr lang="en-US" sz="1200" dirty="0" smtClean="0">
                <a:solidFill>
                  <a:schemeClr val="tx1"/>
                </a:solidFill>
              </a:rPr>
              <a:t> does not expect a radical restructuring of the LPO industry in the coming year, but expects to see client consolidation as cash flows dry up for LPO vendors not in the inner circle</a:t>
            </a:r>
          </a:p>
          <a:p>
            <a:pPr algn="just">
              <a:spcBef>
                <a:spcPts val="600"/>
              </a:spcBef>
            </a:pPr>
            <a:r>
              <a:rPr lang="en-US" sz="1200" b="1" dirty="0" smtClean="0">
                <a:solidFill>
                  <a:schemeClr val="tx1"/>
                </a:solidFill>
              </a:rPr>
              <a:t>Changing Professional Guidelines - </a:t>
            </a:r>
            <a:r>
              <a:rPr lang="en-US" sz="1200" dirty="0" smtClean="0">
                <a:solidFill>
                  <a:schemeClr val="tx1"/>
                </a:solidFill>
              </a:rPr>
              <a:t>U.S. law :</a:t>
            </a:r>
            <a:r>
              <a:rPr lang="en-US" sz="1200" dirty="0" err="1" smtClean="0">
                <a:solidFill>
                  <a:schemeClr val="tx1"/>
                </a:solidFill>
              </a:rPr>
              <a:t>irms</a:t>
            </a:r>
            <a:r>
              <a:rPr lang="en-US" sz="1200" dirty="0" smtClean="0">
                <a:solidFill>
                  <a:schemeClr val="tx1"/>
                </a:solidFill>
              </a:rPr>
              <a:t>, and even more so those in the U.K., are evolving toward greater openness to alternative legal service delivery and LPO‐inspired approaches – driven by technology and a fundamentally changing legal professio</a:t>
            </a:r>
            <a:r>
              <a:rPr lang="en-US" sz="1200" dirty="0" smtClean="0"/>
              <a:t>n</a:t>
            </a:r>
          </a:p>
          <a:p>
            <a:pPr algn="just">
              <a:spcBef>
                <a:spcPts val="600"/>
              </a:spcBef>
            </a:pPr>
            <a:r>
              <a:rPr lang="en-US" sz="1200" b="1" dirty="0" smtClean="0">
                <a:solidFill>
                  <a:schemeClr val="tx1"/>
                </a:solidFill>
              </a:rPr>
              <a:t>Evolution of the Law </a:t>
            </a:r>
            <a:r>
              <a:rPr lang="en-US" sz="1200" b="1" dirty="0" err="1" smtClean="0">
                <a:solidFill>
                  <a:schemeClr val="tx1"/>
                </a:solidFill>
              </a:rPr>
              <a:t>FirmClient</a:t>
            </a:r>
            <a:r>
              <a:rPr lang="en-US" sz="1200" b="1" dirty="0" smtClean="0">
                <a:solidFill>
                  <a:schemeClr val="tx1"/>
                </a:solidFill>
              </a:rPr>
              <a:t> Relationship - </a:t>
            </a:r>
            <a:r>
              <a:rPr lang="en-US" sz="1200" dirty="0" smtClean="0">
                <a:solidFill>
                  <a:schemeClr val="tx1"/>
                </a:solidFill>
              </a:rPr>
              <a:t>Previously, legal vendors were directly engaged and overseen by the law firms, in the case with legal staffing firms, literally in the offices of the law firm. In the coming year, however, in‐house legal departments will increasingly contract directly with legal vendors creating conflicting concerns for law firms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4</a:t>
            </a:fld>
            <a:endParaRPr lang="en-US" dirty="0">
              <a:latin typeface="+mj-lt"/>
            </a:endParaRPr>
          </a:p>
        </p:txBody>
      </p:sp>
      <p:sp>
        <p:nvSpPr>
          <p:cNvPr id="6" name="Rectangle 5"/>
          <p:cNvSpPr/>
          <p:nvPr/>
        </p:nvSpPr>
        <p:spPr>
          <a:xfrm>
            <a:off x="4724400" y="2438400"/>
            <a:ext cx="4038600" cy="274320"/>
          </a:xfrm>
          <a:prstGeom prst="rect">
            <a:avLst/>
          </a:prstGeom>
          <a:solidFill>
            <a:srgbClr val="00B0F0"/>
          </a:solidFill>
          <a:ln>
            <a:noFill/>
          </a:ln>
        </p:spPr>
        <p:txBody>
          <a:bodyPr wrap="square" anchor="ctr">
            <a:noAutofit/>
          </a:bodyPr>
          <a:lstStyle/>
          <a:p>
            <a:pPr algn="ctr">
              <a:defRPr/>
            </a:pPr>
            <a:r>
              <a:rPr lang="en-US" sz="1100" b="1" dirty="0" smtClean="0">
                <a:solidFill>
                  <a:schemeClr val="bg1"/>
                </a:solidFill>
                <a:latin typeface="+mj-lt"/>
              </a:rPr>
              <a:t>Global accountancy market value: $ billion, 2006–10</a:t>
            </a: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1800" smtClean="0">
                <a:latin typeface="Myriad Pro"/>
              </a:rPr>
              <a:t> </a:t>
            </a:r>
            <a:r>
              <a:rPr sz="2000" smtClean="0">
                <a:latin typeface="Myriad Pro"/>
              </a:rPr>
              <a:t>Accountancy Market Overview</a:t>
            </a:r>
          </a:p>
        </p:txBody>
      </p:sp>
      <p:sp>
        <p:nvSpPr>
          <p:cNvPr id="11" name="AutoShape 7"/>
          <p:cNvSpPr>
            <a:spLocks noChangeArrowheads="1"/>
          </p:cNvSpPr>
          <p:nvPr/>
        </p:nvSpPr>
        <p:spPr bwMode="auto">
          <a:xfrm>
            <a:off x="152400" y="1219200"/>
            <a:ext cx="8763000" cy="838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2713" indent="-112713" algn="just">
              <a:lnSpc>
                <a:spcPct val="120000"/>
              </a:lnSpc>
              <a:buFont typeface="Arial" pitchFamily="34" charset="0"/>
              <a:buChar char="•"/>
            </a:pPr>
            <a:r>
              <a:rPr lang="en-US" sz="1200" dirty="0" smtClean="0">
                <a:latin typeface="+mj-lt"/>
              </a:rPr>
              <a:t>The accountancy market consists of </a:t>
            </a:r>
            <a:r>
              <a:rPr lang="en-US" sz="1200" b="1" dirty="0" smtClean="0">
                <a:latin typeface="+mj-lt"/>
              </a:rPr>
              <a:t>revenues generated by firms engaged in designing, preparing and auditing accounting records. Income from tax, auditing, and advisory service</a:t>
            </a:r>
            <a:r>
              <a:rPr lang="en-US" sz="1200" dirty="0" smtClean="0">
                <a:latin typeface="+mj-lt"/>
              </a:rPr>
              <a:t> provision is included. </a:t>
            </a:r>
          </a:p>
          <a:p>
            <a:pPr marL="112713" indent="-112713" algn="just">
              <a:lnSpc>
                <a:spcPct val="120000"/>
              </a:lnSpc>
              <a:buFont typeface="Arial" pitchFamily="34" charset="0"/>
              <a:buChar char="•"/>
            </a:pPr>
            <a:r>
              <a:rPr lang="en-US" sz="1200" dirty="0" smtClean="0">
                <a:latin typeface="+mj-lt"/>
              </a:rPr>
              <a:t>For Japan, the market covers certified public accountant firms only.</a:t>
            </a:r>
            <a:endParaRPr lang="en-US" sz="1200" b="1" dirty="0" smtClean="0">
              <a:latin typeface="+mj-lt"/>
            </a:endParaRPr>
          </a:p>
        </p:txBody>
      </p:sp>
      <p:sp>
        <p:nvSpPr>
          <p:cNvPr id="14"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Value	</a:t>
            </a:r>
          </a:p>
        </p:txBody>
      </p:sp>
      <p:sp>
        <p:nvSpPr>
          <p:cNvPr id="15" name="AutoShape 7"/>
          <p:cNvSpPr>
            <a:spLocks noChangeArrowheads="1"/>
          </p:cNvSpPr>
          <p:nvPr/>
        </p:nvSpPr>
        <p:spPr bwMode="auto">
          <a:xfrm>
            <a:off x="152400" y="2438400"/>
            <a:ext cx="4023360" cy="9906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global accountancy market had total revenues of </a:t>
            </a:r>
            <a:r>
              <a:rPr lang="en-US" sz="1200" b="1" dirty="0" smtClean="0">
                <a:latin typeface="+mj-lt"/>
              </a:rPr>
              <a:t>$ 364.3 billion </a:t>
            </a:r>
            <a:r>
              <a:rPr lang="en-US" sz="1200" dirty="0" smtClean="0">
                <a:latin typeface="+mj-lt"/>
              </a:rPr>
              <a:t>in </a:t>
            </a:r>
            <a:r>
              <a:rPr lang="en-US" sz="1200" b="1" dirty="0" smtClean="0">
                <a:latin typeface="+mj-lt"/>
              </a:rPr>
              <a:t>2010</a:t>
            </a:r>
            <a:r>
              <a:rPr lang="en-US" sz="1200" dirty="0" smtClean="0">
                <a:latin typeface="+mj-lt"/>
              </a:rPr>
              <a:t>, representing a </a:t>
            </a:r>
            <a:r>
              <a:rPr lang="en-US" sz="1200" b="1" dirty="0" smtClean="0">
                <a:latin typeface="+mj-lt"/>
              </a:rPr>
              <a:t>CAGR</a:t>
            </a:r>
            <a:r>
              <a:rPr lang="en-US" sz="1200" dirty="0" smtClean="0">
                <a:latin typeface="+mj-lt"/>
              </a:rPr>
              <a:t> of </a:t>
            </a:r>
            <a:r>
              <a:rPr lang="en-US" sz="1200" b="1" dirty="0" smtClean="0">
                <a:latin typeface="+mj-lt"/>
              </a:rPr>
              <a:t>3.6%</a:t>
            </a:r>
            <a:r>
              <a:rPr lang="en-US" sz="1200" dirty="0" smtClean="0">
                <a:latin typeface="+mj-lt"/>
              </a:rPr>
              <a:t> between </a:t>
            </a:r>
            <a:r>
              <a:rPr lang="en-US" sz="1200" b="1" dirty="0" smtClean="0">
                <a:latin typeface="+mj-lt"/>
              </a:rPr>
              <a:t>2006 and 2010</a:t>
            </a:r>
          </a:p>
        </p:txBody>
      </p:sp>
      <p:sp>
        <p:nvSpPr>
          <p:cNvPr id="18" name="AutoShape 7"/>
          <p:cNvSpPr>
            <a:spLocks noChangeArrowheads="1"/>
          </p:cNvSpPr>
          <p:nvPr/>
        </p:nvSpPr>
        <p:spPr bwMode="auto">
          <a:xfrm>
            <a:off x="152400" y="3581400"/>
            <a:ext cx="4023360" cy="838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market is forecasted to accelerate, with an anticipated </a:t>
            </a:r>
            <a:r>
              <a:rPr lang="en-US" sz="1200" b="1" dirty="0" smtClean="0">
                <a:latin typeface="+mj-lt"/>
              </a:rPr>
              <a:t>CAGR of 6% </a:t>
            </a:r>
            <a:r>
              <a:rPr lang="en-US" sz="1200" dirty="0" smtClean="0">
                <a:latin typeface="+mj-lt"/>
              </a:rPr>
              <a:t>for </a:t>
            </a:r>
            <a:r>
              <a:rPr lang="en-US" sz="1200" b="1" dirty="0" smtClean="0">
                <a:latin typeface="+mj-lt"/>
              </a:rPr>
              <a:t>2010 - 2015</a:t>
            </a:r>
            <a:r>
              <a:rPr lang="en-US" sz="1200" dirty="0" smtClean="0">
                <a:latin typeface="+mj-lt"/>
              </a:rPr>
              <a:t>, which is expected to drive the market to a value of </a:t>
            </a:r>
            <a:r>
              <a:rPr lang="en-US" sz="1200" b="1" dirty="0" smtClean="0">
                <a:latin typeface="+mj-lt"/>
              </a:rPr>
              <a:t>$ 487.6 billion </a:t>
            </a:r>
            <a:r>
              <a:rPr lang="en-US" sz="1200" dirty="0" smtClean="0">
                <a:latin typeface="+mj-lt"/>
              </a:rPr>
              <a:t>by </a:t>
            </a:r>
            <a:r>
              <a:rPr lang="en-US" sz="1200" b="1" dirty="0" smtClean="0">
                <a:latin typeface="+mj-lt"/>
              </a:rPr>
              <a:t>the end of 2015</a:t>
            </a:r>
          </a:p>
        </p:txBody>
      </p:sp>
      <p:sp>
        <p:nvSpPr>
          <p:cNvPr id="10"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graphicFrame>
        <p:nvGraphicFramePr>
          <p:cNvPr id="12" name="Table 11"/>
          <p:cNvGraphicFramePr>
            <a:graphicFrameLocks noGrp="1"/>
          </p:cNvGraphicFramePr>
          <p:nvPr/>
        </p:nvGraphicFramePr>
        <p:xfrm>
          <a:off x="152400" y="4800602"/>
          <a:ext cx="4038600" cy="1523998"/>
        </p:xfrm>
        <a:graphic>
          <a:graphicData uri="http://schemas.openxmlformats.org/drawingml/2006/table">
            <a:tbl>
              <a:tblPr firstRow="1" bandRow="1">
                <a:tableStyleId>{7DF18680-E054-41AD-8BC1-D1AEF772440D}</a:tableStyleId>
              </a:tblPr>
              <a:tblGrid>
                <a:gridCol w="1346200"/>
                <a:gridCol w="1346200"/>
                <a:gridCol w="1346200"/>
              </a:tblGrid>
              <a:tr h="217714">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17714">
                <a:tc>
                  <a:txBody>
                    <a:bodyPr/>
                    <a:lstStyle/>
                    <a:p>
                      <a:pPr algn="ctr" fontAlgn="ctr"/>
                      <a:r>
                        <a:rPr lang="en-US" sz="1200" b="1" i="0" u="none" strike="noStrike">
                          <a:solidFill>
                            <a:srgbClr val="000000"/>
                          </a:solidFill>
                          <a:latin typeface="Calibri"/>
                        </a:rPr>
                        <a:t>2006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316.2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340.7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smtClean="0">
                          <a:solidFill>
                            <a:srgbClr val="000000"/>
                          </a:solidFill>
                          <a:latin typeface="Calibri"/>
                        </a:rPr>
                        <a:t>7.8%</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a:solidFill>
                            <a:srgbClr val="000000"/>
                          </a:solidFill>
                          <a:latin typeface="Calibri"/>
                        </a:rPr>
                        <a:t>2008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357.1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smtClean="0">
                          <a:solidFill>
                            <a:srgbClr val="000000"/>
                          </a:solidFill>
                          <a:latin typeface="Calibri"/>
                        </a:rPr>
                        <a:t>4.8%</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352.5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FF0000"/>
                          </a:solidFill>
                          <a:latin typeface="Calibri"/>
                        </a:rPr>
                        <a:t>-</a:t>
                      </a:r>
                      <a:r>
                        <a:rPr lang="en-US" sz="1200" b="0" i="0" u="none" strike="noStrike" dirty="0" smtClean="0">
                          <a:solidFill>
                            <a:srgbClr val="FF0000"/>
                          </a:solidFill>
                          <a:latin typeface="Calibri"/>
                        </a:rPr>
                        <a:t>1.3%</a:t>
                      </a:r>
                      <a:endParaRPr lang="en-US" sz="1200" b="0" i="0" u="none" strike="noStrike" dirty="0">
                        <a:solidFill>
                          <a:srgbClr val="FF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dirty="0">
                          <a:solidFill>
                            <a:srgbClr val="000000"/>
                          </a:solidFill>
                          <a:latin typeface="Calibri"/>
                        </a:rPr>
                        <a:t>2010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364.3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smtClean="0">
                          <a:solidFill>
                            <a:srgbClr val="000000"/>
                          </a:solidFill>
                          <a:latin typeface="Calibri"/>
                        </a:rPr>
                        <a:t>3.4%</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gridSpan="2">
                  <a:txBody>
                    <a:bodyPr/>
                    <a:lstStyle/>
                    <a:p>
                      <a:pPr algn="ctr"/>
                      <a:r>
                        <a:rPr lang="en-US" sz="1200" b="1" dirty="0" smtClean="0"/>
                        <a:t>CAGR: 2006–10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3.6%</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13" name="Rectangle 12"/>
          <p:cNvSpPr/>
          <p:nvPr/>
        </p:nvSpPr>
        <p:spPr>
          <a:xfrm>
            <a:off x="152400" y="4495801"/>
            <a:ext cx="4023360" cy="261610"/>
          </a:xfrm>
          <a:prstGeom prst="rect">
            <a:avLst/>
          </a:prstGeom>
          <a:solidFill>
            <a:srgbClr val="00B0F0"/>
          </a:solidFill>
          <a:ln>
            <a:noFill/>
          </a:ln>
        </p:spPr>
        <p:txBody>
          <a:bodyPr wrap="square">
            <a:spAutoFit/>
          </a:bodyPr>
          <a:lstStyle/>
          <a:p>
            <a:pPr lvl="0" algn="ctr">
              <a:defRPr/>
            </a:pPr>
            <a:r>
              <a:rPr lang="en-US" sz="1100" b="1" dirty="0" smtClean="0">
                <a:solidFill>
                  <a:prstClr val="white"/>
                </a:solidFill>
                <a:latin typeface="Calibri"/>
              </a:rPr>
              <a:t>Global accountancy market value: $ billion, 2006–10</a:t>
            </a:r>
          </a:p>
        </p:txBody>
      </p:sp>
      <p:sp>
        <p:nvSpPr>
          <p:cNvPr id="17" name="TextBox 16"/>
          <p:cNvSpPr txBox="1"/>
          <p:nvPr/>
        </p:nvSpPr>
        <p:spPr>
          <a:xfrm rot="16200000">
            <a:off x="4055105" y="4267200"/>
            <a:ext cx="685800" cy="261610"/>
          </a:xfrm>
          <a:prstGeom prst="rect">
            <a:avLst/>
          </a:prstGeom>
          <a:noFill/>
        </p:spPr>
        <p:txBody>
          <a:bodyPr wrap="square" rtlCol="0">
            <a:spAutoFit/>
          </a:bodyPr>
          <a:lstStyle/>
          <a:p>
            <a:r>
              <a:rPr lang="en-US" sz="1100" b="1" dirty="0" smtClean="0">
                <a:latin typeface="+mj-lt"/>
              </a:rPr>
              <a:t>$ billion</a:t>
            </a:r>
            <a:endParaRPr lang="en-US" sz="1100" b="1" dirty="0">
              <a:latin typeface="+mj-lt"/>
            </a:endParaRPr>
          </a:p>
        </p:txBody>
      </p:sp>
      <p:sp>
        <p:nvSpPr>
          <p:cNvPr id="19" name="TextBox 18"/>
          <p:cNvSpPr txBox="1"/>
          <p:nvPr/>
        </p:nvSpPr>
        <p:spPr>
          <a:xfrm rot="16200000">
            <a:off x="8509642" y="4182749"/>
            <a:ext cx="854706"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20" name="TextBox 19"/>
          <p:cNvSpPr txBox="1"/>
          <p:nvPr/>
        </p:nvSpPr>
        <p:spPr>
          <a:xfrm>
            <a:off x="6400800" y="59436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graphicFrame>
        <p:nvGraphicFramePr>
          <p:cNvPr id="16" name="Chart 15"/>
          <p:cNvGraphicFramePr/>
          <p:nvPr/>
        </p:nvGraphicFramePr>
        <p:xfrm>
          <a:off x="4343400" y="2743200"/>
          <a:ext cx="4495800" cy="38862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772400" y="4114800"/>
            <a:ext cx="1295400" cy="1752600"/>
          </a:xfrm>
          <a:prstGeom prst="rect">
            <a:avLst/>
          </a:prstGeom>
          <a:solidFill>
            <a:srgbClr val="69C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72400" y="1219200"/>
            <a:ext cx="1295400" cy="1752600"/>
          </a:xfrm>
          <a:prstGeom prst="rect">
            <a:avLst/>
          </a:prstGeom>
          <a:solidFill>
            <a:srgbClr val="69C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114800"/>
            <a:ext cx="1295400" cy="1752600"/>
          </a:xfrm>
          <a:prstGeom prst="rect">
            <a:avLst/>
          </a:prstGeom>
          <a:solidFill>
            <a:srgbClr val="69C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0" y="1219200"/>
            <a:ext cx="1295400" cy="1752600"/>
          </a:xfrm>
          <a:prstGeom prst="rect">
            <a:avLst/>
          </a:prstGeom>
          <a:solidFill>
            <a:srgbClr val="69C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9"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Business Trends </a:t>
            </a:r>
            <a:br>
              <a:rPr sz="2000" b="1" smtClean="0">
                <a:solidFill>
                  <a:srgbClr val="FFFFFF"/>
                </a:solidFill>
                <a:latin typeface="Myriad Pro"/>
              </a:rPr>
            </a:br>
            <a:r>
              <a:rPr sz="1800" smtClean="0">
                <a:solidFill>
                  <a:srgbClr val="FFFFFF"/>
                </a:solidFill>
                <a:latin typeface="Myriad Pro"/>
              </a:rPr>
              <a:t>K</a:t>
            </a:r>
            <a:r>
              <a:rPr sz="1800" smtClean="0">
                <a:latin typeface="Myriad Pro"/>
              </a:rPr>
              <a:t>ey Market Trends in HR &amp; Employment Services</a:t>
            </a:r>
            <a:endParaRPr sz="1800" dirty="0" smtClean="0">
              <a:latin typeface="Myriad Pro"/>
            </a:endParaRPr>
          </a:p>
        </p:txBody>
      </p:sp>
      <p:sp>
        <p:nvSpPr>
          <p:cNvPr id="20" name="Double Bracket 19"/>
          <p:cNvSpPr/>
          <p:nvPr/>
        </p:nvSpPr>
        <p:spPr>
          <a:xfrm>
            <a:off x="1280160" y="762000"/>
            <a:ext cx="3200400" cy="2743200"/>
          </a:xfrm>
          <a:prstGeom prst="bracketPair">
            <a:avLst>
              <a:gd name="adj" fmla="val 10544"/>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50000"/>
              </a:lnSpc>
            </a:pPr>
            <a:r>
              <a:rPr lang="en-US" sz="1200" b="1" dirty="0" smtClean="0"/>
              <a:t>Unemployment will remain high by historical standards- </a:t>
            </a:r>
            <a:r>
              <a:rPr lang="en-US" sz="1100" dirty="0" smtClean="0"/>
              <a:t>To find the workers who can serve employers’ needs, staffing firms will need to refine their ability to hone in on specific skills. This could involve deepening their networking connections with workers who have specialized expertise, for example. For the softer skills that Wolfe mentioned, staffing firms will need to be able to gauge how important they are for a particular position, and how well candidates would do</a:t>
            </a:r>
            <a:endParaRPr lang="en-US" sz="1100" b="1" dirty="0"/>
          </a:p>
        </p:txBody>
      </p:sp>
      <p:sp>
        <p:nvSpPr>
          <p:cNvPr id="5" name="Double Bracket 4"/>
          <p:cNvSpPr/>
          <p:nvPr/>
        </p:nvSpPr>
        <p:spPr>
          <a:xfrm>
            <a:off x="4556760" y="762000"/>
            <a:ext cx="3200400" cy="2743200"/>
          </a:xfrm>
          <a:prstGeom prst="bracketPair">
            <a:avLst>
              <a:gd name="adj" fmla="val 12245"/>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50000"/>
              </a:lnSpc>
            </a:pPr>
            <a:r>
              <a:rPr lang="en-US" sz="1200" b="1" dirty="0" smtClean="0"/>
              <a:t>Demand for knowledge workers will increase- </a:t>
            </a:r>
            <a:r>
              <a:rPr lang="en-US" sz="1100" dirty="0" smtClean="0"/>
              <a:t>If firms see their customers becoming less tied to local labor, for example, they may need to find ways to provide workers in other locations. This broadening of the location of work could also open up new opportunities for staffing firms to provide workers outside their immediate areas</a:t>
            </a:r>
            <a:endParaRPr lang="en-US" sz="1100" dirty="0"/>
          </a:p>
        </p:txBody>
      </p:sp>
      <p:sp>
        <p:nvSpPr>
          <p:cNvPr id="6" name="Double Bracket 5"/>
          <p:cNvSpPr/>
          <p:nvPr/>
        </p:nvSpPr>
        <p:spPr>
          <a:xfrm>
            <a:off x="4572000" y="3657600"/>
            <a:ext cx="3200400" cy="2743200"/>
          </a:xfrm>
          <a:prstGeom prst="bracketPair">
            <a:avLst>
              <a:gd name="adj" fmla="val 10885"/>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50000"/>
              </a:lnSpc>
            </a:pPr>
            <a:r>
              <a:rPr lang="en-US" sz="1200" b="1" dirty="0" smtClean="0"/>
              <a:t>Workers will continue to move away from long-term employment with one company- </a:t>
            </a:r>
            <a:r>
              <a:rPr lang="en-US" sz="1100" dirty="0" smtClean="0"/>
              <a:t>The continuing move away from the traditional model of spending decades with one employer will likely open up new opportunities for staffing companies. Although the idea of contract employment is appealing to many workers, health insurance, retirement plans and a steady paycheck also remain important draws.</a:t>
            </a:r>
            <a:endParaRPr lang="en-US" sz="1100" b="1" dirty="0" smtClean="0"/>
          </a:p>
        </p:txBody>
      </p:sp>
      <p:sp>
        <p:nvSpPr>
          <p:cNvPr id="8" name="Double Bracket 7"/>
          <p:cNvSpPr/>
          <p:nvPr/>
        </p:nvSpPr>
        <p:spPr>
          <a:xfrm>
            <a:off x="1280160" y="3657600"/>
            <a:ext cx="3200400" cy="2743200"/>
          </a:xfrm>
          <a:prstGeom prst="bracketPair">
            <a:avLst>
              <a:gd name="adj" fmla="val 10545"/>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50000"/>
              </a:lnSpc>
            </a:pPr>
            <a:r>
              <a:rPr lang="en-US" sz="1200" b="1" dirty="0" smtClean="0"/>
              <a:t>Generations will mix increasingly at work- </a:t>
            </a:r>
            <a:r>
              <a:rPr lang="en-US" sz="1100" dirty="0" smtClean="0"/>
              <a:t>Staffing firms, like the companies that are their customers, will be working with a broader generational mix than in the past. They will have to find ways to recruit and motivate workers from both ends of the generational spectrum – as well as those in between.</a:t>
            </a:r>
            <a:endParaRPr lang="en-US" sz="1100" b="1" dirty="0"/>
          </a:p>
        </p:txBody>
      </p:sp>
      <p:sp>
        <p:nvSpPr>
          <p:cNvPr id="172034" name="AutoShape 2" descr="http://t0.gstatic.com/images?q=tbn:ANd9GcTfZeqDoemXThw6GfScW35lvunZslxAV-bxFw1H82qBq7_9ZJ7H"/>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2035" name="Picture 3"/>
          <p:cNvPicPr>
            <a:picLocks noChangeAspect="1" noChangeArrowheads="1"/>
          </p:cNvPicPr>
          <p:nvPr/>
        </p:nvPicPr>
        <p:blipFill>
          <a:blip r:embed="rId3"/>
          <a:srcRect l="12371" t="3077" r="13402" b="29231"/>
          <a:stretch>
            <a:fillRect/>
          </a:stretch>
        </p:blipFill>
        <p:spPr bwMode="auto">
          <a:xfrm>
            <a:off x="0" y="1371600"/>
            <a:ext cx="1274618" cy="1371600"/>
          </a:xfrm>
          <a:prstGeom prst="rect">
            <a:avLst/>
          </a:prstGeom>
          <a:noFill/>
          <a:ln w="9525">
            <a:noFill/>
            <a:miter lim="800000"/>
            <a:headEnd/>
            <a:tailEnd/>
          </a:ln>
          <a:effectLst/>
        </p:spPr>
      </p:pic>
      <p:pic>
        <p:nvPicPr>
          <p:cNvPr id="172036" name="Picture 4"/>
          <p:cNvPicPr>
            <a:picLocks noChangeAspect="1" noChangeArrowheads="1"/>
          </p:cNvPicPr>
          <p:nvPr/>
        </p:nvPicPr>
        <p:blipFill>
          <a:blip r:embed="rId4"/>
          <a:srcRect/>
          <a:stretch>
            <a:fillRect/>
          </a:stretch>
        </p:blipFill>
        <p:spPr bwMode="auto">
          <a:xfrm>
            <a:off x="7753738" y="1436914"/>
            <a:ext cx="1371600" cy="1306286"/>
          </a:xfrm>
          <a:prstGeom prst="rect">
            <a:avLst/>
          </a:prstGeom>
          <a:noFill/>
          <a:ln w="9525">
            <a:noFill/>
            <a:miter lim="800000"/>
            <a:headEnd/>
            <a:tailEnd/>
          </a:ln>
          <a:effectLst/>
        </p:spPr>
      </p:pic>
      <p:pic>
        <p:nvPicPr>
          <p:cNvPr id="172037" name="Picture 5"/>
          <p:cNvPicPr>
            <a:picLocks noChangeAspect="1" noChangeArrowheads="1"/>
          </p:cNvPicPr>
          <p:nvPr/>
        </p:nvPicPr>
        <p:blipFill>
          <a:blip r:embed="rId5"/>
          <a:srcRect l="19648" r="15312"/>
          <a:stretch>
            <a:fillRect/>
          </a:stretch>
        </p:blipFill>
        <p:spPr bwMode="auto">
          <a:xfrm>
            <a:off x="0" y="4343400"/>
            <a:ext cx="1295400" cy="1240971"/>
          </a:xfrm>
          <a:prstGeom prst="rect">
            <a:avLst/>
          </a:prstGeom>
          <a:noFill/>
          <a:ln w="9525">
            <a:noFill/>
            <a:miter lim="800000"/>
            <a:headEnd/>
            <a:tailEnd/>
          </a:ln>
          <a:effectLst/>
        </p:spPr>
      </p:pic>
      <p:pic>
        <p:nvPicPr>
          <p:cNvPr id="172038" name="Picture 6"/>
          <p:cNvPicPr>
            <a:picLocks noChangeAspect="1" noChangeArrowheads="1"/>
          </p:cNvPicPr>
          <p:nvPr/>
        </p:nvPicPr>
        <p:blipFill>
          <a:blip r:embed="rId6"/>
          <a:srcRect l="14737"/>
          <a:stretch>
            <a:fillRect/>
          </a:stretch>
        </p:blipFill>
        <p:spPr bwMode="auto">
          <a:xfrm>
            <a:off x="7763069" y="4400938"/>
            <a:ext cx="1295400" cy="114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Business Trends</a:t>
            </a:r>
            <a:br>
              <a:rPr sz="2000" b="1" smtClean="0">
                <a:solidFill>
                  <a:srgbClr val="FFFFFF"/>
                </a:solidFill>
                <a:latin typeface="Myriad Pro"/>
              </a:rPr>
            </a:br>
            <a:r>
              <a:rPr sz="1800" smtClean="0">
                <a:solidFill>
                  <a:srgbClr val="FFFFFF"/>
                </a:solidFill>
                <a:latin typeface="Myriad Pro"/>
              </a:rPr>
              <a:t>K</a:t>
            </a:r>
            <a:r>
              <a:rPr sz="1800" smtClean="0">
                <a:latin typeface="Myriad Pro"/>
              </a:rPr>
              <a:t>ey Market Trends in Management Consultancy</a:t>
            </a:r>
            <a:endParaRPr sz="1800" dirty="0" smtClean="0">
              <a:latin typeface="Myriad Pro"/>
            </a:endParaRPr>
          </a:p>
        </p:txBody>
      </p:sp>
      <p:sp>
        <p:nvSpPr>
          <p:cNvPr id="6" name="Rounded Rectangle 5"/>
          <p:cNvSpPr/>
          <p:nvPr/>
        </p:nvSpPr>
        <p:spPr>
          <a:xfrm>
            <a:off x="152400" y="762000"/>
            <a:ext cx="4191000" cy="2819400"/>
          </a:xfrm>
          <a:prstGeom prst="roundRect">
            <a:avLst/>
          </a:prstGeom>
          <a:solidFill>
            <a:srgbClr val="5BD4FF">
              <a:alpha val="34000"/>
            </a:srgbClr>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r>
              <a:rPr lang="en-US" sz="1100" b="1" dirty="0" smtClean="0">
                <a:solidFill>
                  <a:schemeClr val="tx1"/>
                </a:solidFill>
              </a:rPr>
              <a:t>Convergence — of business and IT services markets</a:t>
            </a:r>
          </a:p>
          <a:p>
            <a:pPr algn="just">
              <a:buFont typeface="Arial" pitchFamily="34" charset="0"/>
              <a:buChar char="•"/>
            </a:pPr>
            <a:r>
              <a:rPr lang="en-US" sz="1000" dirty="0" smtClean="0">
                <a:solidFill>
                  <a:schemeClr val="tx1"/>
                </a:solidFill>
              </a:rPr>
              <a:t> Service providers are looking for new routes to value for growing their business in their rapidly commoditizing markets. Because the business is becoming more and more intertwined with technology, and related decisions are moving up within client organizations, providers of all types are expanding their corresponding portfolios — either up or down the value chain — but with mixed success.  However, this makes traditional provider labeling meaningless. </a:t>
            </a:r>
          </a:p>
          <a:p>
            <a:pPr algn="just">
              <a:buFont typeface="Arial" pitchFamily="34" charset="0"/>
              <a:buChar char="•"/>
            </a:pPr>
            <a:r>
              <a:rPr lang="en-US" sz="1000" dirty="0" smtClean="0">
                <a:solidFill>
                  <a:schemeClr val="tx1"/>
                </a:solidFill>
              </a:rPr>
              <a:t> Classical management consulting firms are eager to evolve their IT capabilities, accounting firms strive to be more than just another Big Four company, business and IT services players focus on new integrated services, and IT outsourcers are overhauling their business consulting units.</a:t>
            </a:r>
          </a:p>
          <a:p>
            <a:pPr algn="just">
              <a:buFont typeface="Arial" pitchFamily="34" charset="0"/>
              <a:buChar char="•"/>
            </a:pPr>
            <a:r>
              <a:rPr lang="en-US" sz="1000" dirty="0" smtClean="0">
                <a:solidFill>
                  <a:schemeClr val="tx1"/>
                </a:solidFill>
              </a:rPr>
              <a:t> At the same time, new entrants such as product vendors and cloud-native providers are entering the services market.</a:t>
            </a:r>
            <a:endParaRPr lang="en-US" sz="1000" dirty="0">
              <a:solidFill>
                <a:schemeClr val="tx1"/>
              </a:solidFill>
            </a:endParaRPr>
          </a:p>
        </p:txBody>
      </p:sp>
      <p:sp>
        <p:nvSpPr>
          <p:cNvPr id="7"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Rounded Rectangle 7"/>
          <p:cNvSpPr/>
          <p:nvPr/>
        </p:nvSpPr>
        <p:spPr>
          <a:xfrm>
            <a:off x="4572000" y="762000"/>
            <a:ext cx="4343400" cy="2819400"/>
          </a:xfrm>
          <a:prstGeom prst="roundRect">
            <a:avLst/>
          </a:prstGeom>
          <a:solidFill>
            <a:srgbClr val="5BD4FF">
              <a:alpha val="34000"/>
            </a:srgbClr>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r>
              <a:rPr lang="en-US" sz="1100" b="1" dirty="0" smtClean="0">
                <a:solidFill>
                  <a:schemeClr val="tx1"/>
                </a:solidFill>
              </a:rPr>
              <a:t>Institutionalization — of key client issues/processes</a:t>
            </a:r>
          </a:p>
          <a:p>
            <a:pPr algn="just">
              <a:buFont typeface="Arial" pitchFamily="34" charset="0"/>
              <a:buChar char="•"/>
            </a:pPr>
            <a:r>
              <a:rPr lang="en-US" sz="1000" dirty="0" smtClean="0">
                <a:solidFill>
                  <a:schemeClr val="tx1"/>
                </a:solidFill>
              </a:rPr>
              <a:t> Client requirements can be summarized in as institutionalization, which basically embraces the key issues or processes that any organization has — such as strategy, change, globalization, innovation, mergers and acquisitions (M&amp;A), transparency, and sustainability — on their corporate agenda.</a:t>
            </a:r>
          </a:p>
          <a:p>
            <a:pPr algn="just">
              <a:buFont typeface="Arial" pitchFamily="34" charset="0"/>
              <a:buChar char="•"/>
            </a:pPr>
            <a:r>
              <a:rPr lang="en-US" sz="1000" dirty="0" smtClean="0">
                <a:solidFill>
                  <a:schemeClr val="tx1"/>
                </a:solidFill>
              </a:rPr>
              <a:t> Therefore, the shift from a functional to a process-based organization is a fundamental element of institutionalization.</a:t>
            </a:r>
          </a:p>
          <a:p>
            <a:pPr algn="just">
              <a:buFont typeface="Arial" pitchFamily="34" charset="0"/>
              <a:buChar char="•"/>
            </a:pPr>
            <a:r>
              <a:rPr lang="en-US" sz="1000" dirty="0" smtClean="0">
                <a:solidFill>
                  <a:schemeClr val="tx1"/>
                </a:solidFill>
              </a:rPr>
              <a:t> The emergence of new cross-functional executive roles — issue-centric role emergence — such as chief change officer, chief globalization officer, chief innovation officer, and chief responsibility officer also reflects this trend.</a:t>
            </a:r>
          </a:p>
          <a:p>
            <a:pPr algn="just">
              <a:buFont typeface="Arial" pitchFamily="34" charset="0"/>
              <a:buChar char="•"/>
            </a:pPr>
            <a:r>
              <a:rPr lang="en-US" sz="1000" dirty="0" smtClean="0">
                <a:solidFill>
                  <a:schemeClr val="tx1"/>
                </a:solidFill>
              </a:rPr>
              <a:t> This wave of new roles forces service providers to offer new holistic services and management tools to enable them to persistently manage their responsibility across company layers.</a:t>
            </a:r>
            <a:endParaRPr lang="en-US" sz="1000" dirty="0">
              <a:solidFill>
                <a:schemeClr val="tx1"/>
              </a:solidFill>
            </a:endParaRPr>
          </a:p>
        </p:txBody>
      </p:sp>
      <p:sp>
        <p:nvSpPr>
          <p:cNvPr id="9" name="Rounded Rectangle 8"/>
          <p:cNvSpPr/>
          <p:nvPr/>
        </p:nvSpPr>
        <p:spPr>
          <a:xfrm>
            <a:off x="152400" y="3657600"/>
            <a:ext cx="4267200" cy="2667000"/>
          </a:xfrm>
          <a:prstGeom prst="roundRect">
            <a:avLst/>
          </a:prstGeom>
          <a:solidFill>
            <a:srgbClr val="5BD4FF">
              <a:alpha val="34000"/>
            </a:srgbClr>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r>
              <a:rPr lang="en-US" sz="1100" b="1" dirty="0" smtClean="0">
                <a:solidFill>
                  <a:schemeClr val="tx1"/>
                </a:solidFill>
              </a:rPr>
              <a:t>Constraints — of innovation in management consulting. </a:t>
            </a:r>
          </a:p>
          <a:p>
            <a:pPr algn="just">
              <a:buFont typeface="Arial" pitchFamily="34" charset="0"/>
              <a:buChar char="•"/>
            </a:pPr>
            <a:r>
              <a:rPr lang="en-US" sz="1000" dirty="0" smtClean="0">
                <a:solidFill>
                  <a:schemeClr val="tx1"/>
                </a:solidFill>
              </a:rPr>
              <a:t> Providers of consulting services are primarily competing on management paradigms and models. The portfolio of paradigms and</a:t>
            </a:r>
          </a:p>
          <a:p>
            <a:pPr algn="just"/>
            <a:r>
              <a:rPr lang="en-US" sz="1000" dirty="0" smtClean="0">
                <a:solidFill>
                  <a:schemeClr val="tx1"/>
                </a:solidFill>
              </a:rPr>
              <a:t>models innovated by consulting providers has grown significantly over the past few years, with a prevailing focus on models.</a:t>
            </a:r>
          </a:p>
          <a:p>
            <a:pPr algn="just">
              <a:buFont typeface="Arial" pitchFamily="34" charset="0"/>
              <a:buChar char="•"/>
            </a:pPr>
            <a:r>
              <a:rPr lang="en-US" sz="1000" dirty="0" smtClean="0">
                <a:solidFill>
                  <a:schemeClr val="tx1"/>
                </a:solidFill>
              </a:rPr>
              <a:t> Model centricity in consulting is the problem. However, the two key determinants that constrain providers in innovating their services are 1) the culture (legacy issue), and 2) the approach (reactive versus proactive) — which in most cases are highly correlated.</a:t>
            </a:r>
          </a:p>
          <a:p>
            <a:pPr algn="just">
              <a:buFont typeface="Arial" pitchFamily="34" charset="0"/>
              <a:buChar char="•"/>
            </a:pPr>
            <a:r>
              <a:rPr lang="en-US" sz="1000" dirty="0" smtClean="0">
                <a:solidFill>
                  <a:schemeClr val="tx1"/>
                </a:solidFill>
              </a:rPr>
              <a:t> While paradigms and models are the integral components of consulting in general and service innovation in particular, service providers have ignored — while simultaneously preaching to their clients — innovation of both their business and engagement models.</a:t>
            </a:r>
            <a:endParaRPr lang="en-US" sz="1000" dirty="0">
              <a:solidFill>
                <a:schemeClr val="tx1"/>
              </a:solidFill>
            </a:endParaRPr>
          </a:p>
        </p:txBody>
      </p:sp>
      <p:sp>
        <p:nvSpPr>
          <p:cNvPr id="10" name="Rounded Rectangle 9"/>
          <p:cNvSpPr/>
          <p:nvPr/>
        </p:nvSpPr>
        <p:spPr>
          <a:xfrm>
            <a:off x="4648200" y="3657600"/>
            <a:ext cx="4267200" cy="2743200"/>
          </a:xfrm>
          <a:prstGeom prst="roundRect">
            <a:avLst/>
          </a:prstGeom>
          <a:solidFill>
            <a:srgbClr val="5BD4FF">
              <a:alpha val="34000"/>
            </a:srgbClr>
          </a:solidFill>
          <a:ln>
            <a:noFill/>
          </a:ln>
          <a:effectLst/>
          <a:scene3d>
            <a:camera prst="orthographicFront">
              <a:rot lat="0" lon="0" rev="0"/>
            </a:camera>
            <a:lightRig rig="glow" dir="t">
              <a:rot lat="0" lon="0" rev="4800000"/>
            </a:lightRig>
          </a:scene3d>
          <a:sp3d prstMaterial="matte"/>
        </p:spPr>
        <p:style>
          <a:lnRef idx="3">
            <a:schemeClr val="lt1"/>
          </a:lnRef>
          <a:fillRef idx="1">
            <a:schemeClr val="accent1"/>
          </a:fillRef>
          <a:effectRef idx="1">
            <a:schemeClr val="accent1"/>
          </a:effectRef>
          <a:fontRef idx="minor">
            <a:schemeClr val="lt1"/>
          </a:fontRef>
        </p:style>
        <p:txBody>
          <a:bodyPr rtlCol="0" anchor="ctr"/>
          <a:lstStyle/>
          <a:p>
            <a:pPr algn="just"/>
            <a:r>
              <a:rPr lang="en-US" sz="1100" b="1" dirty="0" smtClean="0">
                <a:solidFill>
                  <a:schemeClr val="tx1"/>
                </a:solidFill>
              </a:rPr>
              <a:t>Differentiation — in an eclectic market with no clear demarcations</a:t>
            </a:r>
            <a:r>
              <a:rPr lang="en-US" sz="1000" dirty="0" smtClean="0">
                <a:solidFill>
                  <a:schemeClr val="tx1"/>
                </a:solidFill>
              </a:rPr>
              <a:t>. </a:t>
            </a:r>
          </a:p>
          <a:p>
            <a:pPr algn="just">
              <a:buFont typeface="Arial" pitchFamily="34" charset="0"/>
              <a:buChar char="•"/>
            </a:pPr>
            <a:r>
              <a:rPr lang="en-US" sz="1000" dirty="0" smtClean="0">
                <a:solidFill>
                  <a:schemeClr val="tx1"/>
                </a:solidFill>
              </a:rPr>
              <a:t> Ultimately, consulting firms want to innovate paradigms that profoundly drive change as well as awareness in business and industries — selecting a path of high differentiation.</a:t>
            </a:r>
          </a:p>
          <a:p>
            <a:pPr algn="just">
              <a:buFont typeface="Arial" pitchFamily="34" charset="0"/>
              <a:buChar char="•"/>
            </a:pPr>
            <a:r>
              <a:rPr lang="en-US" sz="1000" dirty="0" smtClean="0">
                <a:solidFill>
                  <a:schemeClr val="tx1"/>
                </a:solidFill>
              </a:rPr>
              <a:t> Thought leadership and marketing are the key ingredients required to develop the brand and therefore its perception at clients.</a:t>
            </a:r>
          </a:p>
          <a:p>
            <a:pPr algn="just">
              <a:buFont typeface="Arial" pitchFamily="34" charset="0"/>
              <a:buChar char="•"/>
            </a:pPr>
            <a:r>
              <a:rPr lang="en-US" sz="1000" dirty="0" smtClean="0">
                <a:solidFill>
                  <a:schemeClr val="tx1"/>
                </a:solidFill>
              </a:rPr>
              <a:t> When considering a provider, the brand is much more significant to the executive level than it is to the line-of-business (LOB) or IT level.</a:t>
            </a:r>
          </a:p>
          <a:p>
            <a:pPr algn="just">
              <a:buFont typeface="Arial" pitchFamily="34" charset="0"/>
              <a:buChar char="•"/>
            </a:pPr>
            <a:r>
              <a:rPr lang="en-US" sz="1000" dirty="0" smtClean="0">
                <a:solidFill>
                  <a:schemeClr val="tx1"/>
                </a:solidFill>
              </a:rPr>
              <a:t> However, thought leadership alone won’t enable providers to drive differentiation. It must be embedded in the provider’s service innovation value chain, not treated as a disconnected monolith within the organization.</a:t>
            </a:r>
            <a:endParaRPr lang="en-US" sz="1000" dirty="0">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2478023" y="1295400"/>
            <a:ext cx="6627763" cy="4572000"/>
            <a:chOff x="2478023" y="1295400"/>
            <a:chExt cx="6627763" cy="4572000"/>
          </a:xfrm>
        </p:grpSpPr>
        <p:pic>
          <p:nvPicPr>
            <p:cNvPr id="14" name="Picture 13" descr="Accountancy-Company.jpg"/>
            <p:cNvPicPr>
              <a:picLocks noChangeAspect="1"/>
            </p:cNvPicPr>
            <p:nvPr/>
          </p:nvPicPr>
          <p:blipFill>
            <a:blip r:embed="rId3"/>
            <a:stretch>
              <a:fillRect/>
            </a:stretch>
          </p:blipFill>
          <p:spPr>
            <a:xfrm>
              <a:off x="5181600" y="1315071"/>
              <a:ext cx="3735654" cy="2485647"/>
            </a:xfrm>
            <a:prstGeom prst="rect">
              <a:avLst/>
            </a:prstGeom>
          </p:spPr>
        </p:pic>
        <p:pic>
          <p:nvPicPr>
            <p:cNvPr id="15" name="Picture 14" descr="hiring-boutique-banks.jpg"/>
            <p:cNvPicPr>
              <a:picLocks noChangeAspect="1"/>
            </p:cNvPicPr>
            <p:nvPr/>
          </p:nvPicPr>
          <p:blipFill>
            <a:blip r:embed="rId4"/>
            <a:srcRect t="5920"/>
            <a:stretch>
              <a:fillRect/>
            </a:stretch>
          </p:blipFill>
          <p:spPr>
            <a:xfrm>
              <a:off x="2478023" y="1295400"/>
              <a:ext cx="3313177" cy="2482385"/>
            </a:xfrm>
            <a:prstGeom prst="rect">
              <a:avLst/>
            </a:prstGeom>
          </p:spPr>
        </p:pic>
        <p:pic>
          <p:nvPicPr>
            <p:cNvPr id="16" name="Picture 15" descr="home.jpg"/>
            <p:cNvPicPr>
              <a:picLocks noChangeAspect="1"/>
            </p:cNvPicPr>
            <p:nvPr/>
          </p:nvPicPr>
          <p:blipFill>
            <a:blip r:embed="rId5"/>
            <a:srcRect t="3954" r="1627"/>
            <a:stretch>
              <a:fillRect/>
            </a:stretch>
          </p:blipFill>
          <p:spPr>
            <a:xfrm>
              <a:off x="2590800" y="3418366"/>
              <a:ext cx="3060536" cy="2186628"/>
            </a:xfrm>
            <a:prstGeom prst="rect">
              <a:avLst/>
            </a:prstGeom>
          </p:spPr>
        </p:pic>
        <p:pic>
          <p:nvPicPr>
            <p:cNvPr id="17" name="Picture 16" descr="lawyer.jpg"/>
            <p:cNvPicPr>
              <a:picLocks noChangeAspect="1"/>
            </p:cNvPicPr>
            <p:nvPr/>
          </p:nvPicPr>
          <p:blipFill>
            <a:blip r:embed="rId6"/>
            <a:srcRect b="3704"/>
            <a:stretch>
              <a:fillRect/>
            </a:stretch>
          </p:blipFill>
          <p:spPr>
            <a:xfrm>
              <a:off x="5199431" y="3394763"/>
              <a:ext cx="2430425" cy="2340409"/>
            </a:xfrm>
            <a:prstGeom prst="rect">
              <a:avLst/>
            </a:prstGeom>
          </p:spPr>
        </p:pic>
        <p:pic>
          <p:nvPicPr>
            <p:cNvPr id="19" name="Picture 18" descr="projects-in-delhincr.gif"/>
            <p:cNvPicPr>
              <a:picLocks noChangeAspect="1"/>
            </p:cNvPicPr>
            <p:nvPr/>
          </p:nvPicPr>
          <p:blipFill>
            <a:blip r:embed="rId7"/>
            <a:stretch>
              <a:fillRect/>
            </a:stretch>
          </p:blipFill>
          <p:spPr>
            <a:xfrm>
              <a:off x="7305471" y="3550819"/>
              <a:ext cx="1800315" cy="2316581"/>
            </a:xfrm>
            <a:prstGeom prst="rect">
              <a:avLst/>
            </a:prstGeom>
          </p:spPr>
        </p:pic>
      </p:grpSp>
      <p:sp>
        <p:nvSpPr>
          <p:cNvPr id="41" name="Rectangle 40"/>
          <p:cNvSpPr/>
          <p:nvPr/>
        </p:nvSpPr>
        <p:spPr>
          <a:xfrm>
            <a:off x="2438400" y="1219200"/>
            <a:ext cx="6553200" cy="47244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42</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lang="en-GB" sz="2000" b="1" dirty="0" smtClean="0">
                <a:latin typeface="Myriad Pro"/>
              </a:rPr>
              <a:t>Table of Content</a:t>
            </a:r>
            <a:endParaRPr sz="2000" b="1" smtClean="0">
              <a:latin typeface="Myriad Pro"/>
            </a:endParaRPr>
          </a:p>
        </p:txBody>
      </p:sp>
      <p:sp>
        <p:nvSpPr>
          <p:cNvPr id="79" name="Rectangle 78"/>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13" name="AutoShape 28">
            <a:hlinkClick r:id="rId8" action="ppaction://hlinksldjump"/>
          </p:cNvPr>
          <p:cNvSpPr>
            <a:spLocks noChangeArrowheads="1"/>
          </p:cNvSpPr>
          <p:nvPr/>
        </p:nvSpPr>
        <p:spPr bwMode="auto">
          <a:xfrm>
            <a:off x="8839200" y="6553200"/>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39" name="Rectangle 38"/>
          <p:cNvSpPr/>
          <p:nvPr/>
        </p:nvSpPr>
        <p:spPr>
          <a:xfrm>
            <a:off x="0" y="685800"/>
            <a:ext cx="9144000" cy="4572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latin typeface="Myriad Pro"/>
              </a:rPr>
              <a:t>Global Professional Services MI </a:t>
            </a:r>
            <a:endParaRPr lang="en-US" dirty="0">
              <a:solidFill>
                <a:schemeClr val="tx1"/>
              </a:solidFill>
            </a:endParaRPr>
          </a:p>
        </p:txBody>
      </p:sp>
      <p:sp>
        <p:nvSpPr>
          <p:cNvPr id="25" name="Double Bracket 24"/>
          <p:cNvSpPr/>
          <p:nvPr/>
        </p:nvSpPr>
        <p:spPr>
          <a:xfrm>
            <a:off x="2590800" y="3638144"/>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Hot IT Implementation Trends in Legal Services</a:t>
            </a:r>
          </a:p>
        </p:txBody>
      </p:sp>
      <p:sp>
        <p:nvSpPr>
          <p:cNvPr id="28" name="Double Bracket 27"/>
          <p:cNvSpPr/>
          <p:nvPr/>
        </p:nvSpPr>
        <p:spPr>
          <a:xfrm>
            <a:off x="2590800" y="41910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Hot IT Implementation Trends in HR &amp; Employment Services</a:t>
            </a:r>
          </a:p>
        </p:txBody>
      </p:sp>
      <p:sp>
        <p:nvSpPr>
          <p:cNvPr id="23" name="Double Bracket 22"/>
          <p:cNvSpPr/>
          <p:nvPr/>
        </p:nvSpPr>
        <p:spPr>
          <a:xfrm>
            <a:off x="2590800" y="47244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Hot IT Implementation Trends in Real Estate Advisory Services Firms</a:t>
            </a:r>
          </a:p>
        </p:txBody>
      </p:sp>
      <p:sp>
        <p:nvSpPr>
          <p:cNvPr id="24" name="Rectangle 16">
            <a:hlinkClick r:id="rId9" action="ppaction://hlinksldjump"/>
          </p:cNvPr>
          <p:cNvSpPr>
            <a:spLocks noChangeArrowheads="1"/>
          </p:cNvSpPr>
          <p:nvPr/>
        </p:nvSpPr>
        <p:spPr bwMode="auto">
          <a:xfrm>
            <a:off x="76200" y="1752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Market Overview </a:t>
            </a:r>
          </a:p>
        </p:txBody>
      </p:sp>
      <p:sp>
        <p:nvSpPr>
          <p:cNvPr id="26" name="Rectangle 20">
            <a:hlinkClick r:id="rId10" action="ppaction://hlinksldjump"/>
          </p:cNvPr>
          <p:cNvSpPr>
            <a:spLocks noChangeArrowheads="1"/>
          </p:cNvSpPr>
          <p:nvPr/>
        </p:nvSpPr>
        <p:spPr bwMode="auto">
          <a:xfrm>
            <a:off x="76200" y="2286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Industry Insights</a:t>
            </a:r>
          </a:p>
        </p:txBody>
      </p:sp>
      <p:sp>
        <p:nvSpPr>
          <p:cNvPr id="27" name="Rectangle 21">
            <a:hlinkClick r:id="rId11" action="ppaction://hlinksldjump"/>
          </p:cNvPr>
          <p:cNvSpPr>
            <a:spLocks noChangeArrowheads="1"/>
          </p:cNvSpPr>
          <p:nvPr/>
        </p:nvSpPr>
        <p:spPr bwMode="auto">
          <a:xfrm>
            <a:off x="76200" y="28194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Deals Space</a:t>
            </a:r>
          </a:p>
        </p:txBody>
      </p:sp>
      <p:sp>
        <p:nvSpPr>
          <p:cNvPr id="29" name="Rectangle 22">
            <a:hlinkClick r:id="rId12" action="ppaction://hlinksldjump"/>
          </p:cNvPr>
          <p:cNvSpPr>
            <a:spLocks noChangeArrowheads="1"/>
          </p:cNvSpPr>
          <p:nvPr/>
        </p:nvSpPr>
        <p:spPr bwMode="auto">
          <a:xfrm>
            <a:off x="76200" y="33528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Business Trends</a:t>
            </a:r>
          </a:p>
        </p:txBody>
      </p:sp>
      <p:sp>
        <p:nvSpPr>
          <p:cNvPr id="30" name="Rectangle 37">
            <a:hlinkClick r:id="rId13" action="ppaction://hlinksldjump"/>
          </p:cNvPr>
          <p:cNvSpPr>
            <a:spLocks noChangeArrowheads="1"/>
          </p:cNvSpPr>
          <p:nvPr/>
        </p:nvSpPr>
        <p:spPr bwMode="auto">
          <a:xfrm>
            <a:off x="76200" y="3886200"/>
            <a:ext cx="2377440" cy="457200"/>
          </a:xfrm>
          <a:prstGeom prst="rect">
            <a:avLst/>
          </a:prstGeom>
          <a:solidFill>
            <a:srgbClr val="BEE395"/>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cs typeface="Arial" pitchFamily="34" charset="0"/>
              </a:rPr>
              <a:t>Technology Trends</a:t>
            </a:r>
            <a:endParaRPr lang="en-US" sz="1600" b="1" kern="0" dirty="0">
              <a:solidFill>
                <a:srgbClr val="111111"/>
              </a:solidFill>
              <a:latin typeface="+mj-lt"/>
              <a:cs typeface="Arial" pitchFamily="34" charset="0"/>
            </a:endParaRPr>
          </a:p>
        </p:txBody>
      </p:sp>
      <p:sp>
        <p:nvSpPr>
          <p:cNvPr id="31" name="Rectangle 21">
            <a:hlinkClick r:id="rId14" action="ppaction://hlinksldjump"/>
          </p:cNvPr>
          <p:cNvSpPr>
            <a:spLocks noChangeArrowheads="1"/>
          </p:cNvSpPr>
          <p:nvPr/>
        </p:nvSpPr>
        <p:spPr bwMode="auto">
          <a:xfrm>
            <a:off x="76200" y="4419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Competitive Landscape</a:t>
            </a:r>
          </a:p>
        </p:txBody>
      </p:sp>
      <p:sp>
        <p:nvSpPr>
          <p:cNvPr id="40" name="Rectangle 21">
            <a:hlinkClick r:id="rId15" action="ppaction://hlinksldjump"/>
          </p:cNvPr>
          <p:cNvSpPr>
            <a:spLocks noChangeArrowheads="1"/>
          </p:cNvSpPr>
          <p:nvPr/>
        </p:nvSpPr>
        <p:spPr bwMode="auto">
          <a:xfrm>
            <a:off x="76200" y="4953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Market Forecast</a:t>
            </a:r>
          </a:p>
        </p:txBody>
      </p:sp>
      <p:sp>
        <p:nvSpPr>
          <p:cNvPr id="42" name="Double Bracket 41"/>
          <p:cNvSpPr/>
          <p:nvPr/>
        </p:nvSpPr>
        <p:spPr>
          <a:xfrm>
            <a:off x="2590800" y="31242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Hot IT Implementation Trends in Accountancy Services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71" name="Picture 7"/>
          <p:cNvPicPr>
            <a:picLocks noChangeAspect="1" noChangeArrowheads="1"/>
          </p:cNvPicPr>
          <p:nvPr/>
        </p:nvPicPr>
        <p:blipFill>
          <a:blip r:embed="rId3"/>
          <a:srcRect/>
          <a:stretch>
            <a:fillRect/>
          </a:stretch>
        </p:blipFill>
        <p:spPr bwMode="auto">
          <a:xfrm>
            <a:off x="304800" y="3886200"/>
            <a:ext cx="1219200" cy="1224643"/>
          </a:xfrm>
          <a:prstGeom prst="rect">
            <a:avLst/>
          </a:prstGeom>
          <a:noFill/>
          <a:ln w="9525">
            <a:noFill/>
            <a:miter lim="800000"/>
            <a:headEnd/>
            <a:tailEnd/>
          </a:ln>
          <a:effectLst/>
        </p:spPr>
      </p:pic>
      <p:pic>
        <p:nvPicPr>
          <p:cNvPr id="139267" name="Picture 3"/>
          <p:cNvPicPr>
            <a:picLocks noChangeAspect="1" noChangeArrowheads="1"/>
          </p:cNvPicPr>
          <p:nvPr/>
        </p:nvPicPr>
        <p:blipFill>
          <a:blip r:embed="rId4"/>
          <a:srcRect/>
          <a:stretch>
            <a:fillRect/>
          </a:stretch>
        </p:blipFill>
        <p:spPr bwMode="auto">
          <a:xfrm>
            <a:off x="131587" y="914400"/>
            <a:ext cx="1601557" cy="726231"/>
          </a:xfrm>
          <a:prstGeom prst="rect">
            <a:avLst/>
          </a:prstGeom>
          <a:noFill/>
          <a:ln w="9525">
            <a:noFill/>
            <a:miter lim="800000"/>
            <a:headEnd/>
            <a:tailEnd/>
          </a:ln>
          <a:effectLst/>
        </p:spPr>
      </p:pic>
      <p:sp>
        <p:nvSpPr>
          <p:cNvPr id="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IT Trends </a:t>
            </a:r>
            <a:br>
              <a:rPr sz="2000" b="1" smtClean="0">
                <a:solidFill>
                  <a:srgbClr val="FFFFFF"/>
                </a:solidFill>
                <a:latin typeface="Myriad Pro"/>
              </a:rPr>
            </a:br>
            <a:r>
              <a:rPr sz="1800" smtClean="0">
                <a:solidFill>
                  <a:srgbClr val="FFFFFF"/>
                </a:solidFill>
                <a:latin typeface="Myriad Pro"/>
              </a:rPr>
              <a:t>Hot IT Implementation </a:t>
            </a:r>
            <a:r>
              <a:rPr sz="1800" smtClean="0">
                <a:latin typeface="Myriad Pro"/>
              </a:rPr>
              <a:t>Trends in Accountancy Services</a:t>
            </a:r>
            <a:endParaRPr sz="1800" dirty="0" smtClean="0">
              <a:latin typeface="Myriad Pro"/>
            </a:endParaRPr>
          </a:p>
        </p:txBody>
      </p:sp>
      <p:sp>
        <p:nvSpPr>
          <p:cNvPr id="12" name="Slide Number Placeholder 3"/>
          <p:cNvSpPr txBox="1">
            <a:spLocks/>
          </p:cNvSpPr>
          <p:nvPr/>
        </p:nvSpPr>
        <p:spPr>
          <a:xfrm>
            <a:off x="192024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Double Bracket 8"/>
          <p:cNvSpPr/>
          <p:nvPr/>
        </p:nvSpPr>
        <p:spPr>
          <a:xfrm>
            <a:off x="1920240" y="762000"/>
            <a:ext cx="7040880" cy="100584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Improved productivity </a:t>
            </a:r>
          </a:p>
          <a:p>
            <a:r>
              <a:rPr lang="en-US" sz="1200" dirty="0" smtClean="0"/>
              <a:t>Investment in IT has been identified as a key driver of productivity improvement among public accounting firms. IT enables public accounting firms to automate their routine auditing tasks and improve work collaboration and communication within audit teams, which in turn may enhance their service delivery</a:t>
            </a:r>
            <a:endParaRPr lang="en-US" sz="1200" dirty="0"/>
          </a:p>
        </p:txBody>
      </p:sp>
      <p:sp>
        <p:nvSpPr>
          <p:cNvPr id="27" name="Double Bracket 26"/>
          <p:cNvSpPr/>
          <p:nvPr/>
        </p:nvSpPr>
        <p:spPr>
          <a:xfrm>
            <a:off x="1920240" y="5085944"/>
            <a:ext cx="7040880" cy="1676400"/>
          </a:xfrm>
          <a:prstGeom prst="bracketPair">
            <a:avLst>
              <a:gd name="adj" fmla="val 9511"/>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Major Role of IT in Accounting</a:t>
            </a:r>
          </a:p>
          <a:p>
            <a:pPr marL="117475" indent="-117475">
              <a:buFont typeface="Arial" pitchFamily="34" charset="0"/>
              <a:buChar char="•"/>
            </a:pPr>
            <a:r>
              <a:rPr lang="en-US" sz="1200" dirty="0" smtClean="0"/>
              <a:t>To put information close to accountants .</a:t>
            </a:r>
          </a:p>
          <a:p>
            <a:pPr marL="117475" indent="-117475">
              <a:buFont typeface="Arial" pitchFamily="34" charset="0"/>
              <a:buChar char="•"/>
            </a:pPr>
            <a:r>
              <a:rPr lang="en-US" sz="1200" dirty="0" smtClean="0"/>
              <a:t>To improve the capacity of accounting research and extension specialists to </a:t>
            </a:r>
            <a:r>
              <a:rPr lang="en-US" sz="1200" dirty="0" err="1" smtClean="0"/>
              <a:t>organise</a:t>
            </a:r>
            <a:r>
              <a:rPr lang="en-US" sz="1200" dirty="0" smtClean="0"/>
              <a:t> , store , retrieve and accounting information exchange .</a:t>
            </a:r>
          </a:p>
          <a:p>
            <a:pPr marL="117475" indent="-117475">
              <a:buFont typeface="Arial" pitchFamily="34" charset="0"/>
              <a:buChar char="•"/>
            </a:pPr>
            <a:r>
              <a:rPr lang="en-US" sz="1200" dirty="0" smtClean="0"/>
              <a:t>To evolve mechanism of information sharing .</a:t>
            </a:r>
          </a:p>
          <a:p>
            <a:pPr marL="117475" indent="-117475">
              <a:buFont typeface="Arial" pitchFamily="34" charset="0"/>
              <a:buChar char="•"/>
            </a:pPr>
            <a:r>
              <a:rPr lang="en-US" sz="1200" dirty="0" smtClean="0"/>
              <a:t>To develop accounting database for easy access and data base decision making .</a:t>
            </a:r>
          </a:p>
          <a:p>
            <a:pPr marL="117475" indent="-117475">
              <a:buFont typeface="Arial" pitchFamily="34" charset="0"/>
              <a:buChar char="•"/>
            </a:pPr>
            <a:r>
              <a:rPr lang="en-US" sz="1200" dirty="0" smtClean="0"/>
              <a:t>Access to the storehouse of information is easy.</a:t>
            </a:r>
          </a:p>
          <a:p>
            <a:pPr marL="117475" indent="-117475">
              <a:buFont typeface="Arial" pitchFamily="34" charset="0"/>
              <a:buChar char="•"/>
            </a:pPr>
            <a:r>
              <a:rPr lang="en-US" sz="1200" dirty="0" smtClean="0"/>
              <a:t>accounting data will available universally .</a:t>
            </a:r>
          </a:p>
          <a:p>
            <a:pPr marL="117475" indent="-117475">
              <a:buFont typeface="Arial" pitchFamily="34" charset="0"/>
              <a:buChar char="•"/>
            </a:pPr>
            <a:r>
              <a:rPr lang="en-US" sz="1200" dirty="0" smtClean="0"/>
              <a:t>One accountant can deal with various companies through effective utilization of IT in accounting .</a:t>
            </a:r>
          </a:p>
        </p:txBody>
      </p:sp>
      <p:sp>
        <p:nvSpPr>
          <p:cNvPr id="17" name="Double Bracket 16"/>
          <p:cNvSpPr/>
          <p:nvPr/>
        </p:nvSpPr>
        <p:spPr>
          <a:xfrm>
            <a:off x="1920240" y="1846632"/>
            <a:ext cx="7040880" cy="100584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Improved Accuracy</a:t>
            </a:r>
          </a:p>
          <a:p>
            <a:r>
              <a:rPr lang="en-US" sz="1200" dirty="0" smtClean="0"/>
              <a:t>Accounting work is very detailed and accuracy in recording and reporting is greatly valued. Technology has had a positive effect in accounting applications because calculations done by a computer program experience very few errors.</a:t>
            </a:r>
            <a:endParaRPr lang="en-US" sz="1200" dirty="0"/>
          </a:p>
        </p:txBody>
      </p:sp>
      <p:sp>
        <p:nvSpPr>
          <p:cNvPr id="18" name="Double Bracket 17"/>
          <p:cNvSpPr/>
          <p:nvPr/>
        </p:nvSpPr>
        <p:spPr>
          <a:xfrm>
            <a:off x="1920240" y="2913432"/>
            <a:ext cx="7040880" cy="100584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Data Mining Tools</a:t>
            </a:r>
          </a:p>
          <a:p>
            <a:r>
              <a:rPr lang="en-US" sz="1200" dirty="0" smtClean="0"/>
              <a:t>Data mining tools are critical within accounting firms, as they enable firms to respond immediately to changes in the economic and regulatory environment.</a:t>
            </a:r>
            <a:endParaRPr lang="en-US" sz="1200" dirty="0"/>
          </a:p>
        </p:txBody>
      </p:sp>
      <p:sp>
        <p:nvSpPr>
          <p:cNvPr id="19" name="Double Bracket 18"/>
          <p:cNvSpPr/>
          <p:nvPr/>
        </p:nvSpPr>
        <p:spPr>
          <a:xfrm>
            <a:off x="1920240" y="3989960"/>
            <a:ext cx="7040880" cy="100584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Web-Based Alert Tools</a:t>
            </a:r>
          </a:p>
          <a:p>
            <a:r>
              <a:rPr lang="en-US" sz="1200" dirty="0" smtClean="0"/>
              <a:t>Web-based alert tools notify firms immediately when there are any regulatory changes. Most importantly, firms will be able to change the settings so that the filter will notify them only of changes that effect their specific practice areas.</a:t>
            </a:r>
            <a:endParaRPr lang="en-US" sz="1200" dirty="0"/>
          </a:p>
        </p:txBody>
      </p:sp>
      <p:sp>
        <p:nvSpPr>
          <p:cNvPr id="25" name="Slide Number Placeholder 3"/>
          <p:cNvSpPr txBox="1">
            <a:spLocks/>
          </p:cNvSpPr>
          <p:nvPr/>
        </p:nvSpPr>
        <p:spPr>
          <a:xfrm>
            <a:off x="6858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26" name="Double Bracket 25"/>
          <p:cNvSpPr/>
          <p:nvPr/>
        </p:nvSpPr>
        <p:spPr>
          <a:xfrm>
            <a:off x="76200" y="762000"/>
            <a:ext cx="1676400" cy="100584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30" name="Double Bracket 29"/>
          <p:cNvSpPr/>
          <p:nvPr/>
        </p:nvSpPr>
        <p:spPr>
          <a:xfrm>
            <a:off x="76200" y="5085944"/>
            <a:ext cx="1676400" cy="1676400"/>
          </a:xfrm>
          <a:prstGeom prst="bracketPair">
            <a:avLst>
              <a:gd name="adj" fmla="val 8930"/>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smtClean="0"/>
          </a:p>
        </p:txBody>
      </p:sp>
      <p:sp>
        <p:nvSpPr>
          <p:cNvPr id="31" name="Double Bracket 30"/>
          <p:cNvSpPr/>
          <p:nvPr/>
        </p:nvSpPr>
        <p:spPr>
          <a:xfrm>
            <a:off x="76200" y="1846632"/>
            <a:ext cx="1676400" cy="100584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36" name="Double Bracket 35"/>
          <p:cNvSpPr/>
          <p:nvPr/>
        </p:nvSpPr>
        <p:spPr>
          <a:xfrm>
            <a:off x="76200" y="2913432"/>
            <a:ext cx="1676400" cy="100584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37" name="Double Bracket 36"/>
          <p:cNvSpPr/>
          <p:nvPr/>
        </p:nvSpPr>
        <p:spPr>
          <a:xfrm>
            <a:off x="76200" y="3989960"/>
            <a:ext cx="1676400" cy="100584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pic>
        <p:nvPicPr>
          <p:cNvPr id="139268" name="Picture 4"/>
          <p:cNvPicPr>
            <a:picLocks noChangeAspect="1" noChangeArrowheads="1"/>
          </p:cNvPicPr>
          <p:nvPr/>
        </p:nvPicPr>
        <p:blipFill>
          <a:blip r:embed="rId5"/>
          <a:srcRect l="3778" t="14444" b="7333"/>
          <a:stretch>
            <a:fillRect/>
          </a:stretch>
        </p:blipFill>
        <p:spPr bwMode="auto">
          <a:xfrm>
            <a:off x="304800" y="1895272"/>
            <a:ext cx="1177420" cy="957164"/>
          </a:xfrm>
          <a:prstGeom prst="rect">
            <a:avLst/>
          </a:prstGeom>
          <a:noFill/>
          <a:ln w="9525">
            <a:noFill/>
            <a:miter lim="800000"/>
            <a:headEnd/>
            <a:tailEnd/>
          </a:ln>
          <a:effectLst/>
        </p:spPr>
      </p:pic>
      <p:pic>
        <p:nvPicPr>
          <p:cNvPr id="139270" name="Picture 6"/>
          <p:cNvPicPr>
            <a:picLocks noChangeAspect="1" noChangeArrowheads="1"/>
          </p:cNvPicPr>
          <p:nvPr/>
        </p:nvPicPr>
        <p:blipFill>
          <a:blip r:embed="rId6"/>
          <a:srcRect/>
          <a:stretch>
            <a:fillRect/>
          </a:stretch>
        </p:blipFill>
        <p:spPr bwMode="auto">
          <a:xfrm>
            <a:off x="238328" y="2953969"/>
            <a:ext cx="1385888" cy="922246"/>
          </a:xfrm>
          <a:prstGeom prst="rect">
            <a:avLst/>
          </a:prstGeom>
          <a:noFill/>
          <a:ln w="9525">
            <a:noFill/>
            <a:miter lim="800000"/>
            <a:headEnd/>
            <a:tailEnd/>
          </a:ln>
          <a:effectLst/>
        </p:spPr>
      </p:pic>
      <p:pic>
        <p:nvPicPr>
          <p:cNvPr id="139272" name="Picture 8"/>
          <p:cNvPicPr>
            <a:picLocks noChangeAspect="1" noChangeArrowheads="1"/>
          </p:cNvPicPr>
          <p:nvPr/>
        </p:nvPicPr>
        <p:blipFill>
          <a:blip r:embed="rId7"/>
          <a:srcRect/>
          <a:stretch>
            <a:fillRect/>
          </a:stretch>
        </p:blipFill>
        <p:spPr bwMode="auto">
          <a:xfrm>
            <a:off x="152400" y="5334000"/>
            <a:ext cx="1518837" cy="121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IT Trends </a:t>
            </a:r>
            <a:br>
              <a:rPr sz="2000" b="1" smtClean="0">
                <a:solidFill>
                  <a:srgbClr val="FFFFFF"/>
                </a:solidFill>
                <a:latin typeface="Myriad Pro"/>
              </a:rPr>
            </a:br>
            <a:r>
              <a:rPr sz="1800" smtClean="0">
                <a:solidFill>
                  <a:srgbClr val="FFFFFF"/>
                </a:solidFill>
                <a:latin typeface="Myriad Pro"/>
              </a:rPr>
              <a:t>Hot IT Implementation </a:t>
            </a:r>
            <a:r>
              <a:rPr sz="1800" smtClean="0">
                <a:latin typeface="Myriad Pro"/>
              </a:rPr>
              <a:t>Trends in Legal Services</a:t>
            </a:r>
            <a:endParaRPr sz="1800" dirty="0" smtClean="0">
              <a:latin typeface="Myriad Pro"/>
            </a:endParaRPr>
          </a:p>
        </p:txBody>
      </p:sp>
      <p:sp>
        <p:nvSpPr>
          <p:cNvPr id="6" name="Rectangle 8"/>
          <p:cNvSpPr>
            <a:spLocks noChangeArrowheads="1"/>
          </p:cNvSpPr>
          <p:nvPr/>
        </p:nvSpPr>
        <p:spPr bwMode="auto">
          <a:xfrm>
            <a:off x="152400" y="762000"/>
            <a:ext cx="3200400" cy="4154984"/>
          </a:xfrm>
          <a:prstGeom prst="rect">
            <a:avLst/>
          </a:prstGeom>
          <a:solidFill>
            <a:schemeClr val="bg1">
              <a:lumMod val="95000"/>
            </a:schemeClr>
          </a:solidFill>
          <a:ln w="22225">
            <a:noFill/>
            <a:miter lim="800000"/>
            <a:headEnd/>
            <a:tailEnd/>
          </a:ln>
          <a:effectLst/>
          <a:scene3d>
            <a:camera prst="orthographicFront"/>
            <a:lightRig rig="threePt" dir="t">
              <a:rot lat="0" lon="0" rev="9000000"/>
            </a:lightRig>
          </a:scene3d>
          <a:sp3d>
            <a:bevelT w="190500" h="38100"/>
          </a:sp3d>
        </p:spPr>
        <p:txBody>
          <a:bodyPr wrap="square">
            <a:spAutoFit/>
          </a:bodyPr>
          <a:lstStyle/>
          <a:p>
            <a:pPr algn="just">
              <a:lnSpc>
                <a:spcPct val="120000"/>
              </a:lnSpc>
            </a:pPr>
            <a:r>
              <a:rPr lang="en-US" sz="1100" b="1" dirty="0" smtClean="0">
                <a:latin typeface="+mj-lt"/>
              </a:rPr>
              <a:t>Critical Drivers of IT Adoption in Legal Services:</a:t>
            </a:r>
          </a:p>
          <a:p>
            <a:pPr algn="just">
              <a:lnSpc>
                <a:spcPct val="120000"/>
              </a:lnSpc>
              <a:buFont typeface="Wingdings" pitchFamily="2" charset="2"/>
              <a:buChar char="Ø"/>
            </a:pPr>
            <a:r>
              <a:rPr lang="en-US" sz="1100" dirty="0" smtClean="0">
                <a:latin typeface="+mj-lt"/>
              </a:rPr>
              <a:t> </a:t>
            </a:r>
            <a:r>
              <a:rPr lang="en-US" sz="1100" b="1" dirty="0" smtClean="0">
                <a:latin typeface="+mj-lt"/>
              </a:rPr>
              <a:t>Recession: </a:t>
            </a:r>
            <a:r>
              <a:rPr lang="en-US" sz="1100" dirty="0" smtClean="0">
                <a:latin typeface="+mj-lt"/>
              </a:rPr>
              <a:t>Many law firms have thrived during downturn due to their particular practice areas of functioning, while others suffered heavily. </a:t>
            </a:r>
            <a:r>
              <a:rPr lang="en-US" sz="1100" dirty="0" err="1" smtClean="0">
                <a:latin typeface="+mj-lt"/>
              </a:rPr>
              <a:t>Halliwells</a:t>
            </a:r>
            <a:r>
              <a:rPr lang="en-US" sz="1100" dirty="0" smtClean="0">
                <a:latin typeface="+mj-lt"/>
              </a:rPr>
              <a:t>, for example, once one of the UK’s top 50 law firms, went into administration in July 2010.</a:t>
            </a:r>
          </a:p>
          <a:p>
            <a:pPr algn="just">
              <a:lnSpc>
                <a:spcPct val="120000"/>
              </a:lnSpc>
              <a:buFont typeface="Wingdings" pitchFamily="2" charset="2"/>
              <a:buChar char="Ø"/>
            </a:pPr>
            <a:r>
              <a:rPr lang="en-US" sz="1100" b="1" dirty="0" smtClean="0">
                <a:latin typeface="+mj-lt"/>
              </a:rPr>
              <a:t>Technology-led commoditization of legal services.</a:t>
            </a:r>
            <a:r>
              <a:rPr lang="en-US" sz="1100" dirty="0" smtClean="0">
                <a:latin typeface="+mj-lt"/>
              </a:rPr>
              <a:t> The ability to assemble ever more sophisticated legal documents automatically means that many of legal sector’s traditional revenue sources are under constant price pressure. </a:t>
            </a:r>
          </a:p>
          <a:p>
            <a:pPr algn="just">
              <a:lnSpc>
                <a:spcPct val="120000"/>
              </a:lnSpc>
              <a:buFont typeface="Wingdings" pitchFamily="2" charset="2"/>
              <a:buChar char="Ø"/>
            </a:pPr>
            <a:r>
              <a:rPr lang="en-US" sz="1100" b="1" dirty="0" smtClean="0">
                <a:latin typeface="+mj-lt"/>
              </a:rPr>
              <a:t> Increasing use of fixed fees</a:t>
            </a:r>
            <a:r>
              <a:rPr lang="en-US" sz="1100" dirty="0" smtClean="0">
                <a:latin typeface="+mj-lt"/>
              </a:rPr>
              <a:t> for certain categories of legal work. Once a fee is fixed, the firm’s profit depends on its ability to provide services cost effectively. </a:t>
            </a:r>
          </a:p>
          <a:p>
            <a:pPr algn="just">
              <a:lnSpc>
                <a:spcPct val="120000"/>
              </a:lnSpc>
              <a:buFont typeface="Wingdings" pitchFamily="2" charset="2"/>
              <a:buChar char="Ø"/>
            </a:pPr>
            <a:r>
              <a:rPr lang="en-US" sz="1100" dirty="0" smtClean="0">
                <a:latin typeface="+mj-lt"/>
              </a:rPr>
              <a:t> </a:t>
            </a:r>
            <a:r>
              <a:rPr lang="en-US" sz="1100" b="1" dirty="0" smtClean="0">
                <a:latin typeface="+mj-lt"/>
              </a:rPr>
              <a:t>Growing technological sophistication of clients. </a:t>
            </a:r>
            <a:r>
              <a:rPr lang="en-US" sz="1100" dirty="0" smtClean="0">
                <a:latin typeface="+mj-lt"/>
              </a:rPr>
              <a:t>Not only are they increasingly concerned with the way in which their information is handled by their law firms, clients are also demanding instant access to both documents and lawyers. </a:t>
            </a:r>
          </a:p>
        </p:txBody>
      </p:sp>
      <p:sp>
        <p:nvSpPr>
          <p:cNvPr id="12"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 name="Rectangle 12"/>
          <p:cNvSpPr/>
          <p:nvPr/>
        </p:nvSpPr>
        <p:spPr>
          <a:xfrm>
            <a:off x="76200" y="5029200"/>
            <a:ext cx="3505200" cy="1676400"/>
          </a:xfrm>
          <a:prstGeom prst="rect">
            <a:avLst/>
          </a:prstGeom>
          <a:solidFill>
            <a:srgbClr val="DCF0C6"/>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10000"/>
              </a:lnSpc>
              <a:buFont typeface="Arial" pitchFamily="34" charset="0"/>
              <a:buChar char="•"/>
            </a:pPr>
            <a:r>
              <a:rPr lang="en-US" sz="1100" b="1" dirty="0" smtClean="0">
                <a:solidFill>
                  <a:schemeClr val="tx1"/>
                </a:solidFill>
              </a:rPr>
              <a:t> Competition, commoditization and client sophistication are forcing law firms to pursue technology-driven efficiencies.</a:t>
            </a:r>
          </a:p>
          <a:p>
            <a:pPr algn="just">
              <a:lnSpc>
                <a:spcPct val="110000"/>
              </a:lnSpc>
              <a:buFont typeface="Arial" pitchFamily="34" charset="0"/>
              <a:buChar char="•"/>
            </a:pPr>
            <a:r>
              <a:rPr lang="en-US" sz="1100" b="1" dirty="0" smtClean="0">
                <a:solidFill>
                  <a:schemeClr val="tx1"/>
                </a:solidFill>
              </a:rPr>
              <a:t> The legal software sector has not seen the same supplier consolidation that has defined the mainstream enterprise applications business in the past ten years, which means that vendors and their products are still arranged in functional silos. This in turn means that law firms’ information assets are often similarly </a:t>
            </a:r>
            <a:r>
              <a:rPr lang="en-US" sz="1100" b="1" dirty="0" err="1" smtClean="0">
                <a:solidFill>
                  <a:schemeClr val="tx1"/>
                </a:solidFill>
              </a:rPr>
              <a:t>siloed</a:t>
            </a:r>
            <a:r>
              <a:rPr lang="en-US" sz="1100" b="1" dirty="0" smtClean="0">
                <a:solidFill>
                  <a:schemeClr val="tx1"/>
                </a:solidFill>
              </a:rPr>
              <a:t>.</a:t>
            </a:r>
            <a:endParaRPr lang="en-US" sz="1100" b="1" dirty="0">
              <a:solidFill>
                <a:schemeClr val="tx1"/>
              </a:solidFill>
            </a:endParaRPr>
          </a:p>
        </p:txBody>
      </p:sp>
      <p:sp>
        <p:nvSpPr>
          <p:cNvPr id="9" name="Double Bracket 8"/>
          <p:cNvSpPr/>
          <p:nvPr/>
        </p:nvSpPr>
        <p:spPr>
          <a:xfrm>
            <a:off x="3733800" y="762000"/>
            <a:ext cx="5074920" cy="128016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r>
              <a:rPr lang="en-US" sz="1100" b="1" dirty="0" smtClean="0"/>
              <a:t>Big Data</a:t>
            </a:r>
          </a:p>
          <a:p>
            <a:pPr algn="just"/>
            <a:r>
              <a:rPr lang="en-US" sz="1100" dirty="0" smtClean="0"/>
              <a:t>The industry is full of transaction-based processes — from service of process to trademark filings to legal billing invoices. There are opportunities for the legal industry to responsibly leverage the data that is a by-product of these transactions to improve decision making and streamline operations. </a:t>
            </a:r>
            <a:endParaRPr lang="en-US" sz="1100" dirty="0"/>
          </a:p>
        </p:txBody>
      </p:sp>
      <p:sp>
        <p:nvSpPr>
          <p:cNvPr id="10" name="Double Bracket 9"/>
          <p:cNvSpPr/>
          <p:nvPr/>
        </p:nvSpPr>
        <p:spPr>
          <a:xfrm>
            <a:off x="3733800" y="2133600"/>
            <a:ext cx="5074920" cy="128016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r>
              <a:rPr lang="en-US" sz="1100" b="1" dirty="0" smtClean="0"/>
              <a:t>Social Media</a:t>
            </a:r>
          </a:p>
          <a:p>
            <a:pPr algn="just"/>
            <a:r>
              <a:rPr lang="en-US" sz="1100" dirty="0" smtClean="0"/>
              <a:t>Leaders at several top 100 firms are for the first time hiring full-time social media specialists to manage firms’ LinkedIn, YouTube and Twitter accounts, and many more are making a concerted effort to prioritize social media outreach in marketing campaigns. Now firms are learning to sell themselves in more indirect ways — such as urging attorneys to blog about new regulations or court cases they’re not personally involved in</a:t>
            </a:r>
            <a:endParaRPr lang="en-US" sz="1100" dirty="0"/>
          </a:p>
        </p:txBody>
      </p:sp>
      <p:sp>
        <p:nvSpPr>
          <p:cNvPr id="14" name="Double Bracket 13"/>
          <p:cNvSpPr/>
          <p:nvPr/>
        </p:nvSpPr>
        <p:spPr>
          <a:xfrm>
            <a:off x="3733800" y="3596640"/>
            <a:ext cx="5074920" cy="128016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r>
              <a:rPr lang="en-US" sz="1100" b="1" dirty="0" smtClean="0"/>
              <a:t>Mobile Apps</a:t>
            </a:r>
          </a:p>
          <a:p>
            <a:pPr algn="just"/>
            <a:r>
              <a:rPr lang="en-US" sz="1100" dirty="0" smtClean="0"/>
              <a:t>Mobile apps and devices are quickly becoming the life blood of law firms. Firms want to give their lawyers the tools they need to do their jobs most effectively and productively. </a:t>
            </a:r>
            <a:endParaRPr lang="en-US" sz="1100" dirty="0"/>
          </a:p>
        </p:txBody>
      </p:sp>
      <p:sp>
        <p:nvSpPr>
          <p:cNvPr id="15" name="Double Bracket 14"/>
          <p:cNvSpPr/>
          <p:nvPr/>
        </p:nvSpPr>
        <p:spPr>
          <a:xfrm>
            <a:off x="3733800" y="5196840"/>
            <a:ext cx="5227320" cy="1280160"/>
          </a:xfrm>
          <a:prstGeom prst="bracketPair">
            <a:avLst>
              <a:gd name="adj" fmla="val 12412"/>
            </a:avLst>
          </a:prstGeom>
          <a:solidFill>
            <a:srgbClr val="DCF0C6"/>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10000"/>
              </a:lnSpc>
              <a:buFont typeface="Arial" pitchFamily="34" charset="0"/>
              <a:buChar char="•"/>
            </a:pPr>
            <a:r>
              <a:rPr lang="en-US" sz="1100" b="1" dirty="0" smtClean="0"/>
              <a:t> August 29, 2012- Mobile device management solutions provider </a:t>
            </a:r>
            <a:r>
              <a:rPr lang="en-US" sz="1100" b="1" dirty="0" err="1" smtClean="0"/>
              <a:t>MobileIron</a:t>
            </a:r>
            <a:r>
              <a:rPr lang="en-US" sz="1100" b="1" dirty="0" smtClean="0"/>
              <a:t> </a:t>
            </a:r>
            <a:r>
              <a:rPr lang="en-US" sz="1100" dirty="0" smtClean="0"/>
              <a:t>has recently revealed that it supports</a:t>
            </a:r>
            <a:r>
              <a:rPr lang="en-US" sz="1100" b="1" dirty="0" smtClean="0"/>
              <a:t> half of the 10 largest law firms </a:t>
            </a:r>
            <a:r>
              <a:rPr lang="en-US" sz="1100" dirty="0" smtClean="0"/>
              <a:t>in the world and nearly a quarter of the 100 largest U.S firms. In just the last 90 days, the company has added </a:t>
            </a:r>
            <a:r>
              <a:rPr lang="en-US" sz="1100" b="1" dirty="0" smtClean="0"/>
              <a:t>30 law firms as new customers.</a:t>
            </a:r>
            <a:endParaRPr lang="en-US" sz="11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a:srcRect/>
          <a:stretch>
            <a:fillRect/>
          </a:stretch>
        </p:blipFill>
        <p:spPr bwMode="auto">
          <a:xfrm>
            <a:off x="228600" y="1066800"/>
            <a:ext cx="1457324" cy="978641"/>
          </a:xfrm>
          <a:prstGeom prst="rect">
            <a:avLst/>
          </a:prstGeom>
          <a:noFill/>
          <a:ln w="9525">
            <a:noFill/>
            <a:miter lim="800000"/>
            <a:headEnd/>
            <a:tailEnd/>
          </a:ln>
          <a:effectLst/>
        </p:spPr>
      </p:pic>
      <p:sp>
        <p:nvSpPr>
          <p:cNvPr id="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IT Trends </a:t>
            </a:r>
            <a:br>
              <a:rPr sz="2000" b="1" smtClean="0">
                <a:solidFill>
                  <a:srgbClr val="FFFFFF"/>
                </a:solidFill>
                <a:latin typeface="Myriad Pro"/>
              </a:rPr>
            </a:br>
            <a:r>
              <a:rPr sz="1800" smtClean="0">
                <a:solidFill>
                  <a:srgbClr val="FFFFFF"/>
                </a:solidFill>
                <a:latin typeface="Myriad Pro"/>
              </a:rPr>
              <a:t>Hot IT Implementation </a:t>
            </a:r>
            <a:r>
              <a:rPr sz="1800" smtClean="0">
                <a:latin typeface="Myriad Pro"/>
              </a:rPr>
              <a:t>Trends in Legal Services</a:t>
            </a:r>
            <a:endParaRPr sz="1800" dirty="0" smtClean="0">
              <a:latin typeface="Myriad Pro"/>
            </a:endParaRPr>
          </a:p>
        </p:txBody>
      </p:sp>
      <p:sp>
        <p:nvSpPr>
          <p:cNvPr id="12"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Double Bracket 8"/>
          <p:cNvSpPr/>
          <p:nvPr/>
        </p:nvSpPr>
        <p:spPr>
          <a:xfrm>
            <a:off x="1798320" y="896568"/>
            <a:ext cx="7040880" cy="118872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Collaboration platforms will become social and be based around people rather than documents</a:t>
            </a:r>
          </a:p>
          <a:p>
            <a:pPr marL="117475" indent="-117475">
              <a:buFont typeface="Arial" pitchFamily="34" charset="0"/>
              <a:buChar char="•"/>
            </a:pPr>
            <a:r>
              <a:rPr lang="en-US" sz="1200" dirty="0" smtClean="0"/>
              <a:t>Web 2.0 features will shift the emphasis from documents collaboration to facilitating interactions with people.  These platforms will make it easier for people to connect based on expertise and areas of interest as well as availability</a:t>
            </a:r>
          </a:p>
          <a:p>
            <a:pPr marL="117475" indent="-117475">
              <a:buFont typeface="Arial" pitchFamily="34" charset="0"/>
              <a:buChar char="•"/>
            </a:pPr>
            <a:r>
              <a:rPr lang="en-US" sz="1200" dirty="0" smtClean="0"/>
              <a:t>This technology will build social networks that will help the organization to be more agile and responsive to business changes</a:t>
            </a:r>
            <a:endParaRPr lang="en-US" sz="1200" dirty="0"/>
          </a:p>
        </p:txBody>
      </p:sp>
      <p:sp>
        <p:nvSpPr>
          <p:cNvPr id="27" name="Double Bracket 26"/>
          <p:cNvSpPr/>
          <p:nvPr/>
        </p:nvSpPr>
        <p:spPr>
          <a:xfrm>
            <a:off x="1798320" y="2268168"/>
            <a:ext cx="7040880" cy="118872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Client facing systems and tools will become integrated with internal systems and tools </a:t>
            </a:r>
          </a:p>
          <a:p>
            <a:pPr marL="117475" indent="-117475">
              <a:buFont typeface="Arial" pitchFamily="34" charset="0"/>
              <a:buChar char="•"/>
            </a:pPr>
            <a:r>
              <a:rPr lang="en-US" sz="1200" dirty="0" smtClean="0"/>
              <a:t>Information and content that is shared with external parties will be integrated with systems that are used internally.</a:t>
            </a:r>
          </a:p>
          <a:p>
            <a:pPr marL="117475" indent="-117475">
              <a:buFont typeface="Arial" pitchFamily="34" charset="0"/>
              <a:buChar char="•"/>
            </a:pPr>
            <a:r>
              <a:rPr lang="en-US" sz="1200" dirty="0" smtClean="0"/>
              <a:t>This capability will allow us to manage end to end legal and business processes in a streamlined and efficient manner</a:t>
            </a:r>
          </a:p>
        </p:txBody>
      </p:sp>
      <p:sp>
        <p:nvSpPr>
          <p:cNvPr id="28" name="Double Bracket 27"/>
          <p:cNvSpPr/>
          <p:nvPr/>
        </p:nvSpPr>
        <p:spPr>
          <a:xfrm>
            <a:off x="1798320" y="3660520"/>
            <a:ext cx="7040880" cy="118872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Applications and business processes will go mobile</a:t>
            </a:r>
          </a:p>
          <a:p>
            <a:pPr marL="117475" indent="-117475">
              <a:buFont typeface="Arial" pitchFamily="34" charset="0"/>
              <a:buChar char="•"/>
            </a:pPr>
            <a:r>
              <a:rPr lang="en-US" sz="1200" dirty="0" smtClean="0"/>
              <a:t>More powerful devices and faster networks will enable more applications content, features and process to be delivered to multiple devices including home machines, smart-phones, and tablets.</a:t>
            </a:r>
          </a:p>
          <a:p>
            <a:pPr marL="117475" indent="-117475">
              <a:buFont typeface="Arial" pitchFamily="34" charset="0"/>
              <a:buChar char="•"/>
            </a:pPr>
            <a:r>
              <a:rPr lang="en-US" sz="1200" dirty="0" smtClean="0"/>
              <a:t>This capability will empower fee earners to be more mobile, use appropriate devices for particular purposes and will support more geographic flexibility for the firm</a:t>
            </a:r>
          </a:p>
        </p:txBody>
      </p:sp>
      <p:sp>
        <p:nvSpPr>
          <p:cNvPr id="29" name="Double Bracket 28"/>
          <p:cNvSpPr/>
          <p:nvPr/>
        </p:nvSpPr>
        <p:spPr>
          <a:xfrm>
            <a:off x="1798320" y="5059680"/>
            <a:ext cx="7040880" cy="118872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Tools and techniques will emerge to model and manage legal processes</a:t>
            </a:r>
            <a:endParaRPr lang="en-US" sz="1200" dirty="0" smtClean="0"/>
          </a:p>
          <a:p>
            <a:pPr marL="117475" indent="-117475">
              <a:buFont typeface="Arial" pitchFamily="34" charset="0"/>
              <a:buChar char="•"/>
            </a:pPr>
            <a:r>
              <a:rPr lang="en-US" sz="1200" dirty="0" smtClean="0"/>
              <a:t>  These tools will enable legal experts to build models</a:t>
            </a:r>
          </a:p>
          <a:p>
            <a:pPr marL="117475" indent="-117475">
              <a:buFont typeface="Arial" pitchFamily="34" charset="0"/>
              <a:buChar char="•"/>
            </a:pPr>
            <a:r>
              <a:rPr lang="en-US" sz="1200" dirty="0" smtClean="0"/>
              <a:t>These tools will be critical to allow the effective disaggregation of legal processes which is vital to facilitate effective sourcing planning and decision making for legal work</a:t>
            </a:r>
          </a:p>
        </p:txBody>
      </p:sp>
      <p:sp>
        <p:nvSpPr>
          <p:cNvPr id="32" name="Double Bracket 31"/>
          <p:cNvSpPr/>
          <p:nvPr/>
        </p:nvSpPr>
        <p:spPr>
          <a:xfrm>
            <a:off x="152400" y="914400"/>
            <a:ext cx="1524000" cy="118872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33" name="Double Bracket 32"/>
          <p:cNvSpPr/>
          <p:nvPr/>
        </p:nvSpPr>
        <p:spPr>
          <a:xfrm>
            <a:off x="152400" y="2286000"/>
            <a:ext cx="1524000" cy="118872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smtClean="0"/>
          </a:p>
        </p:txBody>
      </p:sp>
      <p:sp>
        <p:nvSpPr>
          <p:cNvPr id="34" name="Double Bracket 33"/>
          <p:cNvSpPr/>
          <p:nvPr/>
        </p:nvSpPr>
        <p:spPr>
          <a:xfrm>
            <a:off x="152400" y="3678352"/>
            <a:ext cx="1524000" cy="118872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smtClean="0"/>
          </a:p>
        </p:txBody>
      </p:sp>
      <p:sp>
        <p:nvSpPr>
          <p:cNvPr id="35" name="Double Bracket 34"/>
          <p:cNvSpPr/>
          <p:nvPr/>
        </p:nvSpPr>
        <p:spPr>
          <a:xfrm>
            <a:off x="152400" y="5077512"/>
            <a:ext cx="1524000" cy="118872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smtClean="0"/>
          </a:p>
        </p:txBody>
      </p:sp>
      <p:pic>
        <p:nvPicPr>
          <p:cNvPr id="97283" name="Picture 3"/>
          <p:cNvPicPr>
            <a:picLocks noChangeAspect="1" noChangeArrowheads="1"/>
          </p:cNvPicPr>
          <p:nvPr/>
        </p:nvPicPr>
        <p:blipFill>
          <a:blip r:embed="rId4"/>
          <a:srcRect/>
          <a:stretch>
            <a:fillRect/>
          </a:stretch>
        </p:blipFill>
        <p:spPr bwMode="auto">
          <a:xfrm>
            <a:off x="324256" y="2438400"/>
            <a:ext cx="1233488" cy="928688"/>
          </a:xfrm>
          <a:prstGeom prst="rect">
            <a:avLst/>
          </a:prstGeom>
          <a:noFill/>
          <a:ln w="9525">
            <a:noFill/>
            <a:miter lim="800000"/>
            <a:headEnd/>
            <a:tailEnd/>
          </a:ln>
          <a:effectLst/>
        </p:spPr>
      </p:pic>
      <p:pic>
        <p:nvPicPr>
          <p:cNvPr id="97284" name="Picture 4"/>
          <p:cNvPicPr>
            <a:picLocks noChangeAspect="1" noChangeArrowheads="1"/>
          </p:cNvPicPr>
          <p:nvPr/>
        </p:nvPicPr>
        <p:blipFill>
          <a:blip r:embed="rId5"/>
          <a:srcRect l="9697" r="7879"/>
          <a:stretch>
            <a:fillRect/>
          </a:stretch>
        </p:blipFill>
        <p:spPr bwMode="auto">
          <a:xfrm>
            <a:off x="304800" y="3762984"/>
            <a:ext cx="1295400" cy="992019"/>
          </a:xfrm>
          <a:prstGeom prst="rect">
            <a:avLst/>
          </a:prstGeom>
          <a:ln>
            <a:noFill/>
          </a:ln>
          <a:effectLst>
            <a:softEdge rad="112500"/>
          </a:effectLst>
        </p:spPr>
      </p:pic>
      <p:pic>
        <p:nvPicPr>
          <p:cNvPr id="97285" name="Picture 5"/>
          <p:cNvPicPr>
            <a:picLocks noChangeAspect="1" noChangeArrowheads="1"/>
          </p:cNvPicPr>
          <p:nvPr/>
        </p:nvPicPr>
        <p:blipFill>
          <a:blip r:embed="rId6"/>
          <a:srcRect t="12167" r="9440"/>
          <a:stretch>
            <a:fillRect/>
          </a:stretch>
        </p:blipFill>
        <p:spPr bwMode="auto">
          <a:xfrm>
            <a:off x="304800" y="5181600"/>
            <a:ext cx="1295400" cy="9843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IT Trends </a:t>
            </a:r>
            <a:br>
              <a:rPr sz="2000" b="1" smtClean="0">
                <a:solidFill>
                  <a:srgbClr val="FFFFFF"/>
                </a:solidFill>
                <a:latin typeface="Myriad Pro"/>
              </a:rPr>
            </a:br>
            <a:r>
              <a:rPr sz="1800" smtClean="0">
                <a:solidFill>
                  <a:srgbClr val="FFFFFF"/>
                </a:solidFill>
                <a:latin typeface="Myriad Pro"/>
              </a:rPr>
              <a:t>Hot IT Implementation </a:t>
            </a:r>
            <a:r>
              <a:rPr sz="1800" smtClean="0">
                <a:latin typeface="Myriad Pro"/>
              </a:rPr>
              <a:t>Trends in Legal Services</a:t>
            </a:r>
            <a:endParaRPr sz="1800" dirty="0" smtClean="0">
              <a:latin typeface="Myriad Pro"/>
            </a:endParaRPr>
          </a:p>
        </p:txBody>
      </p:sp>
      <p:sp>
        <p:nvSpPr>
          <p:cNvPr id="12"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Double Bracket 8"/>
          <p:cNvSpPr/>
          <p:nvPr/>
        </p:nvSpPr>
        <p:spPr>
          <a:xfrm>
            <a:off x="1798320" y="877112"/>
            <a:ext cx="7040880" cy="118872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Industry wide Master Data Management will mature</a:t>
            </a:r>
          </a:p>
          <a:p>
            <a:pPr marL="117475" indent="-117475">
              <a:buFont typeface="Arial" pitchFamily="34" charset="0"/>
              <a:buChar char="•"/>
            </a:pPr>
            <a:r>
              <a:rPr lang="en-US" sz="1200" dirty="0" smtClean="0"/>
              <a:t>As processes are shared between law firms, clients and service providers, key standards and approaches will emerge to describe and share information</a:t>
            </a:r>
          </a:p>
          <a:p>
            <a:pPr marL="117475" indent="-117475">
              <a:buFont typeface="Arial" pitchFamily="34" charset="0"/>
              <a:buChar char="•"/>
            </a:pPr>
            <a:r>
              <a:rPr lang="en-US" sz="1200" dirty="0" smtClean="0"/>
              <a:t>Systems to manage shared taxonomies between </a:t>
            </a:r>
            <a:r>
              <a:rPr lang="en-US" sz="1200" dirty="0" err="1" smtClean="0"/>
              <a:t>organisations</a:t>
            </a:r>
            <a:r>
              <a:rPr lang="en-US" sz="1200" dirty="0" smtClean="0"/>
              <a:t> will be vital to facilitate new sourcing approaches and relationships management between clients and their panel firms.</a:t>
            </a:r>
          </a:p>
        </p:txBody>
      </p:sp>
      <p:sp>
        <p:nvSpPr>
          <p:cNvPr id="27" name="Double Bracket 26"/>
          <p:cNvSpPr/>
          <p:nvPr/>
        </p:nvSpPr>
        <p:spPr>
          <a:xfrm>
            <a:off x="1798320" y="2316480"/>
            <a:ext cx="7040880" cy="118872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Systems will continue to be virtualized and globalised</a:t>
            </a:r>
          </a:p>
          <a:p>
            <a:pPr marL="117475" indent="-117475">
              <a:buFont typeface="Arial" pitchFamily="34" charset="0"/>
              <a:buChar char="•"/>
            </a:pPr>
            <a:r>
              <a:rPr lang="en-US" sz="1200" dirty="0" smtClean="0"/>
              <a:t>Systems will need to be global and efficient to support global consistent business and legal processes.  This consistency is vital to facilitate flexibility in sourcing and allocating work</a:t>
            </a:r>
          </a:p>
        </p:txBody>
      </p:sp>
      <p:sp>
        <p:nvSpPr>
          <p:cNvPr id="10" name="Double Bracket 9"/>
          <p:cNvSpPr/>
          <p:nvPr/>
        </p:nvSpPr>
        <p:spPr>
          <a:xfrm>
            <a:off x="1783080" y="3733800"/>
            <a:ext cx="7040880" cy="118872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 Business Intelligence tools will encompass all measures and will be available in real time</a:t>
            </a:r>
          </a:p>
          <a:p>
            <a:pPr marL="117475" indent="-117475">
              <a:buFont typeface="Arial" pitchFamily="34" charset="0"/>
              <a:buChar char="•"/>
            </a:pPr>
            <a:r>
              <a:rPr lang="en-US" sz="1200" dirty="0" smtClean="0"/>
              <a:t>BI tools will mature to cater for both qualitative and quantitative measures and will be available to be integrated into key business applications in real time</a:t>
            </a:r>
          </a:p>
          <a:p>
            <a:pPr marL="117475" indent="-117475">
              <a:buFont typeface="Arial" pitchFamily="34" charset="0"/>
              <a:buChar char="•"/>
            </a:pPr>
            <a:r>
              <a:rPr lang="en-US" sz="1200" dirty="0" smtClean="0"/>
              <a:t>Having analytical tools embedded in business applications will improve the relationship between strategic targets and transactional decision making.</a:t>
            </a:r>
          </a:p>
        </p:txBody>
      </p:sp>
      <p:sp>
        <p:nvSpPr>
          <p:cNvPr id="11" name="Double Bracket 10"/>
          <p:cNvSpPr/>
          <p:nvPr/>
        </p:nvSpPr>
        <p:spPr>
          <a:xfrm>
            <a:off x="1783080" y="5135880"/>
            <a:ext cx="7040880" cy="118872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200" b="1" dirty="0" smtClean="0"/>
              <a:t>  Analytics will target social networks</a:t>
            </a:r>
          </a:p>
          <a:p>
            <a:pPr marL="117475" indent="-117475">
              <a:buFont typeface="Arial" pitchFamily="34" charset="0"/>
              <a:buChar char="•"/>
            </a:pPr>
            <a:r>
              <a:rPr lang="en-US" sz="1200" dirty="0" smtClean="0"/>
              <a:t>Increasing amounts of valuable information and content is stored in unstructured systems.  Tools are maturing that allow analysis of this content to understand trends, patterns, networks and relationships.</a:t>
            </a:r>
          </a:p>
          <a:p>
            <a:pPr marL="117475" indent="-117475">
              <a:buFont typeface="Arial" pitchFamily="34" charset="0"/>
              <a:buChar char="•"/>
            </a:pPr>
            <a:r>
              <a:rPr lang="en-US" sz="1200" dirty="0" smtClean="0"/>
              <a:t>Reporting this tacit intelligence will be extremely valuable for knowledge bases organizations such as law firms. </a:t>
            </a:r>
          </a:p>
        </p:txBody>
      </p:sp>
      <p:sp>
        <p:nvSpPr>
          <p:cNvPr id="13" name="Double Bracket 12"/>
          <p:cNvSpPr/>
          <p:nvPr/>
        </p:nvSpPr>
        <p:spPr>
          <a:xfrm>
            <a:off x="152400" y="877112"/>
            <a:ext cx="1524000" cy="118872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smtClean="0"/>
          </a:p>
        </p:txBody>
      </p:sp>
      <p:sp>
        <p:nvSpPr>
          <p:cNvPr id="14" name="Double Bracket 13"/>
          <p:cNvSpPr/>
          <p:nvPr/>
        </p:nvSpPr>
        <p:spPr>
          <a:xfrm>
            <a:off x="152400" y="2316480"/>
            <a:ext cx="1524000" cy="118872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smtClean="0"/>
          </a:p>
        </p:txBody>
      </p:sp>
      <p:sp>
        <p:nvSpPr>
          <p:cNvPr id="15" name="Double Bracket 14"/>
          <p:cNvSpPr/>
          <p:nvPr/>
        </p:nvSpPr>
        <p:spPr>
          <a:xfrm>
            <a:off x="137160" y="3733800"/>
            <a:ext cx="1524000" cy="118872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smtClean="0"/>
          </a:p>
        </p:txBody>
      </p:sp>
      <p:sp>
        <p:nvSpPr>
          <p:cNvPr id="16" name="Double Bracket 15"/>
          <p:cNvSpPr/>
          <p:nvPr/>
        </p:nvSpPr>
        <p:spPr>
          <a:xfrm>
            <a:off x="137160" y="5135880"/>
            <a:ext cx="1524000" cy="118872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smtClean="0"/>
          </a:p>
        </p:txBody>
      </p:sp>
      <p:pic>
        <p:nvPicPr>
          <p:cNvPr id="98306" name="Picture 2"/>
          <p:cNvPicPr>
            <a:picLocks noChangeAspect="1" noChangeArrowheads="1"/>
          </p:cNvPicPr>
          <p:nvPr/>
        </p:nvPicPr>
        <p:blipFill>
          <a:blip r:embed="rId3"/>
          <a:srcRect/>
          <a:stretch>
            <a:fillRect/>
          </a:stretch>
        </p:blipFill>
        <p:spPr bwMode="auto">
          <a:xfrm>
            <a:off x="381000" y="762000"/>
            <a:ext cx="1143000" cy="1329837"/>
          </a:xfrm>
          <a:prstGeom prst="rect">
            <a:avLst/>
          </a:prstGeom>
          <a:noFill/>
          <a:ln w="9525">
            <a:noFill/>
            <a:miter lim="800000"/>
            <a:headEnd/>
            <a:tailEnd/>
          </a:ln>
          <a:effectLst/>
        </p:spPr>
      </p:pic>
      <p:pic>
        <p:nvPicPr>
          <p:cNvPr id="98307" name="Picture 3"/>
          <p:cNvPicPr>
            <a:picLocks noChangeAspect="1" noChangeArrowheads="1"/>
          </p:cNvPicPr>
          <p:nvPr/>
        </p:nvPicPr>
        <p:blipFill>
          <a:blip r:embed="rId4"/>
          <a:srcRect/>
          <a:stretch>
            <a:fillRect/>
          </a:stretch>
        </p:blipFill>
        <p:spPr bwMode="auto">
          <a:xfrm>
            <a:off x="304800" y="2438400"/>
            <a:ext cx="1233488" cy="923925"/>
          </a:xfrm>
          <a:prstGeom prst="rect">
            <a:avLst/>
          </a:prstGeom>
          <a:noFill/>
          <a:ln w="9525">
            <a:noFill/>
            <a:miter lim="800000"/>
            <a:headEnd/>
            <a:tailEnd/>
          </a:ln>
          <a:effectLst/>
        </p:spPr>
      </p:pic>
      <p:sp>
        <p:nvSpPr>
          <p:cNvPr id="98309" name="AutoShape 5" descr="http://t1.gstatic.com/images?q=tbn:ANd9GcQWrMM_9kN7UhQD6Vbc6EEyJg7IxU4cX9c66Mwu4HZJokMXNz-pTA"/>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8310" name="Picture 6"/>
          <p:cNvPicPr>
            <a:picLocks noChangeAspect="1" noChangeArrowheads="1"/>
          </p:cNvPicPr>
          <p:nvPr/>
        </p:nvPicPr>
        <p:blipFill>
          <a:blip r:embed="rId5"/>
          <a:srcRect t="28571"/>
          <a:stretch>
            <a:fillRect/>
          </a:stretch>
        </p:blipFill>
        <p:spPr bwMode="auto">
          <a:xfrm>
            <a:off x="248056" y="3810000"/>
            <a:ext cx="1295400" cy="1066800"/>
          </a:xfrm>
          <a:prstGeom prst="rect">
            <a:avLst/>
          </a:prstGeom>
          <a:noFill/>
          <a:ln w="9525">
            <a:noFill/>
            <a:miter lim="800000"/>
            <a:headEnd/>
            <a:tailEnd/>
          </a:ln>
          <a:effectLst/>
        </p:spPr>
      </p:pic>
      <p:pic>
        <p:nvPicPr>
          <p:cNvPr id="98311" name="Picture 7"/>
          <p:cNvPicPr>
            <a:picLocks noChangeAspect="1" noChangeArrowheads="1"/>
          </p:cNvPicPr>
          <p:nvPr/>
        </p:nvPicPr>
        <p:blipFill>
          <a:blip r:embed="rId6"/>
          <a:srcRect/>
          <a:stretch>
            <a:fillRect/>
          </a:stretch>
        </p:blipFill>
        <p:spPr bwMode="auto">
          <a:xfrm>
            <a:off x="201040" y="5210784"/>
            <a:ext cx="1371600" cy="1027376"/>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7772400" y="1219200"/>
            <a:ext cx="1295400" cy="1752600"/>
          </a:xfrm>
          <a:prstGeom prst="rect">
            <a:avLst/>
          </a:prstGeom>
          <a:solidFill>
            <a:srgbClr val="69C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114800"/>
            <a:ext cx="1828800" cy="1752600"/>
          </a:xfrm>
          <a:prstGeom prst="rect">
            <a:avLst/>
          </a:prstGeom>
          <a:solidFill>
            <a:srgbClr val="69C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0" y="1219200"/>
            <a:ext cx="1295400" cy="1752600"/>
          </a:xfrm>
          <a:prstGeom prst="rect">
            <a:avLst/>
          </a:prstGeom>
          <a:solidFill>
            <a:srgbClr val="69C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9"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IT Trends </a:t>
            </a:r>
            <a:br>
              <a:rPr sz="2000" b="1" smtClean="0">
                <a:solidFill>
                  <a:srgbClr val="FFFFFF"/>
                </a:solidFill>
                <a:latin typeface="Myriad Pro"/>
              </a:rPr>
            </a:br>
            <a:r>
              <a:rPr sz="1800" smtClean="0">
                <a:solidFill>
                  <a:srgbClr val="FFFFFF"/>
                </a:solidFill>
                <a:latin typeface="Myriad Pro"/>
              </a:rPr>
              <a:t> Hot IT Implementation </a:t>
            </a:r>
            <a:r>
              <a:rPr sz="1800" smtClean="0">
                <a:latin typeface="Myriad Pro"/>
              </a:rPr>
              <a:t>Trends in HR &amp; Employment Services</a:t>
            </a:r>
            <a:endParaRPr sz="1800" dirty="0" smtClean="0">
              <a:latin typeface="Myriad Pro"/>
            </a:endParaRPr>
          </a:p>
        </p:txBody>
      </p:sp>
      <p:sp>
        <p:nvSpPr>
          <p:cNvPr id="20" name="Double Bracket 19"/>
          <p:cNvSpPr/>
          <p:nvPr/>
        </p:nvSpPr>
        <p:spPr>
          <a:xfrm>
            <a:off x="1280160" y="762000"/>
            <a:ext cx="3139440" cy="2743200"/>
          </a:xfrm>
          <a:prstGeom prst="bracketPair">
            <a:avLst>
              <a:gd name="adj" fmla="val 10544"/>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50000"/>
              </a:lnSpc>
            </a:pPr>
            <a:r>
              <a:rPr lang="en-US" sz="1100" b="1" dirty="0" smtClean="0"/>
              <a:t>Mobile- </a:t>
            </a:r>
            <a:r>
              <a:rPr lang="en-US" sz="1100" dirty="0" smtClean="0"/>
              <a:t>Mobile phones are convenient, used by billions, and integrated with </a:t>
            </a:r>
            <a:r>
              <a:rPr lang="en-US" sz="1100" dirty="0" err="1" smtClean="0"/>
              <a:t>Facebook</a:t>
            </a:r>
            <a:r>
              <a:rPr lang="en-US" sz="1100" dirty="0" smtClean="0"/>
              <a:t> and Twitter.  The huge demand for mobile services has prompted businesses to develop new ways for customers to interact directly with companies through their phones.  </a:t>
            </a:r>
          </a:p>
          <a:p>
            <a:pPr algn="just">
              <a:lnSpc>
                <a:spcPct val="150000"/>
              </a:lnSpc>
            </a:pPr>
            <a:r>
              <a:rPr lang="en-US" sz="1100" b="1" dirty="0" smtClean="0"/>
              <a:t>Potential uses for staffing:</a:t>
            </a:r>
            <a:r>
              <a:rPr lang="en-US" sz="1100" dirty="0" smtClean="0"/>
              <a:t>  Develop mobile apps for placing orders, registering company service, viewing top candidate profiles or searching available jobs.</a:t>
            </a:r>
            <a:endParaRPr lang="en-US" sz="1100" b="1" dirty="0"/>
          </a:p>
        </p:txBody>
      </p:sp>
      <p:sp>
        <p:nvSpPr>
          <p:cNvPr id="5" name="Double Bracket 4"/>
          <p:cNvSpPr/>
          <p:nvPr/>
        </p:nvSpPr>
        <p:spPr>
          <a:xfrm>
            <a:off x="4648200" y="762000"/>
            <a:ext cx="3108960" cy="2743200"/>
          </a:xfrm>
          <a:prstGeom prst="bracketPair">
            <a:avLst>
              <a:gd name="adj" fmla="val 12245"/>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50000"/>
              </a:lnSpc>
            </a:pPr>
            <a:r>
              <a:rPr lang="en-US" sz="1100" b="1" dirty="0" smtClean="0"/>
              <a:t>Social Media. </a:t>
            </a:r>
            <a:r>
              <a:rPr lang="en-US" sz="1100" dirty="0" smtClean="0"/>
              <a:t> As more consumers use social media to both recommend and complain about service, staffing and recruiting companies need to develop more effective response methods. </a:t>
            </a:r>
          </a:p>
          <a:p>
            <a:pPr algn="just">
              <a:lnSpc>
                <a:spcPct val="150000"/>
              </a:lnSpc>
            </a:pPr>
            <a:r>
              <a:rPr lang="en-US" sz="1100" b="1" dirty="0" smtClean="0"/>
              <a:t>Potential uses for staffing:</a:t>
            </a:r>
            <a:r>
              <a:rPr lang="en-US" sz="1100" dirty="0" smtClean="0"/>
              <a:t>  Beyond merely pushing content to social media, use it  as true two-way customer service resolution channels.  Develop social media standard operating procedures to solve complaints.</a:t>
            </a:r>
            <a:endParaRPr lang="en-US" sz="1100" dirty="0"/>
          </a:p>
        </p:txBody>
      </p:sp>
      <p:sp>
        <p:nvSpPr>
          <p:cNvPr id="8" name="Double Bracket 7"/>
          <p:cNvSpPr/>
          <p:nvPr/>
        </p:nvSpPr>
        <p:spPr>
          <a:xfrm>
            <a:off x="1828800" y="3733800"/>
            <a:ext cx="7086600" cy="2514600"/>
          </a:xfrm>
          <a:prstGeom prst="bracketPair">
            <a:avLst>
              <a:gd name="adj" fmla="val 10545"/>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50000"/>
              </a:lnSpc>
            </a:pPr>
            <a:r>
              <a:rPr lang="en-US" sz="1200" b="1" dirty="0" smtClean="0"/>
              <a:t>Big Data</a:t>
            </a:r>
          </a:p>
          <a:p>
            <a:pPr algn="just">
              <a:lnSpc>
                <a:spcPct val="150000"/>
              </a:lnSpc>
            </a:pPr>
            <a:r>
              <a:rPr lang="en-US" sz="1100" dirty="0" smtClean="0"/>
              <a:t>“Social recruiting” is on the rise thanks to the technological advancement. Along with this trend comes huge data and information which will  come along with new ways of finding, relating to, and securing talent. Fueled by the emergence of social and mobile recruiting, many companies now receive more than 100 applicants for a given position, and 68 percent of employers report that more than half of those candidates are not qualified for the position, according to the Talent Board’s Candidate Experience Report The sourcing and recruitment will become much more data driven and the staffing firms will be looking for solution that optimizes their search for the talent from the “Big Data”.</a:t>
            </a:r>
            <a:endParaRPr lang="en-US" sz="1100" b="1" dirty="0"/>
          </a:p>
        </p:txBody>
      </p:sp>
      <p:sp>
        <p:nvSpPr>
          <p:cNvPr id="172034" name="AutoShape 2" descr="http://t0.gstatic.com/images?q=tbn:ANd9GcTfZeqDoemXThw6GfScW35lvunZslxAV-bxFw1H82qBq7_9ZJ7H"/>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35522" name="Picture 2"/>
          <p:cNvPicPr>
            <a:picLocks noChangeAspect="1" noChangeArrowheads="1"/>
          </p:cNvPicPr>
          <p:nvPr/>
        </p:nvPicPr>
        <p:blipFill>
          <a:blip r:embed="rId3"/>
          <a:srcRect l="30812" r="2768" b="5376"/>
          <a:stretch>
            <a:fillRect/>
          </a:stretch>
        </p:blipFill>
        <p:spPr bwMode="auto">
          <a:xfrm>
            <a:off x="0" y="1446106"/>
            <a:ext cx="1295400" cy="1266613"/>
          </a:xfrm>
          <a:prstGeom prst="rect">
            <a:avLst/>
          </a:prstGeom>
          <a:noFill/>
          <a:ln w="9525">
            <a:noFill/>
            <a:miter lim="800000"/>
            <a:headEnd/>
            <a:tailEnd/>
          </a:ln>
          <a:effectLst/>
        </p:spPr>
      </p:pic>
      <p:pic>
        <p:nvPicPr>
          <p:cNvPr id="235523" name="Picture 3"/>
          <p:cNvPicPr>
            <a:picLocks noChangeAspect="1" noChangeArrowheads="1"/>
          </p:cNvPicPr>
          <p:nvPr/>
        </p:nvPicPr>
        <p:blipFill>
          <a:blip r:embed="rId4"/>
          <a:srcRect/>
          <a:stretch>
            <a:fillRect/>
          </a:stretch>
        </p:blipFill>
        <p:spPr bwMode="auto">
          <a:xfrm>
            <a:off x="7733524" y="1466462"/>
            <a:ext cx="1393290" cy="1280160"/>
          </a:xfrm>
          <a:prstGeom prst="rect">
            <a:avLst/>
          </a:prstGeom>
          <a:noFill/>
          <a:ln w="9525">
            <a:noFill/>
            <a:miter lim="800000"/>
            <a:headEnd/>
            <a:tailEnd/>
          </a:ln>
          <a:effectLst/>
        </p:spPr>
      </p:pic>
      <p:pic>
        <p:nvPicPr>
          <p:cNvPr id="177154" name="Picture 2"/>
          <p:cNvPicPr>
            <a:picLocks noChangeAspect="1" noChangeArrowheads="1"/>
          </p:cNvPicPr>
          <p:nvPr/>
        </p:nvPicPr>
        <p:blipFill>
          <a:blip r:embed="rId5"/>
          <a:srcRect r="-18886"/>
          <a:stretch>
            <a:fillRect/>
          </a:stretch>
        </p:blipFill>
        <p:spPr bwMode="auto">
          <a:xfrm>
            <a:off x="0" y="4296069"/>
            <a:ext cx="2191630" cy="13808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IT Trends </a:t>
            </a:r>
            <a:br>
              <a:rPr sz="2000" b="1" smtClean="0">
                <a:solidFill>
                  <a:srgbClr val="FFFFFF"/>
                </a:solidFill>
                <a:latin typeface="Myriad Pro"/>
              </a:rPr>
            </a:br>
            <a:r>
              <a:rPr sz="1800" smtClean="0">
                <a:solidFill>
                  <a:srgbClr val="FFFFFF"/>
                </a:solidFill>
                <a:latin typeface="Myriad Pro"/>
              </a:rPr>
              <a:t> Hot IT Implementation </a:t>
            </a:r>
            <a:r>
              <a:rPr sz="1800" smtClean="0">
                <a:latin typeface="Myriad Pro"/>
              </a:rPr>
              <a:t>Trends in HR &amp; Employment Services</a:t>
            </a:r>
            <a:endParaRPr sz="1800" dirty="0" smtClean="0">
              <a:latin typeface="Myriad Pro"/>
            </a:endParaRPr>
          </a:p>
        </p:txBody>
      </p:sp>
      <p:sp>
        <p:nvSpPr>
          <p:cNvPr id="172034" name="AutoShape 2" descr="http://t0.gstatic.com/images?q=tbn:ANd9GcTfZeqDoemXThw6GfScW35lvunZslxAV-bxFw1H82qBq7_9ZJ7H"/>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8180" name="Picture 4"/>
          <p:cNvPicPr>
            <a:picLocks noChangeAspect="1" noChangeArrowheads="1"/>
          </p:cNvPicPr>
          <p:nvPr/>
        </p:nvPicPr>
        <p:blipFill>
          <a:blip r:embed="rId3"/>
          <a:srcRect/>
          <a:stretch>
            <a:fillRect/>
          </a:stretch>
        </p:blipFill>
        <p:spPr bwMode="auto">
          <a:xfrm>
            <a:off x="228600" y="990600"/>
            <a:ext cx="3985952" cy="5157788"/>
          </a:xfrm>
          <a:prstGeom prst="rect">
            <a:avLst/>
          </a:prstGeom>
          <a:noFill/>
          <a:ln w="9525">
            <a:noFill/>
            <a:miter lim="800000"/>
            <a:headEnd/>
            <a:tailEnd/>
          </a:ln>
          <a:effectLst/>
        </p:spPr>
      </p:pic>
      <p:sp>
        <p:nvSpPr>
          <p:cNvPr id="21" name="Double Bracket 20"/>
          <p:cNvSpPr/>
          <p:nvPr/>
        </p:nvSpPr>
        <p:spPr>
          <a:xfrm>
            <a:off x="4572000" y="914400"/>
            <a:ext cx="4191000" cy="3886200"/>
          </a:xfrm>
          <a:prstGeom prst="bracketPair">
            <a:avLst>
              <a:gd name="adj" fmla="val 6031"/>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marL="114300" indent="-114300" algn="just">
              <a:lnSpc>
                <a:spcPct val="150000"/>
              </a:lnSpc>
              <a:spcBef>
                <a:spcPts val="600"/>
              </a:spcBef>
              <a:buFont typeface="Arial" pitchFamily="34" charset="0"/>
              <a:buChar char="•"/>
            </a:pPr>
            <a:r>
              <a:rPr lang="en-US" sz="1100" b="1" dirty="0" smtClean="0"/>
              <a:t>Online/video interviews </a:t>
            </a:r>
            <a:r>
              <a:rPr lang="en-US" sz="1100" dirty="0" smtClean="0"/>
              <a:t>may now be the most “visible” and hottest area </a:t>
            </a:r>
            <a:r>
              <a:rPr lang="en-US" sz="1100" b="1" dirty="0" smtClean="0"/>
              <a:t>in </a:t>
            </a:r>
            <a:r>
              <a:rPr lang="fr-FR" sz="1100" b="1" dirty="0" smtClean="0"/>
              <a:t>Talent Acquisition </a:t>
            </a:r>
            <a:r>
              <a:rPr lang="fr-FR" sz="1100" b="1" dirty="0" err="1" smtClean="0"/>
              <a:t>Technology</a:t>
            </a:r>
            <a:r>
              <a:rPr lang="fr-FR" sz="1100" b="1" dirty="0" smtClean="0"/>
              <a:t> (TAT) </a:t>
            </a:r>
            <a:r>
              <a:rPr lang="fr-FR" sz="1100" dirty="0" smtClean="0"/>
              <a:t>environnent</a:t>
            </a:r>
          </a:p>
          <a:p>
            <a:pPr marL="114300" indent="-114300" algn="just">
              <a:lnSpc>
                <a:spcPct val="150000"/>
              </a:lnSpc>
              <a:spcBef>
                <a:spcPts val="600"/>
              </a:spcBef>
              <a:buFont typeface="Arial" pitchFamily="34" charset="0"/>
              <a:buChar char="•"/>
            </a:pPr>
            <a:r>
              <a:rPr lang="en-US" sz="1100" dirty="0" smtClean="0"/>
              <a:t>It may also be a broader, new-entrant e-Platform that joins “major platform businesses” like LinkedIn and </a:t>
            </a:r>
            <a:r>
              <a:rPr lang="en-US" sz="1100" dirty="0" err="1" smtClean="0"/>
              <a:t>oDesk</a:t>
            </a:r>
            <a:r>
              <a:rPr lang="en-US" sz="1100" dirty="0" smtClean="0"/>
              <a:t>, that have the potential to absorb and reengineer large segments of staffing industry “value-added processing.”</a:t>
            </a:r>
          </a:p>
          <a:p>
            <a:pPr marL="114300" indent="-114300" algn="just">
              <a:lnSpc>
                <a:spcPct val="150000"/>
              </a:lnSpc>
              <a:spcBef>
                <a:spcPts val="600"/>
              </a:spcBef>
              <a:buFont typeface="Arial" pitchFamily="34" charset="0"/>
              <a:buChar char="•"/>
            </a:pPr>
            <a:r>
              <a:rPr lang="en-US" sz="1100" dirty="0" smtClean="0"/>
              <a:t>Many staffing firms have already started down this path –perhaps without realizing it—by deploying VOIP/integrated telephony, maybe integrating it with some other systems.  But probably most have not really thought explicitly about the problem from a UC perspective</a:t>
            </a:r>
          </a:p>
          <a:p>
            <a:pPr marL="114300" indent="-114300" algn="just">
              <a:lnSpc>
                <a:spcPct val="150000"/>
              </a:lnSpc>
              <a:spcBef>
                <a:spcPts val="600"/>
              </a:spcBef>
              <a:buFont typeface="Arial" pitchFamily="34" charset="0"/>
              <a:buChar char="•"/>
            </a:pPr>
            <a:r>
              <a:rPr lang="en-US" sz="1100" dirty="0" smtClean="0"/>
              <a:t>Many communications vendors and even software vendors, such as Microsoft, have been pushing to make UC available to smaller and midsized firms</a:t>
            </a:r>
            <a:endParaRPr lang="en-US" sz="1100" dirty="0"/>
          </a:p>
        </p:txBody>
      </p:sp>
      <p:sp>
        <p:nvSpPr>
          <p:cNvPr id="22" name="Double Bracket 21"/>
          <p:cNvSpPr/>
          <p:nvPr/>
        </p:nvSpPr>
        <p:spPr>
          <a:xfrm>
            <a:off x="4572000" y="5029200"/>
            <a:ext cx="4191000" cy="990600"/>
          </a:xfrm>
          <a:prstGeom prst="bracketPair">
            <a:avLst>
              <a:gd name="adj" fmla="val 6031"/>
            </a:avLst>
          </a:prstGeom>
          <a:solidFill>
            <a:srgbClr val="D7EFFA"/>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nSpc>
                <a:spcPct val="150000"/>
              </a:lnSpc>
            </a:pPr>
            <a:r>
              <a:rPr lang="en-US" sz="1100" b="1" dirty="0" smtClean="0"/>
              <a:t>2012- </a:t>
            </a:r>
            <a:r>
              <a:rPr lang="en-US" sz="1100" dirty="0" smtClean="0"/>
              <a:t>Leading on-demand digital interviewing platform provider, </a:t>
            </a:r>
            <a:r>
              <a:rPr lang="en-US" sz="1100" b="1" dirty="0" err="1" smtClean="0"/>
              <a:t>HireVue</a:t>
            </a:r>
            <a:r>
              <a:rPr lang="en-US" sz="1100" b="1" dirty="0" smtClean="0"/>
              <a:t> secures $22 Million</a:t>
            </a:r>
            <a:r>
              <a:rPr lang="en-US" sz="1100" dirty="0" smtClean="0"/>
              <a:t> to modernize and reinvent the recruiting process</a:t>
            </a:r>
            <a:endParaRPr lang="en-US" sz="11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3" name="Picture 3"/>
          <p:cNvPicPr>
            <a:picLocks noChangeAspect="1" noChangeArrowheads="1"/>
          </p:cNvPicPr>
          <p:nvPr/>
        </p:nvPicPr>
        <p:blipFill>
          <a:blip r:embed="rId3"/>
          <a:srcRect/>
          <a:stretch>
            <a:fillRect/>
          </a:stretch>
        </p:blipFill>
        <p:spPr bwMode="auto">
          <a:xfrm>
            <a:off x="152400" y="1432560"/>
            <a:ext cx="1989620" cy="1447800"/>
          </a:xfrm>
          <a:prstGeom prst="rect">
            <a:avLst/>
          </a:prstGeom>
          <a:noFill/>
          <a:ln w="9525">
            <a:noFill/>
            <a:miter lim="800000"/>
            <a:headEnd/>
            <a:tailEnd/>
          </a:ln>
          <a:effectLst/>
        </p:spPr>
      </p:pic>
      <p:sp>
        <p:nvSpPr>
          <p:cNvPr id="8"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IT Trends </a:t>
            </a:r>
            <a:endParaRPr lang="en-GB" sz="2000" b="1" dirty="0" smtClean="0">
              <a:solidFill>
                <a:srgbClr val="FFFFFF"/>
              </a:solidFill>
              <a:latin typeface="Myriad Pro"/>
            </a:endParaRPr>
          </a:p>
          <a:p>
            <a:pPr eaLnBrk="0" hangingPunct="0">
              <a:defRPr/>
            </a:pPr>
            <a:r>
              <a:rPr lang="en-GB" sz="1600" dirty="0" smtClean="0">
                <a:solidFill>
                  <a:srgbClr val="FFFFFF"/>
                </a:solidFill>
                <a:latin typeface="Myriad Pro"/>
              </a:rPr>
              <a:t>Hot IT Implementation Trends in Real Estate Advisory Services Firms</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sp>
        <p:nvSpPr>
          <p:cNvPr id="10"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Double Bracket 13"/>
          <p:cNvSpPr/>
          <p:nvPr/>
        </p:nvSpPr>
        <p:spPr>
          <a:xfrm>
            <a:off x="2362200" y="1109928"/>
            <a:ext cx="6477000" cy="192024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spcBef>
                <a:spcPts val="600"/>
              </a:spcBef>
            </a:pPr>
            <a:r>
              <a:rPr lang="en-US" sz="1200" b="1" dirty="0" smtClean="0"/>
              <a:t>Commercial Real Estate: Bringing information technology onto the construction site</a:t>
            </a:r>
          </a:p>
          <a:p>
            <a:pPr marL="117475" indent="-117475" algn="just">
              <a:lnSpc>
                <a:spcPct val="120000"/>
              </a:lnSpc>
              <a:spcBef>
                <a:spcPts val="600"/>
              </a:spcBef>
              <a:buFont typeface="Arial" pitchFamily="34" charset="0"/>
              <a:buChar char="•"/>
            </a:pPr>
            <a:r>
              <a:rPr lang="en-US" sz="1200" dirty="0" smtClean="0"/>
              <a:t>Traditionally, building design and construction has relied solely on two-dimensional printed drawings to represent the work that needs to be completed by field personnel. </a:t>
            </a:r>
          </a:p>
          <a:p>
            <a:pPr marL="117475" indent="-117475" algn="just">
              <a:lnSpc>
                <a:spcPct val="120000"/>
              </a:lnSpc>
              <a:spcBef>
                <a:spcPts val="600"/>
              </a:spcBef>
              <a:buFont typeface="Arial" pitchFamily="34" charset="0"/>
              <a:buChar char="•"/>
            </a:pPr>
            <a:r>
              <a:rPr lang="en-US" sz="1200" dirty="0" smtClean="0"/>
              <a:t>Within the last few years, however, contractors have implemented technology that enables project teams to obtain information electronically</a:t>
            </a:r>
          </a:p>
          <a:p>
            <a:pPr marL="117475" indent="-117475" algn="just">
              <a:lnSpc>
                <a:spcPct val="120000"/>
              </a:lnSpc>
              <a:spcBef>
                <a:spcPts val="600"/>
              </a:spcBef>
              <a:buFont typeface="Arial" pitchFamily="34" charset="0"/>
              <a:buChar char="•"/>
            </a:pPr>
            <a:r>
              <a:rPr lang="en-US" sz="1200" dirty="0" smtClean="0"/>
              <a:t>This shift from printed to electronic planning allows companies to identify and resolve issues more quickly, allowing for more time to innovate and focus on broader project deliverables</a:t>
            </a:r>
            <a:endParaRPr lang="en-US" sz="1200" dirty="0"/>
          </a:p>
        </p:txBody>
      </p:sp>
      <p:sp>
        <p:nvSpPr>
          <p:cNvPr id="15" name="Double Bracket 14"/>
          <p:cNvSpPr/>
          <p:nvPr/>
        </p:nvSpPr>
        <p:spPr>
          <a:xfrm>
            <a:off x="152400" y="1127760"/>
            <a:ext cx="1981200" cy="192024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sp>
        <p:nvSpPr>
          <p:cNvPr id="16" name="Double Bracket 15"/>
          <p:cNvSpPr/>
          <p:nvPr/>
        </p:nvSpPr>
        <p:spPr>
          <a:xfrm>
            <a:off x="2362200" y="3853128"/>
            <a:ext cx="6477000" cy="1920240"/>
          </a:xfrm>
          <a:prstGeom prst="bracketPair">
            <a:avLst>
              <a:gd name="adj" fmla="val 12412"/>
            </a:avLst>
          </a:prstGeom>
          <a:solidFill>
            <a:srgbClr val="FDF7D4"/>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spcBef>
                <a:spcPts val="600"/>
              </a:spcBef>
            </a:pPr>
            <a:r>
              <a:rPr lang="en-US" sz="1200" b="1" dirty="0" smtClean="0"/>
              <a:t>Real estate companies deploy </a:t>
            </a:r>
            <a:r>
              <a:rPr lang="en-US" sz="1200" b="1" dirty="0" err="1" smtClean="0"/>
              <a:t>iPads</a:t>
            </a:r>
            <a:r>
              <a:rPr lang="en-US" sz="1200" b="1" dirty="0" smtClean="0"/>
              <a:t> and the cloud </a:t>
            </a:r>
          </a:p>
          <a:p>
            <a:pPr marL="117475" indent="-117475" algn="just">
              <a:lnSpc>
                <a:spcPct val="120000"/>
              </a:lnSpc>
              <a:spcBef>
                <a:spcPts val="600"/>
              </a:spcBef>
              <a:buFont typeface="Arial" pitchFamily="34" charset="0"/>
              <a:buChar char="•"/>
            </a:pPr>
            <a:r>
              <a:rPr lang="en-US" sz="1200" dirty="0" smtClean="0"/>
              <a:t>2012- Brisbane-based real estate agency, First Commercial Realty, is the latest commercial real estate firm to equip its entire sales force with </a:t>
            </a:r>
            <a:r>
              <a:rPr lang="en-US" sz="1200" dirty="0" err="1" smtClean="0"/>
              <a:t>iPads</a:t>
            </a:r>
            <a:r>
              <a:rPr lang="en-US" sz="1200" dirty="0" smtClean="0"/>
              <a:t> and the </a:t>
            </a:r>
            <a:r>
              <a:rPr lang="en-US" sz="1200" dirty="0" err="1" smtClean="0"/>
              <a:t>Surga</a:t>
            </a:r>
            <a:r>
              <a:rPr lang="en-US" sz="1200" dirty="0" smtClean="0"/>
              <a:t> Central cloud-based CRM software application from Adept Business Systems.</a:t>
            </a:r>
          </a:p>
          <a:p>
            <a:pPr marL="117475" indent="-117475" algn="just">
              <a:lnSpc>
                <a:spcPct val="120000"/>
              </a:lnSpc>
              <a:spcBef>
                <a:spcPts val="600"/>
              </a:spcBef>
              <a:buFont typeface="Arial" pitchFamily="34" charset="0"/>
              <a:buChar char="•"/>
            </a:pPr>
            <a:r>
              <a:rPr lang="en-US" sz="1200" dirty="0" smtClean="0"/>
              <a:t>In addition to managing contacts and property </a:t>
            </a:r>
            <a:r>
              <a:rPr lang="en-US" sz="1200" dirty="0" err="1" smtClean="0"/>
              <a:t>listingsreal</a:t>
            </a:r>
            <a:r>
              <a:rPr lang="en-US" sz="1200" dirty="0" smtClean="0"/>
              <a:t> estate agents could capture requirements to lease or purchase real estate, add notes and generate property marketing brochures - without the need to involve administrators</a:t>
            </a:r>
            <a:endParaRPr lang="en-US" sz="1200" dirty="0"/>
          </a:p>
        </p:txBody>
      </p:sp>
      <p:sp>
        <p:nvSpPr>
          <p:cNvPr id="17" name="Double Bracket 16"/>
          <p:cNvSpPr/>
          <p:nvPr/>
        </p:nvSpPr>
        <p:spPr>
          <a:xfrm>
            <a:off x="152400" y="3870960"/>
            <a:ext cx="1981200" cy="1920240"/>
          </a:xfrm>
          <a:prstGeom prst="bracketPair">
            <a:avLst>
              <a:gd name="adj" fmla="val 12412"/>
            </a:avLst>
          </a:prstGeom>
          <a:no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sz="1200" dirty="0"/>
          </a:p>
        </p:txBody>
      </p:sp>
      <p:pic>
        <p:nvPicPr>
          <p:cNvPr id="179202" name="Picture 2"/>
          <p:cNvPicPr>
            <a:picLocks noChangeAspect="1" noChangeArrowheads="1"/>
          </p:cNvPicPr>
          <p:nvPr/>
        </p:nvPicPr>
        <p:blipFill>
          <a:blip r:embed="rId4"/>
          <a:srcRect/>
          <a:stretch>
            <a:fillRect/>
          </a:stretch>
        </p:blipFill>
        <p:spPr bwMode="auto">
          <a:xfrm>
            <a:off x="304800" y="3947160"/>
            <a:ext cx="1624932" cy="167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5</a:t>
            </a:fld>
            <a:endParaRPr lang="en-US" dirty="0">
              <a:latin typeface="+mj-lt"/>
            </a:endParaRP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1800" smtClean="0">
                <a:latin typeface="Myriad Pro"/>
              </a:rPr>
              <a:t> </a:t>
            </a:r>
            <a:r>
              <a:rPr sz="2000" smtClean="0">
                <a:latin typeface="Myriad Pro"/>
              </a:rPr>
              <a:t>Accountancy Market Overview</a:t>
            </a:r>
            <a:endParaRPr sz="1800" smtClean="0">
              <a:latin typeface="Myriad Pro"/>
            </a:endParaRPr>
          </a:p>
        </p:txBody>
      </p:sp>
      <p:sp>
        <p:nvSpPr>
          <p:cNvPr id="14" name="AutoShape 8"/>
          <p:cNvSpPr>
            <a:spLocks noChangeArrowheads="1"/>
          </p:cNvSpPr>
          <p:nvPr/>
        </p:nvSpPr>
        <p:spPr bwMode="auto">
          <a:xfrm>
            <a:off x="157256" y="762000"/>
            <a:ext cx="8778240" cy="3048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Segment</a:t>
            </a:r>
          </a:p>
        </p:txBody>
      </p:sp>
      <p:sp>
        <p:nvSpPr>
          <p:cNvPr id="13" name="Rectangle 12"/>
          <p:cNvSpPr/>
          <p:nvPr/>
        </p:nvSpPr>
        <p:spPr>
          <a:xfrm>
            <a:off x="228600" y="1104088"/>
            <a:ext cx="859536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accountancy market segmentation by service category:% share, by value, 2010</a:t>
            </a:r>
          </a:p>
        </p:txBody>
      </p:sp>
      <p:graphicFrame>
        <p:nvGraphicFramePr>
          <p:cNvPr id="17" name="Table 16"/>
          <p:cNvGraphicFramePr>
            <a:graphicFrameLocks noGrp="1"/>
          </p:cNvGraphicFramePr>
          <p:nvPr/>
        </p:nvGraphicFramePr>
        <p:xfrm>
          <a:off x="218552" y="1981200"/>
          <a:ext cx="4419600" cy="1219200"/>
        </p:xfrm>
        <a:graphic>
          <a:graphicData uri="http://schemas.openxmlformats.org/drawingml/2006/table">
            <a:tbl>
              <a:tblPr firstRow="1" bandRow="1">
                <a:tableStyleId>{7DF18680-E054-41AD-8BC1-D1AEF772440D}</a:tableStyleId>
              </a:tblPr>
              <a:tblGrid>
                <a:gridCol w="1856232"/>
                <a:gridCol w="1414272"/>
                <a:gridCol w="1149096"/>
              </a:tblGrid>
              <a:tr h="3048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2010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04800">
                <a:tc>
                  <a:txBody>
                    <a:bodyPr/>
                    <a:lstStyle/>
                    <a:p>
                      <a:pPr algn="ctr" fontAlgn="ctr"/>
                      <a:r>
                        <a:rPr lang="en-US" sz="1200" b="1" i="0" u="none" strike="noStrike">
                          <a:solidFill>
                            <a:srgbClr val="000000"/>
                          </a:solidFill>
                          <a:latin typeface="Calibri"/>
                        </a:rPr>
                        <a:t>Audit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277.6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smtClean="0">
                          <a:solidFill>
                            <a:srgbClr val="000000"/>
                          </a:solidFill>
                          <a:latin typeface="Calibri"/>
                        </a:rPr>
                        <a:t>53.5%</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04800">
                <a:tc>
                  <a:txBody>
                    <a:bodyPr/>
                    <a:lstStyle/>
                    <a:p>
                      <a:pPr algn="ctr" fontAlgn="ctr"/>
                      <a:r>
                        <a:rPr lang="en-US" sz="1200" b="1" i="0" u="none" strike="noStrike" dirty="0">
                          <a:solidFill>
                            <a:srgbClr val="000000"/>
                          </a:solidFill>
                          <a:latin typeface="Calibri"/>
                        </a:rPr>
                        <a:t>Tax</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173.8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smtClean="0">
                          <a:solidFill>
                            <a:srgbClr val="000000"/>
                          </a:solidFill>
                          <a:latin typeface="Calibri"/>
                        </a:rPr>
                        <a:t>33.5%</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04800">
                <a:tc>
                  <a:txBody>
                    <a:bodyPr/>
                    <a:lstStyle/>
                    <a:p>
                      <a:pPr algn="ctr" fontAlgn="ctr"/>
                      <a:r>
                        <a:rPr lang="en-US" sz="1200" b="1" i="0" u="none" strike="noStrike" dirty="0">
                          <a:solidFill>
                            <a:srgbClr val="000000"/>
                          </a:solidFill>
                          <a:latin typeface="Calibri"/>
                        </a:rPr>
                        <a:t>Advisory</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61.2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smtClean="0">
                          <a:solidFill>
                            <a:srgbClr val="000000"/>
                          </a:solidFill>
                          <a:latin typeface="Calibri"/>
                        </a:rPr>
                        <a:t>11.8%</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bl>
          </a:graphicData>
        </a:graphic>
      </p:graphicFrame>
      <p:sp>
        <p:nvSpPr>
          <p:cNvPr id="1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graphicFrame>
        <p:nvGraphicFramePr>
          <p:cNvPr id="34" name="Chart 33"/>
          <p:cNvGraphicFramePr/>
          <p:nvPr/>
        </p:nvGraphicFramePr>
        <p:xfrm>
          <a:off x="5105400" y="1371600"/>
          <a:ext cx="3671887" cy="2390775"/>
        </p:xfrm>
        <a:graphic>
          <a:graphicData uri="http://schemas.openxmlformats.org/drawingml/2006/chart">
            <c:chart xmlns:c="http://schemas.openxmlformats.org/drawingml/2006/chart" xmlns:r="http://schemas.openxmlformats.org/officeDocument/2006/relationships" r:id="rId4"/>
          </a:graphicData>
        </a:graphic>
      </p:graphicFrame>
      <p:sp>
        <p:nvSpPr>
          <p:cNvPr id="36" name="Rectangle 35"/>
          <p:cNvSpPr/>
          <p:nvPr/>
        </p:nvSpPr>
        <p:spPr>
          <a:xfrm>
            <a:off x="238648" y="3733800"/>
            <a:ext cx="859536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accountancy market segmentation by geography:% share, by value, 2010</a:t>
            </a:r>
          </a:p>
        </p:txBody>
      </p:sp>
      <p:graphicFrame>
        <p:nvGraphicFramePr>
          <p:cNvPr id="37" name="Table 36"/>
          <p:cNvGraphicFramePr>
            <a:graphicFrameLocks noGrp="1"/>
          </p:cNvGraphicFramePr>
          <p:nvPr/>
        </p:nvGraphicFramePr>
        <p:xfrm>
          <a:off x="228600" y="4343400"/>
          <a:ext cx="4419600" cy="1582445"/>
        </p:xfrm>
        <a:graphic>
          <a:graphicData uri="http://schemas.openxmlformats.org/drawingml/2006/table">
            <a:tbl>
              <a:tblPr firstRow="1" bandRow="1">
                <a:tableStyleId>{7DF18680-E054-41AD-8BC1-D1AEF772440D}</a:tableStyleId>
              </a:tblPr>
              <a:tblGrid>
                <a:gridCol w="1856232"/>
                <a:gridCol w="1414272"/>
                <a:gridCol w="1149096"/>
              </a:tblGrid>
              <a:tr h="31648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2010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1648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Americas</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177.0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smtClean="0">
                          <a:solidFill>
                            <a:srgbClr val="000000"/>
                          </a:solidFill>
                          <a:latin typeface="Calibri"/>
                        </a:rPr>
                        <a:t>48.6%</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algn="ctr"/>
                      <a:r>
                        <a:rPr lang="en-US" sz="1200" b="1" dirty="0" smtClean="0"/>
                        <a:t>Europe</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121.7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smtClean="0">
                          <a:solidFill>
                            <a:srgbClr val="000000"/>
                          </a:solidFill>
                          <a:latin typeface="Calibri"/>
                        </a:rPr>
                        <a:t>33.4%</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1648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Asia- Pacific</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56.1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smtClean="0">
                          <a:solidFill>
                            <a:srgbClr val="000000"/>
                          </a:solidFill>
                          <a:latin typeface="Calibri"/>
                        </a:rPr>
                        <a:t>15.4%</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Middle East &amp; Africa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9.5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smtClean="0">
                          <a:solidFill>
                            <a:srgbClr val="000000"/>
                          </a:solidFill>
                          <a:latin typeface="Calibri"/>
                        </a:rPr>
                        <a:t>2.6%</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graphicFrame>
        <p:nvGraphicFramePr>
          <p:cNvPr id="38" name="Chart 37"/>
          <p:cNvGraphicFramePr/>
          <p:nvPr/>
        </p:nvGraphicFramePr>
        <p:xfrm>
          <a:off x="5133975" y="4038600"/>
          <a:ext cx="4010025" cy="2528888"/>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 y="685800"/>
            <a:ext cx="5257800" cy="292388"/>
          </a:xfrm>
          <a:prstGeom prst="rect">
            <a:avLst/>
          </a:prstGeom>
          <a:solidFill>
            <a:schemeClr val="accent5">
              <a:lumMod val="75000"/>
            </a:schemeClr>
          </a:solidFill>
          <a:scene3d>
            <a:camera prst="orthographicFront"/>
            <a:lightRig rig="threePt" dir="t">
              <a:rot lat="0" lon="0" rev="8400000"/>
            </a:lightRig>
          </a:scene3d>
          <a:sp3d>
            <a:bevelT h="190500"/>
          </a:sp3d>
        </p:spPr>
        <p:txBody>
          <a:bodyPr wrap="square">
            <a:spAutoFit/>
          </a:bodyPr>
          <a:lstStyle/>
          <a:p>
            <a:pPr algn="ctr"/>
            <a:r>
              <a:rPr lang="en-US" sz="1300" b="1" dirty="0" smtClean="0">
                <a:solidFill>
                  <a:schemeClr val="bg1"/>
                </a:solidFill>
              </a:rPr>
              <a:t>Real Estate Industry Information Management</a:t>
            </a:r>
            <a:endParaRPr lang="en-US" sz="1300" dirty="0">
              <a:solidFill>
                <a:schemeClr val="bg1"/>
              </a:solidFill>
            </a:endParaRPr>
          </a:p>
        </p:txBody>
      </p:sp>
      <p:pic>
        <p:nvPicPr>
          <p:cNvPr id="126979" name="Picture 3"/>
          <p:cNvPicPr>
            <a:picLocks noChangeAspect="1" noChangeArrowheads="1"/>
          </p:cNvPicPr>
          <p:nvPr/>
        </p:nvPicPr>
        <p:blipFill>
          <a:blip r:embed="rId3"/>
          <a:srcRect/>
          <a:stretch>
            <a:fillRect/>
          </a:stretch>
        </p:blipFill>
        <p:spPr bwMode="auto">
          <a:xfrm>
            <a:off x="152400" y="990600"/>
            <a:ext cx="5257800" cy="537210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rot lat="0" lon="0" rev="8400000"/>
            </a:lightRig>
          </a:scene3d>
          <a:sp3d>
            <a:bevelT h="190500"/>
          </a:sp3d>
        </p:spPr>
      </p:pic>
      <p:sp>
        <p:nvSpPr>
          <p:cNvPr id="8"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IT Trends </a:t>
            </a:r>
            <a:endParaRPr lang="en-GB" sz="2000" b="1" dirty="0" smtClean="0">
              <a:solidFill>
                <a:srgbClr val="FFFFFF"/>
              </a:solidFill>
              <a:latin typeface="Myriad Pro"/>
            </a:endParaRPr>
          </a:p>
          <a:p>
            <a:pPr eaLnBrk="0" hangingPunct="0">
              <a:defRPr/>
            </a:pPr>
            <a:r>
              <a:rPr lang="en-GB" sz="1600" dirty="0" smtClean="0">
                <a:solidFill>
                  <a:srgbClr val="FFFFFF"/>
                </a:solidFill>
                <a:latin typeface="Myriad Pro"/>
              </a:rPr>
              <a:t>Information Flow Management in Real Estate Advisory Services Firms</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sp>
        <p:nvSpPr>
          <p:cNvPr id="9" name="Rounded Rectangle 8"/>
          <p:cNvSpPr/>
          <p:nvPr/>
        </p:nvSpPr>
        <p:spPr>
          <a:xfrm>
            <a:off x="5562600" y="762000"/>
            <a:ext cx="3124200" cy="1752600"/>
          </a:xfrm>
          <a:prstGeom prst="round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rtlCol="0" anchor="ctr"/>
          <a:lstStyle/>
          <a:p>
            <a:pPr algn="just">
              <a:buFont typeface="Arial" pitchFamily="34" charset="0"/>
              <a:buChar char="•"/>
            </a:pPr>
            <a:r>
              <a:rPr lang="en-US" sz="1000" dirty="0" smtClean="0">
                <a:solidFill>
                  <a:schemeClr val="tx1"/>
                </a:solidFill>
              </a:rPr>
              <a:t> At the top left, the box for External Environment represents the external competitive market environment, with business cycles and legislative changes, fast changing information technologies, and emerging global pressures.</a:t>
            </a:r>
          </a:p>
          <a:p>
            <a:pPr algn="just">
              <a:buFont typeface="Arial" pitchFamily="34" charset="0"/>
              <a:buChar char="•"/>
            </a:pPr>
            <a:r>
              <a:rPr lang="en-US" sz="1000" dirty="0" smtClean="0">
                <a:solidFill>
                  <a:schemeClr val="tx1"/>
                </a:solidFill>
              </a:rPr>
              <a:t> At the bottom, the box for Other Stakeholders and</a:t>
            </a:r>
          </a:p>
          <a:p>
            <a:pPr algn="just"/>
            <a:r>
              <a:rPr lang="en-US" sz="1000" dirty="0" smtClean="0">
                <a:solidFill>
                  <a:schemeClr val="tx1"/>
                </a:solidFill>
              </a:rPr>
              <a:t>Investors reflects the roles of shareholders, customers, and the general public interests.</a:t>
            </a:r>
          </a:p>
        </p:txBody>
      </p:sp>
      <p:sp>
        <p:nvSpPr>
          <p:cNvPr id="10"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 name="Rounded Rectangle 10"/>
          <p:cNvSpPr/>
          <p:nvPr/>
        </p:nvSpPr>
        <p:spPr>
          <a:xfrm>
            <a:off x="5638800" y="2743200"/>
            <a:ext cx="3124200" cy="914400"/>
          </a:xfrm>
          <a:prstGeom prst="round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rtlCol="0" anchor="ctr"/>
          <a:lstStyle/>
          <a:p>
            <a:pPr algn="just"/>
            <a:r>
              <a:rPr lang="en-US" sz="1000" dirty="0" smtClean="0">
                <a:solidFill>
                  <a:schemeClr val="tx1"/>
                </a:solidFill>
              </a:rPr>
              <a:t>Portfolio Management assembles the roll-up totals and summaries in groupings to compare demand profiles of occupant groups from core business units.</a:t>
            </a:r>
            <a:endParaRPr lang="en-US" sz="1000" dirty="0">
              <a:solidFill>
                <a:schemeClr val="tx1"/>
              </a:solidFill>
            </a:endParaRPr>
          </a:p>
        </p:txBody>
      </p:sp>
      <p:sp>
        <p:nvSpPr>
          <p:cNvPr id="12" name="Rounded Rectangle 11"/>
          <p:cNvSpPr/>
          <p:nvPr/>
        </p:nvSpPr>
        <p:spPr>
          <a:xfrm>
            <a:off x="5562600" y="3886200"/>
            <a:ext cx="3276600" cy="2514600"/>
          </a:xfrm>
          <a:prstGeom prst="round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rtlCol="0" anchor="ctr"/>
          <a:lstStyle/>
          <a:p>
            <a:pPr algn="just">
              <a:buFont typeface="Arial" pitchFamily="34" charset="0"/>
              <a:buChar char="•"/>
            </a:pPr>
            <a:r>
              <a:rPr lang="en-US" sz="1000" dirty="0" smtClean="0">
                <a:solidFill>
                  <a:schemeClr val="tx1"/>
                </a:solidFill>
              </a:rPr>
              <a:t> Corporate data about real estate </a:t>
            </a:r>
            <a:r>
              <a:rPr lang="en-US" sz="1000" smtClean="0">
                <a:solidFill>
                  <a:schemeClr val="tx1"/>
                </a:solidFill>
              </a:rPr>
              <a:t>is held </a:t>
            </a:r>
            <a:r>
              <a:rPr lang="en-US" sz="1000" dirty="0" smtClean="0">
                <a:solidFill>
                  <a:schemeClr val="tx1"/>
                </a:solidFill>
              </a:rPr>
              <a:t>across many data silos. There are several software packages that do an excellent job for data users for some parts of day-to-day operations, or for design and construction.</a:t>
            </a:r>
          </a:p>
          <a:p>
            <a:pPr algn="just">
              <a:buFont typeface="Arial" pitchFamily="34" charset="0"/>
              <a:buChar char="•"/>
            </a:pPr>
            <a:r>
              <a:rPr lang="en-US" sz="1000" dirty="0" smtClean="0">
                <a:solidFill>
                  <a:schemeClr val="tx1"/>
                </a:solidFill>
              </a:rPr>
              <a:t> There also are a few that are adequate over a somewhat broader range of other tactical information needs, but none that link portfolio issues to asset issues, project issues, and workplace demand as discussed earlier in this paper.</a:t>
            </a:r>
          </a:p>
          <a:p>
            <a:pPr algn="just">
              <a:buFont typeface="Arial" pitchFamily="34" charset="0"/>
              <a:buChar char="•"/>
            </a:pPr>
            <a:r>
              <a:rPr lang="en-US" sz="1000" dirty="0" smtClean="0">
                <a:solidFill>
                  <a:schemeClr val="tx1"/>
                </a:solidFill>
              </a:rPr>
              <a:t> Figure also adds enterprise-wide functions to the diagram. It shows the overall enterprise strategy as not only the driver of enterprise operations, with their resultant scenarios and decisions, but also as a direct decision driver of the overall real estate strategy.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2478023" y="1295400"/>
            <a:ext cx="6627763" cy="4572000"/>
            <a:chOff x="2478023" y="1295400"/>
            <a:chExt cx="6627763" cy="4572000"/>
          </a:xfrm>
        </p:grpSpPr>
        <p:pic>
          <p:nvPicPr>
            <p:cNvPr id="14" name="Picture 13" descr="Accountancy-Company.jpg"/>
            <p:cNvPicPr>
              <a:picLocks noChangeAspect="1"/>
            </p:cNvPicPr>
            <p:nvPr/>
          </p:nvPicPr>
          <p:blipFill>
            <a:blip r:embed="rId3"/>
            <a:stretch>
              <a:fillRect/>
            </a:stretch>
          </p:blipFill>
          <p:spPr>
            <a:xfrm>
              <a:off x="5181600" y="1315071"/>
              <a:ext cx="3735654" cy="2485647"/>
            </a:xfrm>
            <a:prstGeom prst="rect">
              <a:avLst/>
            </a:prstGeom>
          </p:spPr>
        </p:pic>
        <p:pic>
          <p:nvPicPr>
            <p:cNvPr id="15" name="Picture 14" descr="hiring-boutique-banks.jpg"/>
            <p:cNvPicPr>
              <a:picLocks noChangeAspect="1"/>
            </p:cNvPicPr>
            <p:nvPr/>
          </p:nvPicPr>
          <p:blipFill>
            <a:blip r:embed="rId4"/>
            <a:srcRect t="5920"/>
            <a:stretch>
              <a:fillRect/>
            </a:stretch>
          </p:blipFill>
          <p:spPr>
            <a:xfrm>
              <a:off x="2478023" y="1295400"/>
              <a:ext cx="3313177" cy="2482385"/>
            </a:xfrm>
            <a:prstGeom prst="rect">
              <a:avLst/>
            </a:prstGeom>
          </p:spPr>
        </p:pic>
        <p:pic>
          <p:nvPicPr>
            <p:cNvPr id="16" name="Picture 15" descr="home.jpg"/>
            <p:cNvPicPr>
              <a:picLocks noChangeAspect="1"/>
            </p:cNvPicPr>
            <p:nvPr/>
          </p:nvPicPr>
          <p:blipFill>
            <a:blip r:embed="rId5"/>
            <a:srcRect t="3954" r="1627"/>
            <a:stretch>
              <a:fillRect/>
            </a:stretch>
          </p:blipFill>
          <p:spPr>
            <a:xfrm>
              <a:off x="2590800" y="3418366"/>
              <a:ext cx="3060536" cy="2186628"/>
            </a:xfrm>
            <a:prstGeom prst="rect">
              <a:avLst/>
            </a:prstGeom>
          </p:spPr>
        </p:pic>
        <p:pic>
          <p:nvPicPr>
            <p:cNvPr id="17" name="Picture 16" descr="lawyer.jpg"/>
            <p:cNvPicPr>
              <a:picLocks noChangeAspect="1"/>
            </p:cNvPicPr>
            <p:nvPr/>
          </p:nvPicPr>
          <p:blipFill>
            <a:blip r:embed="rId6"/>
            <a:srcRect b="3704"/>
            <a:stretch>
              <a:fillRect/>
            </a:stretch>
          </p:blipFill>
          <p:spPr>
            <a:xfrm>
              <a:off x="5199431" y="3394763"/>
              <a:ext cx="2430425" cy="2340409"/>
            </a:xfrm>
            <a:prstGeom prst="rect">
              <a:avLst/>
            </a:prstGeom>
          </p:spPr>
        </p:pic>
        <p:pic>
          <p:nvPicPr>
            <p:cNvPr id="19" name="Picture 18" descr="projects-in-delhincr.gif"/>
            <p:cNvPicPr>
              <a:picLocks noChangeAspect="1"/>
            </p:cNvPicPr>
            <p:nvPr/>
          </p:nvPicPr>
          <p:blipFill>
            <a:blip r:embed="rId7"/>
            <a:stretch>
              <a:fillRect/>
            </a:stretch>
          </p:blipFill>
          <p:spPr>
            <a:xfrm>
              <a:off x="7305471" y="3550819"/>
              <a:ext cx="1800315" cy="2316581"/>
            </a:xfrm>
            <a:prstGeom prst="rect">
              <a:avLst/>
            </a:prstGeom>
          </p:spPr>
        </p:pic>
      </p:grpSp>
      <p:sp>
        <p:nvSpPr>
          <p:cNvPr id="41" name="Rectangle 40"/>
          <p:cNvSpPr/>
          <p:nvPr/>
        </p:nvSpPr>
        <p:spPr>
          <a:xfrm>
            <a:off x="2438400" y="1219200"/>
            <a:ext cx="6553200" cy="47244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51</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lang="en-GB" sz="2000" b="1" dirty="0" smtClean="0">
                <a:latin typeface="Myriad Pro"/>
              </a:rPr>
              <a:t>Table of Content</a:t>
            </a:r>
            <a:endParaRPr sz="2000" b="1" smtClean="0">
              <a:latin typeface="Myriad Pro"/>
            </a:endParaRPr>
          </a:p>
        </p:txBody>
      </p:sp>
      <p:sp>
        <p:nvSpPr>
          <p:cNvPr id="79" name="Rectangle 78"/>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13" name="AutoShape 28">
            <a:hlinkClick r:id="rId8" action="ppaction://hlinksldjump"/>
          </p:cNvPr>
          <p:cNvSpPr>
            <a:spLocks noChangeArrowheads="1"/>
          </p:cNvSpPr>
          <p:nvPr/>
        </p:nvSpPr>
        <p:spPr bwMode="auto">
          <a:xfrm>
            <a:off x="8839200" y="6553200"/>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39" name="Rectangle 38"/>
          <p:cNvSpPr/>
          <p:nvPr/>
        </p:nvSpPr>
        <p:spPr>
          <a:xfrm>
            <a:off x="0" y="685800"/>
            <a:ext cx="9144000" cy="4572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latin typeface="Myriad Pro"/>
              </a:rPr>
              <a:t>Global Professional Services MI </a:t>
            </a:r>
            <a:endParaRPr lang="en-US" dirty="0">
              <a:solidFill>
                <a:schemeClr val="tx1"/>
              </a:solidFill>
            </a:endParaRPr>
          </a:p>
        </p:txBody>
      </p:sp>
      <p:sp>
        <p:nvSpPr>
          <p:cNvPr id="25" name="Double Bracket 24"/>
          <p:cNvSpPr/>
          <p:nvPr/>
        </p:nvSpPr>
        <p:spPr>
          <a:xfrm>
            <a:off x="2590800" y="3611217"/>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Top </a:t>
            </a:r>
            <a:r>
              <a:rPr lang="en-US" sz="1400" b="1" dirty="0" smtClean="0">
                <a:latin typeface="Calibri" pitchFamily="34" charset="0"/>
              </a:rPr>
              <a:t>100 </a:t>
            </a:r>
            <a:r>
              <a:rPr lang="en-US" sz="1400" b="1" dirty="0" smtClean="0">
                <a:latin typeface="Calibri" pitchFamily="34" charset="0"/>
              </a:rPr>
              <a:t>Accountancy Firms</a:t>
            </a:r>
          </a:p>
        </p:txBody>
      </p:sp>
      <p:sp>
        <p:nvSpPr>
          <p:cNvPr id="28" name="Double Bracket 27"/>
          <p:cNvSpPr/>
          <p:nvPr/>
        </p:nvSpPr>
        <p:spPr>
          <a:xfrm>
            <a:off x="2590800" y="41148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Top 100 Legal Services Companies</a:t>
            </a:r>
          </a:p>
        </p:txBody>
      </p:sp>
      <p:sp>
        <p:nvSpPr>
          <p:cNvPr id="23" name="Double Bracket 22"/>
          <p:cNvSpPr/>
          <p:nvPr/>
        </p:nvSpPr>
        <p:spPr>
          <a:xfrm>
            <a:off x="2590800" y="45720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Top 5 HR &amp; Employment Services Companies</a:t>
            </a:r>
          </a:p>
        </p:txBody>
      </p:sp>
      <p:sp>
        <p:nvSpPr>
          <p:cNvPr id="24" name="Double Bracket 23"/>
          <p:cNvSpPr/>
          <p:nvPr/>
        </p:nvSpPr>
        <p:spPr>
          <a:xfrm>
            <a:off x="2590800" y="50292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Top 50 Management Consulting Companies</a:t>
            </a:r>
          </a:p>
        </p:txBody>
      </p:sp>
      <p:sp>
        <p:nvSpPr>
          <p:cNvPr id="26" name="Rectangle 16">
            <a:hlinkClick r:id="rId9" action="ppaction://hlinksldjump"/>
          </p:cNvPr>
          <p:cNvSpPr>
            <a:spLocks noChangeArrowheads="1"/>
          </p:cNvSpPr>
          <p:nvPr/>
        </p:nvSpPr>
        <p:spPr bwMode="auto">
          <a:xfrm>
            <a:off x="76200" y="1752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Market Overview </a:t>
            </a:r>
          </a:p>
        </p:txBody>
      </p:sp>
      <p:sp>
        <p:nvSpPr>
          <p:cNvPr id="27" name="Rectangle 20">
            <a:hlinkClick r:id="rId10" action="ppaction://hlinksldjump"/>
          </p:cNvPr>
          <p:cNvSpPr>
            <a:spLocks noChangeArrowheads="1"/>
          </p:cNvSpPr>
          <p:nvPr/>
        </p:nvSpPr>
        <p:spPr bwMode="auto">
          <a:xfrm>
            <a:off x="76200" y="2286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Industry Insights</a:t>
            </a:r>
          </a:p>
        </p:txBody>
      </p:sp>
      <p:sp>
        <p:nvSpPr>
          <p:cNvPr id="29" name="Rectangle 21">
            <a:hlinkClick r:id="rId11" action="ppaction://hlinksldjump"/>
          </p:cNvPr>
          <p:cNvSpPr>
            <a:spLocks noChangeArrowheads="1"/>
          </p:cNvSpPr>
          <p:nvPr/>
        </p:nvSpPr>
        <p:spPr bwMode="auto">
          <a:xfrm>
            <a:off x="76200" y="28194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Deals Space</a:t>
            </a:r>
          </a:p>
        </p:txBody>
      </p:sp>
      <p:sp>
        <p:nvSpPr>
          <p:cNvPr id="30" name="Rectangle 22">
            <a:hlinkClick r:id="rId12" action="ppaction://hlinksldjump"/>
          </p:cNvPr>
          <p:cNvSpPr>
            <a:spLocks noChangeArrowheads="1"/>
          </p:cNvSpPr>
          <p:nvPr/>
        </p:nvSpPr>
        <p:spPr bwMode="auto">
          <a:xfrm>
            <a:off x="76200" y="33528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Business Trends</a:t>
            </a:r>
          </a:p>
        </p:txBody>
      </p:sp>
      <p:sp>
        <p:nvSpPr>
          <p:cNvPr id="31" name="Rectangle 37">
            <a:hlinkClick r:id="rId13" action="ppaction://hlinksldjump"/>
          </p:cNvPr>
          <p:cNvSpPr>
            <a:spLocks noChangeArrowheads="1"/>
          </p:cNvSpPr>
          <p:nvPr/>
        </p:nvSpPr>
        <p:spPr bwMode="auto">
          <a:xfrm>
            <a:off x="76200" y="38862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Technology Trends</a:t>
            </a:r>
          </a:p>
        </p:txBody>
      </p:sp>
      <p:sp>
        <p:nvSpPr>
          <p:cNvPr id="40" name="Rectangle 21">
            <a:hlinkClick r:id="rId14" action="ppaction://hlinksldjump"/>
          </p:cNvPr>
          <p:cNvSpPr>
            <a:spLocks noChangeArrowheads="1"/>
          </p:cNvSpPr>
          <p:nvPr/>
        </p:nvSpPr>
        <p:spPr bwMode="auto">
          <a:xfrm>
            <a:off x="76200" y="4419600"/>
            <a:ext cx="2377440" cy="457200"/>
          </a:xfrm>
          <a:prstGeom prst="rect">
            <a:avLst/>
          </a:prstGeom>
          <a:solidFill>
            <a:srgbClr val="BEE395"/>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rgbClr val="111111"/>
                </a:solidFill>
                <a:latin typeface="+mj-lt"/>
                <a:cs typeface="Arial" pitchFamily="34" charset="0"/>
              </a:rPr>
              <a:t>Competitive Landscape</a:t>
            </a:r>
          </a:p>
        </p:txBody>
      </p:sp>
      <p:sp>
        <p:nvSpPr>
          <p:cNvPr id="42" name="Rectangle 21">
            <a:hlinkClick r:id="rId15" action="ppaction://hlinksldjump"/>
          </p:cNvPr>
          <p:cNvSpPr>
            <a:spLocks noChangeArrowheads="1"/>
          </p:cNvSpPr>
          <p:nvPr/>
        </p:nvSpPr>
        <p:spPr bwMode="auto">
          <a:xfrm>
            <a:off x="76200" y="4953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Market Forecast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lvl="0" algn="ctr">
              <a:defRPr/>
            </a:pPr>
            <a:r>
              <a:rPr lang="en-US" b="1" dirty="0" smtClean="0">
                <a:solidFill>
                  <a:prstClr val="white"/>
                </a:solidFill>
                <a:latin typeface="Calibri"/>
              </a:rPr>
              <a:t>Methodology used for the ranking</a:t>
            </a:r>
          </a:p>
        </p:txBody>
      </p:sp>
      <p:sp>
        <p:nvSpPr>
          <p:cNvPr id="34" name="Rectangle 33"/>
          <p:cNvSpPr/>
          <p:nvPr/>
        </p:nvSpPr>
        <p:spPr>
          <a:xfrm>
            <a:off x="228600" y="1447800"/>
            <a:ext cx="2743200" cy="261610"/>
          </a:xfrm>
          <a:prstGeom prst="rect">
            <a:avLst/>
          </a:prstGeom>
          <a:solidFill>
            <a:srgbClr val="00B0F0"/>
          </a:solidFill>
          <a:ln>
            <a:noFill/>
          </a:ln>
        </p:spPr>
        <p:txBody>
          <a:bodyPr wrap="square">
            <a:spAutoFit/>
          </a:bodyPr>
          <a:lstStyle/>
          <a:p>
            <a:pPr algn="ctr">
              <a:defRPr/>
            </a:pPr>
            <a:r>
              <a:rPr lang="en-US" sz="1100" b="1" dirty="0" smtClean="0">
                <a:solidFill>
                  <a:schemeClr val="bg1"/>
                </a:solidFill>
                <a:latin typeface="+mj-lt"/>
              </a:rPr>
              <a:t>Accounting Firms </a:t>
            </a:r>
          </a:p>
        </p:txBody>
      </p:sp>
      <p:sp>
        <p:nvSpPr>
          <p:cNvPr id="6"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Competition</a:t>
            </a:r>
          </a:p>
          <a:p>
            <a:pPr eaLnBrk="0" hangingPunct="0">
              <a:defRPr/>
            </a:pPr>
            <a:r>
              <a:rPr lang="en-GB" dirty="0" smtClean="0">
                <a:solidFill>
                  <a:srgbClr val="FFFFFF"/>
                </a:solidFill>
                <a:latin typeface="Myriad Pro"/>
              </a:rPr>
              <a:t>Ranking Methodology</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sp>
        <p:nvSpPr>
          <p:cNvPr id="5"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5363" name="Picture 3"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64" name="Picture 4"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5" name="Picture 5"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6" name="Picture 6"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67" name="Picture 7"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68" name="Picture 8"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9" name="Picture 9"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70" name="Picture 10"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1" name="Picture 11"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2" name="Picture 12"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3" name="Picture 13"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4" name="Picture 14"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5" name="Picture 15"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6" name="Picture 16"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77" name="Picture 17"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8" name="Picture 18"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79" name="Picture 19"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0" name="Picture 20"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1" name="Picture 21"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82" name="Picture 22"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3" name="Picture 23"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4" name="Picture 24"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5" name="Picture 25"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6" name="Picture 26"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2" name="Picture 2" descr="http://www.vault.com/images/icons/change-up.png"/>
          <p:cNvPicPr>
            <a:picLocks noChangeAspect="1" noChangeArrowheads="1"/>
          </p:cNvPicPr>
          <p:nvPr/>
        </p:nvPicPr>
        <p:blipFill>
          <a:blip r:embed="rId3"/>
          <a:srcRect/>
          <a:stretch>
            <a:fillRect/>
          </a:stretch>
        </p:blipFill>
        <p:spPr bwMode="auto">
          <a:xfrm>
            <a:off x="0" y="-182563"/>
            <a:ext cx="114300" cy="133350"/>
          </a:xfrm>
          <a:prstGeom prst="rect">
            <a:avLst/>
          </a:prstGeom>
          <a:noFill/>
        </p:spPr>
      </p:pic>
      <p:sp>
        <p:nvSpPr>
          <p:cNvPr id="31" name="AutoShape 7"/>
          <p:cNvSpPr>
            <a:spLocks noChangeArrowheads="1"/>
          </p:cNvSpPr>
          <p:nvPr/>
        </p:nvSpPr>
        <p:spPr bwMode="auto">
          <a:xfrm>
            <a:off x="228600" y="1752600"/>
            <a:ext cx="2743200" cy="1828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nSpc>
                <a:spcPct val="120000"/>
              </a:lnSpc>
            </a:pPr>
            <a:r>
              <a:rPr lang="en-US" sz="1200" dirty="0" smtClean="0">
                <a:latin typeface="+mj-lt"/>
              </a:rPr>
              <a:t>40% prestige </a:t>
            </a:r>
            <a:br>
              <a:rPr lang="en-US" sz="1200" dirty="0" smtClean="0">
                <a:latin typeface="+mj-lt"/>
              </a:rPr>
            </a:br>
            <a:r>
              <a:rPr lang="en-US" sz="1200" dirty="0" smtClean="0">
                <a:latin typeface="+mj-lt"/>
              </a:rPr>
              <a:t>20% firm culture </a:t>
            </a:r>
            <a:br>
              <a:rPr lang="en-US" sz="1200" dirty="0" smtClean="0">
                <a:latin typeface="+mj-lt"/>
              </a:rPr>
            </a:br>
            <a:r>
              <a:rPr lang="en-US" sz="1200" dirty="0" smtClean="0">
                <a:latin typeface="+mj-lt"/>
              </a:rPr>
              <a:t>10% work/life balance </a:t>
            </a:r>
            <a:br>
              <a:rPr lang="en-US" sz="1200" dirty="0" smtClean="0">
                <a:latin typeface="+mj-lt"/>
              </a:rPr>
            </a:br>
            <a:r>
              <a:rPr lang="en-US" sz="1200" dirty="0" smtClean="0">
                <a:latin typeface="+mj-lt"/>
              </a:rPr>
              <a:t>10% compensation </a:t>
            </a:r>
            <a:br>
              <a:rPr lang="en-US" sz="1200" dirty="0" smtClean="0">
                <a:latin typeface="+mj-lt"/>
              </a:rPr>
            </a:br>
            <a:r>
              <a:rPr lang="en-US" sz="1200" dirty="0" smtClean="0">
                <a:latin typeface="+mj-lt"/>
              </a:rPr>
              <a:t>10% business outlook </a:t>
            </a:r>
            <a:br>
              <a:rPr lang="en-US" sz="1200" dirty="0" smtClean="0">
                <a:latin typeface="+mj-lt"/>
              </a:rPr>
            </a:br>
            <a:r>
              <a:rPr lang="en-US" sz="1200" dirty="0" smtClean="0">
                <a:latin typeface="+mj-lt"/>
              </a:rPr>
              <a:t>10% overall job satisfaction</a:t>
            </a:r>
            <a:endParaRPr lang="en-US" sz="1200" b="1" dirty="0" smtClean="0">
              <a:latin typeface="+mj-lt"/>
            </a:endParaRPr>
          </a:p>
        </p:txBody>
      </p:sp>
      <p:sp>
        <p:nvSpPr>
          <p:cNvPr id="35" name="Rectangle 34"/>
          <p:cNvSpPr/>
          <p:nvPr/>
        </p:nvSpPr>
        <p:spPr>
          <a:xfrm>
            <a:off x="3200400" y="1447800"/>
            <a:ext cx="2743200" cy="261610"/>
          </a:xfrm>
          <a:prstGeom prst="rect">
            <a:avLst/>
          </a:prstGeom>
          <a:solidFill>
            <a:srgbClr val="00B0F0"/>
          </a:solidFill>
          <a:ln>
            <a:noFill/>
          </a:ln>
        </p:spPr>
        <p:txBody>
          <a:bodyPr wrap="square">
            <a:spAutoFit/>
          </a:bodyPr>
          <a:lstStyle/>
          <a:p>
            <a:pPr algn="ctr">
              <a:defRPr/>
            </a:pPr>
            <a:r>
              <a:rPr lang="en-US" sz="1100" b="1" dirty="0" smtClean="0">
                <a:solidFill>
                  <a:schemeClr val="bg1"/>
                </a:solidFill>
                <a:latin typeface="+mj-lt"/>
              </a:rPr>
              <a:t>Legal Firms</a:t>
            </a:r>
          </a:p>
        </p:txBody>
      </p:sp>
      <p:sp>
        <p:nvSpPr>
          <p:cNvPr id="36" name="AutoShape 7"/>
          <p:cNvSpPr>
            <a:spLocks noChangeArrowheads="1"/>
          </p:cNvSpPr>
          <p:nvPr/>
        </p:nvSpPr>
        <p:spPr bwMode="auto">
          <a:xfrm>
            <a:off x="3200400" y="1752600"/>
            <a:ext cx="2743200" cy="1828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nSpc>
                <a:spcPct val="120000"/>
              </a:lnSpc>
            </a:pPr>
            <a:r>
              <a:rPr lang="en-US" sz="1200" dirty="0" smtClean="0">
                <a:latin typeface="+mj-lt"/>
              </a:rPr>
              <a:t>Vault has taken survey from </a:t>
            </a:r>
            <a:r>
              <a:rPr lang="en-US" sz="1200" dirty="0" smtClean="0">
                <a:solidFill>
                  <a:prstClr val="black"/>
                </a:solidFill>
                <a:latin typeface="Calibri"/>
              </a:rPr>
              <a:t>16,826 attorneys.  And then the firms were ranked as per the most prestigious law firms based on the perceptions of currently practicing lawyers at peer firms</a:t>
            </a:r>
            <a:r>
              <a:rPr lang="en-US" sz="1200" dirty="0" smtClean="0">
                <a:latin typeface="+mj-lt"/>
              </a:rPr>
              <a:t> </a:t>
            </a:r>
            <a:endParaRPr lang="en-US" sz="1200" b="1" dirty="0" smtClean="0">
              <a:latin typeface="+mj-lt"/>
            </a:endParaRPr>
          </a:p>
        </p:txBody>
      </p:sp>
      <p:sp>
        <p:nvSpPr>
          <p:cNvPr id="37" name="Rectangle 36"/>
          <p:cNvSpPr/>
          <p:nvPr/>
        </p:nvSpPr>
        <p:spPr>
          <a:xfrm>
            <a:off x="6172200" y="1447800"/>
            <a:ext cx="2743200" cy="261610"/>
          </a:xfrm>
          <a:prstGeom prst="rect">
            <a:avLst/>
          </a:prstGeom>
          <a:solidFill>
            <a:srgbClr val="00B0F0"/>
          </a:solidFill>
          <a:ln>
            <a:noFill/>
          </a:ln>
        </p:spPr>
        <p:txBody>
          <a:bodyPr wrap="square">
            <a:spAutoFit/>
          </a:bodyPr>
          <a:lstStyle/>
          <a:p>
            <a:pPr algn="ctr">
              <a:defRPr/>
            </a:pPr>
            <a:r>
              <a:rPr lang="en-US" sz="1100" b="1" dirty="0" smtClean="0">
                <a:solidFill>
                  <a:schemeClr val="bg1"/>
                </a:solidFill>
                <a:latin typeface="+mj-lt"/>
              </a:rPr>
              <a:t>Management Consultancy Firms</a:t>
            </a:r>
          </a:p>
        </p:txBody>
      </p:sp>
      <p:sp>
        <p:nvSpPr>
          <p:cNvPr id="38" name="AutoShape 7"/>
          <p:cNvSpPr>
            <a:spLocks noChangeArrowheads="1"/>
          </p:cNvSpPr>
          <p:nvPr/>
        </p:nvSpPr>
        <p:spPr bwMode="auto">
          <a:xfrm>
            <a:off x="6172200" y="1752600"/>
            <a:ext cx="2743200" cy="1828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nSpc>
                <a:spcPct val="120000"/>
              </a:lnSpc>
            </a:pPr>
            <a:r>
              <a:rPr lang="en-US" sz="1200" dirty="0" smtClean="0">
                <a:latin typeface="+mj-lt"/>
              </a:rPr>
              <a:t>30% prestige</a:t>
            </a:r>
          </a:p>
          <a:p>
            <a:pPr>
              <a:lnSpc>
                <a:spcPct val="120000"/>
              </a:lnSpc>
            </a:pPr>
            <a:r>
              <a:rPr lang="en-US" sz="1200" dirty="0" smtClean="0">
                <a:latin typeface="+mj-lt"/>
              </a:rPr>
              <a:t>15% satisfaction</a:t>
            </a:r>
          </a:p>
          <a:p>
            <a:pPr>
              <a:lnSpc>
                <a:spcPct val="120000"/>
              </a:lnSpc>
            </a:pPr>
            <a:r>
              <a:rPr lang="en-US" sz="1200" dirty="0" smtClean="0">
                <a:latin typeface="+mj-lt"/>
              </a:rPr>
              <a:t>15% firm culture</a:t>
            </a:r>
          </a:p>
          <a:p>
            <a:pPr>
              <a:lnSpc>
                <a:spcPct val="120000"/>
              </a:lnSpc>
            </a:pPr>
            <a:r>
              <a:rPr lang="en-US" sz="1200" dirty="0" smtClean="0">
                <a:latin typeface="+mj-lt"/>
              </a:rPr>
              <a:t>15% compensation</a:t>
            </a:r>
          </a:p>
          <a:p>
            <a:pPr>
              <a:lnSpc>
                <a:spcPct val="120000"/>
              </a:lnSpc>
            </a:pPr>
            <a:r>
              <a:rPr lang="en-US" sz="1200" dirty="0" smtClean="0">
                <a:latin typeface="+mj-lt"/>
              </a:rPr>
              <a:t>10% work-life balance</a:t>
            </a:r>
          </a:p>
          <a:p>
            <a:pPr>
              <a:lnSpc>
                <a:spcPct val="120000"/>
              </a:lnSpc>
            </a:pPr>
            <a:r>
              <a:rPr lang="en-US" sz="1200" dirty="0" smtClean="0">
                <a:latin typeface="+mj-lt"/>
              </a:rPr>
              <a:t>10% overall business outlook</a:t>
            </a:r>
          </a:p>
          <a:p>
            <a:pPr>
              <a:lnSpc>
                <a:spcPct val="120000"/>
              </a:lnSpc>
            </a:pPr>
            <a:r>
              <a:rPr lang="en-US" sz="1200" dirty="0" smtClean="0">
                <a:latin typeface="+mj-lt"/>
              </a:rPr>
              <a:t>5% promotion policies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p:cNvPicPr>
            <a:picLocks noChangeAspect="1" noChangeArrowheads="1"/>
          </p:cNvPicPr>
          <p:nvPr/>
        </p:nvPicPr>
        <p:blipFill>
          <a:blip r:embed="rId3"/>
          <a:srcRect l="26809" t="13333" r="26667" b="3333"/>
          <a:stretch>
            <a:fillRect/>
          </a:stretch>
        </p:blipFill>
        <p:spPr bwMode="auto">
          <a:xfrm rot="5400000">
            <a:off x="1577608" y="-543800"/>
            <a:ext cx="6031992" cy="8643591"/>
          </a:xfrm>
          <a:prstGeom prst="rect">
            <a:avLst/>
          </a:prstGeom>
          <a:noFill/>
          <a:ln w="9525">
            <a:noFill/>
            <a:miter lim="800000"/>
            <a:headEnd/>
            <a:tailEnd/>
          </a:ln>
          <a:effectLst/>
        </p:spPr>
      </p:pic>
      <p:sp>
        <p:nvSpPr>
          <p:cNvPr id="2" name="Title 1"/>
          <p:cNvSpPr>
            <a:spLocks noGrp="1"/>
          </p:cNvSpPr>
          <p:nvPr>
            <p:ph type="title"/>
          </p:nvPr>
        </p:nvSpPr>
        <p:spPr/>
        <p:txBody>
          <a:bodyPr/>
          <a:lstStyle/>
          <a:p>
            <a:pPr lvl="0" algn="l">
              <a:defRPr/>
            </a:pPr>
            <a:r>
              <a:rPr sz="2000" b="1" smtClean="0">
                <a:solidFill>
                  <a:srgbClr val="FFFFFF"/>
                </a:solidFill>
                <a:latin typeface="Myriad Pro"/>
                <a:ea typeface="+mn-ea"/>
                <a:cs typeface="Arial" pitchFamily="34" charset="0"/>
              </a:rPr>
              <a:t>Global Professional Services Industry: </a:t>
            </a:r>
            <a:r>
              <a:rPr lang="en-GB" sz="2000" b="1" dirty="0" smtClean="0">
                <a:solidFill>
                  <a:srgbClr val="FFFFFF"/>
                </a:solidFill>
                <a:latin typeface="Myriad Pro"/>
                <a:ea typeface="+mn-ea"/>
                <a:cs typeface="Arial" pitchFamily="34" charset="0"/>
              </a:rPr>
              <a:t>Competition</a:t>
            </a:r>
            <a:br>
              <a:rPr lang="en-GB" sz="2000" b="1" dirty="0" smtClean="0">
                <a:solidFill>
                  <a:srgbClr val="FFFFFF"/>
                </a:solidFill>
                <a:latin typeface="Myriad Pro"/>
                <a:ea typeface="+mn-ea"/>
                <a:cs typeface="Arial" pitchFamily="34" charset="0"/>
              </a:rPr>
            </a:br>
            <a:r>
              <a:rPr lang="en-GB" sz="1800" dirty="0" smtClean="0">
                <a:solidFill>
                  <a:srgbClr val="FFFFFF"/>
                </a:solidFill>
                <a:latin typeface="Myriad Pro"/>
                <a:ea typeface="+mn-ea"/>
                <a:cs typeface="Arial" pitchFamily="34" charset="0"/>
              </a:rPr>
              <a:t>Top </a:t>
            </a:r>
            <a:r>
              <a:rPr lang="en-GB" sz="1800" dirty="0" smtClean="0">
                <a:solidFill>
                  <a:srgbClr val="FFFFFF"/>
                </a:solidFill>
                <a:latin typeface="Myriad Pro"/>
                <a:ea typeface="+mn-ea"/>
                <a:cs typeface="Arial" pitchFamily="34" charset="0"/>
              </a:rPr>
              <a:t>100 </a:t>
            </a:r>
            <a:r>
              <a:rPr lang="en-GB" sz="1800" dirty="0" smtClean="0">
                <a:solidFill>
                  <a:srgbClr val="FFFFFF"/>
                </a:solidFill>
                <a:latin typeface="Myriad Pro"/>
                <a:ea typeface="+mn-ea"/>
                <a:cs typeface="Arial" pitchFamily="34" charset="0"/>
              </a:rPr>
              <a:t>Accountancy Firms</a:t>
            </a:r>
            <a:endParaRPr lang="en-US" dirty="0"/>
          </a:p>
        </p:txBody>
      </p:sp>
      <p:sp>
        <p:nvSpPr>
          <p:cNvPr id="4" name="Slide Number Placeholder 3"/>
          <p:cNvSpPr>
            <a:spLocks noGrp="1"/>
          </p:cNvSpPr>
          <p:nvPr>
            <p:ph type="sldNum" sz="quarter" idx="11"/>
          </p:nvPr>
        </p:nvSpPr>
        <p:spPr/>
        <p:txBody>
          <a:bodyPr/>
          <a:lstStyle/>
          <a:p>
            <a:pPr>
              <a:defRPr/>
            </a:pPr>
            <a:fld id="{742F88C6-FAD0-4964-8156-830FCCFB6368}" type="slidenum">
              <a:rPr lang="en-US" smtClean="0"/>
              <a:pPr>
                <a:defRPr/>
              </a:pPr>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742F88C6-FAD0-4964-8156-830FCCFB6368}" type="slidenum">
              <a:rPr lang="en-US" smtClean="0"/>
              <a:pPr>
                <a:defRPr/>
              </a:pPr>
              <a:t>54</a:t>
            </a:fld>
            <a:endParaRPr lang="en-US" dirty="0"/>
          </a:p>
        </p:txBody>
      </p:sp>
      <p:pic>
        <p:nvPicPr>
          <p:cNvPr id="177154" name="Picture 2"/>
          <p:cNvPicPr>
            <a:picLocks noChangeAspect="1" noChangeArrowheads="1"/>
          </p:cNvPicPr>
          <p:nvPr/>
        </p:nvPicPr>
        <p:blipFill>
          <a:blip r:embed="rId3"/>
          <a:srcRect l="26462" t="13934" r="26126" b="3316"/>
          <a:stretch>
            <a:fillRect/>
          </a:stretch>
        </p:blipFill>
        <p:spPr bwMode="auto">
          <a:xfrm rot="5400000">
            <a:off x="1483463" y="-373408"/>
            <a:ext cx="5948473" cy="8305800"/>
          </a:xfrm>
          <a:prstGeom prst="rect">
            <a:avLst/>
          </a:prstGeom>
          <a:noFill/>
          <a:ln w="9525">
            <a:noFill/>
            <a:miter lim="800000"/>
            <a:headEnd/>
            <a:tailEnd/>
          </a:ln>
          <a:effectLst/>
        </p:spPr>
      </p:pic>
      <p:sp>
        <p:nvSpPr>
          <p:cNvPr id="7" name="Title 1"/>
          <p:cNvSpPr>
            <a:spLocks noGrp="1"/>
          </p:cNvSpPr>
          <p:nvPr>
            <p:ph type="title"/>
          </p:nvPr>
        </p:nvSpPr>
        <p:spPr>
          <a:xfrm>
            <a:off x="1279525" y="66675"/>
            <a:ext cx="7467600" cy="563563"/>
          </a:xfrm>
        </p:spPr>
        <p:txBody>
          <a:bodyPr/>
          <a:lstStyle/>
          <a:p>
            <a:pPr lvl="0" algn="l">
              <a:defRPr/>
            </a:pPr>
            <a:r>
              <a:rPr sz="2000" b="1" smtClean="0">
                <a:solidFill>
                  <a:srgbClr val="FFFFFF"/>
                </a:solidFill>
                <a:latin typeface="Myriad Pro"/>
                <a:ea typeface="+mn-ea"/>
                <a:cs typeface="Arial" pitchFamily="34" charset="0"/>
              </a:rPr>
              <a:t>Global Professional Services Industry: </a:t>
            </a:r>
            <a:r>
              <a:rPr lang="en-GB" sz="2000" b="1" dirty="0" smtClean="0">
                <a:solidFill>
                  <a:srgbClr val="FFFFFF"/>
                </a:solidFill>
                <a:latin typeface="Myriad Pro"/>
                <a:ea typeface="+mn-ea"/>
                <a:cs typeface="Arial" pitchFamily="34" charset="0"/>
              </a:rPr>
              <a:t>Competition</a:t>
            </a:r>
            <a:br>
              <a:rPr lang="en-GB" sz="2000" b="1" dirty="0" smtClean="0">
                <a:solidFill>
                  <a:srgbClr val="FFFFFF"/>
                </a:solidFill>
                <a:latin typeface="Myriad Pro"/>
                <a:ea typeface="+mn-ea"/>
                <a:cs typeface="Arial" pitchFamily="34" charset="0"/>
              </a:rPr>
            </a:br>
            <a:r>
              <a:rPr lang="en-GB" sz="1800" dirty="0" smtClean="0">
                <a:solidFill>
                  <a:srgbClr val="FFFFFF"/>
                </a:solidFill>
                <a:latin typeface="Myriad Pro"/>
                <a:ea typeface="+mn-ea"/>
                <a:cs typeface="Arial" pitchFamily="34" charset="0"/>
              </a:rPr>
              <a:t>Top </a:t>
            </a:r>
            <a:r>
              <a:rPr lang="en-GB" sz="1800" dirty="0" smtClean="0">
                <a:solidFill>
                  <a:srgbClr val="FFFFFF"/>
                </a:solidFill>
                <a:latin typeface="Myriad Pro"/>
                <a:ea typeface="+mn-ea"/>
                <a:cs typeface="Arial" pitchFamily="34" charset="0"/>
              </a:rPr>
              <a:t>100 </a:t>
            </a:r>
            <a:r>
              <a:rPr lang="en-GB" sz="1800" dirty="0" smtClean="0">
                <a:solidFill>
                  <a:srgbClr val="FFFFFF"/>
                </a:solidFill>
                <a:latin typeface="Myriad Pro"/>
                <a:ea typeface="+mn-ea"/>
                <a:cs typeface="Arial" pitchFamily="34" charset="0"/>
              </a:rPr>
              <a:t>Accountancy Firms</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742F88C6-FAD0-4964-8156-830FCCFB6368}" type="slidenum">
              <a:rPr lang="en-US" smtClean="0"/>
              <a:pPr>
                <a:defRPr/>
              </a:pPr>
              <a:t>55</a:t>
            </a:fld>
            <a:endParaRPr lang="en-US" dirty="0"/>
          </a:p>
        </p:txBody>
      </p:sp>
      <p:pic>
        <p:nvPicPr>
          <p:cNvPr id="179202" name="Picture 2"/>
          <p:cNvPicPr>
            <a:picLocks noChangeAspect="1" noChangeArrowheads="1"/>
          </p:cNvPicPr>
          <p:nvPr/>
        </p:nvPicPr>
        <p:blipFill>
          <a:blip r:embed="rId3"/>
          <a:srcRect l="26667" t="13333" r="26667" b="3333"/>
          <a:stretch>
            <a:fillRect/>
          </a:stretch>
        </p:blipFill>
        <p:spPr bwMode="auto">
          <a:xfrm rot="5400000">
            <a:off x="1520190" y="-537211"/>
            <a:ext cx="6027420" cy="8610600"/>
          </a:xfrm>
          <a:prstGeom prst="rect">
            <a:avLst/>
          </a:prstGeom>
          <a:noFill/>
          <a:ln w="9525">
            <a:noFill/>
            <a:miter lim="800000"/>
            <a:headEnd/>
            <a:tailEnd/>
          </a:ln>
          <a:effectLst/>
        </p:spPr>
      </p:pic>
      <p:sp>
        <p:nvSpPr>
          <p:cNvPr id="6" name="Title 1"/>
          <p:cNvSpPr>
            <a:spLocks noGrp="1"/>
          </p:cNvSpPr>
          <p:nvPr>
            <p:ph type="title"/>
          </p:nvPr>
        </p:nvSpPr>
        <p:spPr>
          <a:xfrm>
            <a:off x="1279525" y="66675"/>
            <a:ext cx="7467600" cy="563563"/>
          </a:xfrm>
        </p:spPr>
        <p:txBody>
          <a:bodyPr/>
          <a:lstStyle/>
          <a:p>
            <a:pPr lvl="0" algn="l">
              <a:defRPr/>
            </a:pPr>
            <a:r>
              <a:rPr sz="2000" b="1" smtClean="0">
                <a:solidFill>
                  <a:srgbClr val="FFFFFF"/>
                </a:solidFill>
                <a:latin typeface="Myriad Pro"/>
                <a:ea typeface="+mn-ea"/>
                <a:cs typeface="Arial" pitchFamily="34" charset="0"/>
              </a:rPr>
              <a:t>Global Professional Services Industry: </a:t>
            </a:r>
            <a:r>
              <a:rPr lang="en-GB" sz="2000" b="1" dirty="0" smtClean="0">
                <a:solidFill>
                  <a:srgbClr val="FFFFFF"/>
                </a:solidFill>
                <a:latin typeface="Myriad Pro"/>
                <a:ea typeface="+mn-ea"/>
                <a:cs typeface="Arial" pitchFamily="34" charset="0"/>
              </a:rPr>
              <a:t>Competition</a:t>
            </a:r>
            <a:br>
              <a:rPr lang="en-GB" sz="2000" b="1" dirty="0" smtClean="0">
                <a:solidFill>
                  <a:srgbClr val="FFFFFF"/>
                </a:solidFill>
                <a:latin typeface="Myriad Pro"/>
                <a:ea typeface="+mn-ea"/>
                <a:cs typeface="Arial" pitchFamily="34" charset="0"/>
              </a:rPr>
            </a:br>
            <a:r>
              <a:rPr lang="en-GB" sz="1800" dirty="0" smtClean="0">
                <a:solidFill>
                  <a:srgbClr val="FFFFFF"/>
                </a:solidFill>
                <a:latin typeface="Myriad Pro"/>
                <a:ea typeface="+mn-ea"/>
                <a:cs typeface="Arial" pitchFamily="34" charset="0"/>
              </a:rPr>
              <a:t>Top </a:t>
            </a:r>
            <a:r>
              <a:rPr lang="en-GB" sz="1800" dirty="0" smtClean="0">
                <a:solidFill>
                  <a:srgbClr val="FFFFFF"/>
                </a:solidFill>
                <a:latin typeface="Myriad Pro"/>
                <a:ea typeface="+mn-ea"/>
                <a:cs typeface="Arial" pitchFamily="34" charset="0"/>
              </a:rPr>
              <a:t>100 </a:t>
            </a:r>
            <a:r>
              <a:rPr lang="en-GB" sz="1800" dirty="0" smtClean="0">
                <a:solidFill>
                  <a:srgbClr val="FFFFFF"/>
                </a:solidFill>
                <a:latin typeface="Myriad Pro"/>
                <a:ea typeface="+mn-ea"/>
                <a:cs typeface="Arial" pitchFamily="34" charset="0"/>
              </a:rPr>
              <a:t>Accountancy Firms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742F88C6-FAD0-4964-8156-830FCCFB6368}" type="slidenum">
              <a:rPr lang="en-US" smtClean="0"/>
              <a:pPr>
                <a:defRPr/>
              </a:pPr>
              <a:t>56</a:t>
            </a:fld>
            <a:endParaRPr lang="en-US" dirty="0"/>
          </a:p>
        </p:txBody>
      </p:sp>
      <p:pic>
        <p:nvPicPr>
          <p:cNvPr id="180226" name="Picture 2"/>
          <p:cNvPicPr>
            <a:picLocks noChangeAspect="1" noChangeArrowheads="1"/>
          </p:cNvPicPr>
          <p:nvPr/>
        </p:nvPicPr>
        <p:blipFill>
          <a:blip r:embed="rId3"/>
          <a:srcRect l="27729" t="13889" r="26667" b="3559"/>
          <a:stretch>
            <a:fillRect/>
          </a:stretch>
        </p:blipFill>
        <p:spPr bwMode="auto">
          <a:xfrm rot="5400000">
            <a:off x="1537335" y="-423373"/>
            <a:ext cx="5840730" cy="8458199"/>
          </a:xfrm>
          <a:prstGeom prst="rect">
            <a:avLst/>
          </a:prstGeom>
          <a:noFill/>
          <a:ln w="9525">
            <a:noFill/>
            <a:miter lim="800000"/>
            <a:headEnd/>
            <a:tailEnd/>
          </a:ln>
          <a:effectLst/>
        </p:spPr>
      </p:pic>
      <p:sp>
        <p:nvSpPr>
          <p:cNvPr id="7" name="Title 1"/>
          <p:cNvSpPr>
            <a:spLocks noGrp="1"/>
          </p:cNvSpPr>
          <p:nvPr>
            <p:ph type="title"/>
          </p:nvPr>
        </p:nvSpPr>
        <p:spPr>
          <a:xfrm>
            <a:off x="1279525" y="66675"/>
            <a:ext cx="7467600" cy="563563"/>
          </a:xfrm>
        </p:spPr>
        <p:txBody>
          <a:bodyPr/>
          <a:lstStyle/>
          <a:p>
            <a:pPr lvl="0" algn="l">
              <a:defRPr/>
            </a:pPr>
            <a:r>
              <a:rPr sz="2000" b="1" smtClean="0">
                <a:solidFill>
                  <a:srgbClr val="FFFFFF"/>
                </a:solidFill>
                <a:latin typeface="Myriad Pro"/>
                <a:ea typeface="+mn-ea"/>
                <a:cs typeface="Arial" pitchFamily="34" charset="0"/>
              </a:rPr>
              <a:t>Global Professional Services Industry: </a:t>
            </a:r>
            <a:r>
              <a:rPr lang="en-GB" sz="2000" b="1" dirty="0" smtClean="0">
                <a:solidFill>
                  <a:srgbClr val="FFFFFF"/>
                </a:solidFill>
                <a:latin typeface="Myriad Pro"/>
                <a:ea typeface="+mn-ea"/>
                <a:cs typeface="Arial" pitchFamily="34" charset="0"/>
              </a:rPr>
              <a:t>Competition</a:t>
            </a:r>
            <a:br>
              <a:rPr lang="en-GB" sz="2000" b="1" dirty="0" smtClean="0">
                <a:solidFill>
                  <a:srgbClr val="FFFFFF"/>
                </a:solidFill>
                <a:latin typeface="Myriad Pro"/>
                <a:ea typeface="+mn-ea"/>
                <a:cs typeface="Arial" pitchFamily="34" charset="0"/>
              </a:rPr>
            </a:br>
            <a:r>
              <a:rPr lang="en-GB" sz="1800" dirty="0" smtClean="0">
                <a:solidFill>
                  <a:srgbClr val="FFFFFF"/>
                </a:solidFill>
                <a:latin typeface="Myriad Pro"/>
                <a:ea typeface="+mn-ea"/>
                <a:cs typeface="Arial" pitchFamily="34" charset="0"/>
              </a:rPr>
              <a:t>Top </a:t>
            </a:r>
            <a:r>
              <a:rPr lang="en-GB" sz="1800" dirty="0" smtClean="0">
                <a:solidFill>
                  <a:srgbClr val="FFFFFF"/>
                </a:solidFill>
                <a:latin typeface="Myriad Pro"/>
                <a:ea typeface="+mn-ea"/>
                <a:cs typeface="Arial" pitchFamily="34" charset="0"/>
              </a:rPr>
              <a:t>100 </a:t>
            </a:r>
            <a:r>
              <a:rPr lang="en-GB" sz="1800" dirty="0" smtClean="0">
                <a:solidFill>
                  <a:srgbClr val="FFFFFF"/>
                </a:solidFill>
                <a:latin typeface="Myriad Pro"/>
                <a:ea typeface="+mn-ea"/>
                <a:cs typeface="Arial" pitchFamily="34" charset="0"/>
              </a:rPr>
              <a:t>Accountancy Firms</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lvl="0" algn="ctr">
              <a:defRPr/>
            </a:pPr>
            <a:r>
              <a:rPr lang="en-US" b="1" dirty="0" smtClean="0">
                <a:solidFill>
                  <a:prstClr val="white"/>
                </a:solidFill>
                <a:latin typeface="Calibri"/>
              </a:rPr>
              <a:t>Methodology used for the ranking</a:t>
            </a:r>
          </a:p>
        </p:txBody>
      </p:sp>
      <p:sp>
        <p:nvSpPr>
          <p:cNvPr id="6"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Competition</a:t>
            </a:r>
          </a:p>
          <a:p>
            <a:pPr eaLnBrk="0" hangingPunct="0">
              <a:defRPr/>
            </a:pPr>
            <a:r>
              <a:rPr lang="en-GB" dirty="0" smtClean="0">
                <a:solidFill>
                  <a:srgbClr val="FFFFFF"/>
                </a:solidFill>
                <a:latin typeface="Myriad Pro"/>
              </a:rPr>
              <a:t>Top 100 Legal Services Companies</a:t>
            </a:r>
            <a:endParaRPr lang="en-US" dirty="0">
              <a:solidFill>
                <a:schemeClr val="bg1"/>
              </a:solidFill>
              <a:latin typeface="Myriad Pro"/>
              <a:ea typeface="+mj-ea"/>
              <a:cs typeface="+mj-cs"/>
            </a:endParaRPr>
          </a:p>
        </p:txBody>
      </p:sp>
      <p:sp>
        <p:nvSpPr>
          <p:cNvPr id="5"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5363" name="Picture 3"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64" name="Picture 4"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5" name="Picture 5"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6" name="Picture 6"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67" name="Picture 7"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68" name="Picture 8"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9" name="Picture 9"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70" name="Picture 10"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1" name="Picture 11"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2" name="Picture 12"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3" name="Picture 13"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4" name="Picture 14"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5" name="Picture 15"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6" name="Picture 16"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77" name="Picture 17"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8" name="Picture 18"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79" name="Picture 19"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0" name="Picture 20"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1" name="Picture 21"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82" name="Picture 22"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3" name="Picture 23"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4" name="Picture 24"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5" name="Picture 25"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6" name="Picture 26"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2" name="Picture 2" descr="http://www.vault.com/images/icons/change-up.png"/>
          <p:cNvPicPr>
            <a:picLocks noChangeAspect="1" noChangeArrowheads="1"/>
          </p:cNvPicPr>
          <p:nvPr/>
        </p:nvPicPr>
        <p:blipFill>
          <a:blip r:embed="rId3"/>
          <a:srcRect/>
          <a:stretch>
            <a:fillRect/>
          </a:stretch>
        </p:blipFill>
        <p:spPr bwMode="auto">
          <a:xfrm>
            <a:off x="0" y="-182563"/>
            <a:ext cx="114300" cy="133350"/>
          </a:xfrm>
          <a:prstGeom prst="rect">
            <a:avLst/>
          </a:prstGeom>
          <a:noFill/>
        </p:spPr>
      </p:pic>
      <p:sp>
        <p:nvSpPr>
          <p:cNvPr id="35" name="Rectangle 34"/>
          <p:cNvSpPr/>
          <p:nvPr/>
        </p:nvSpPr>
        <p:spPr>
          <a:xfrm>
            <a:off x="3200400" y="1447800"/>
            <a:ext cx="2743200" cy="261610"/>
          </a:xfrm>
          <a:prstGeom prst="rect">
            <a:avLst/>
          </a:prstGeom>
          <a:solidFill>
            <a:srgbClr val="00B0F0"/>
          </a:solidFill>
          <a:ln>
            <a:noFill/>
          </a:ln>
        </p:spPr>
        <p:txBody>
          <a:bodyPr wrap="square">
            <a:spAutoFit/>
          </a:bodyPr>
          <a:lstStyle/>
          <a:p>
            <a:pPr algn="ctr">
              <a:defRPr/>
            </a:pPr>
            <a:r>
              <a:rPr lang="en-US" sz="1100" b="1" dirty="0" smtClean="0">
                <a:solidFill>
                  <a:schemeClr val="bg1"/>
                </a:solidFill>
                <a:latin typeface="+mj-lt"/>
              </a:rPr>
              <a:t>Legal Firms</a:t>
            </a:r>
          </a:p>
        </p:txBody>
      </p:sp>
      <p:sp>
        <p:nvSpPr>
          <p:cNvPr id="36" name="AutoShape 7"/>
          <p:cNvSpPr>
            <a:spLocks noChangeArrowheads="1"/>
          </p:cNvSpPr>
          <p:nvPr/>
        </p:nvSpPr>
        <p:spPr bwMode="auto">
          <a:xfrm>
            <a:off x="3200400" y="1752600"/>
            <a:ext cx="2743200" cy="1828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nSpc>
                <a:spcPct val="120000"/>
              </a:lnSpc>
            </a:pPr>
            <a:r>
              <a:rPr lang="en-US" sz="1200" dirty="0" smtClean="0">
                <a:latin typeface="+mj-lt"/>
              </a:rPr>
              <a:t>Vault has taken survey from </a:t>
            </a:r>
            <a:r>
              <a:rPr lang="en-US" sz="1200" dirty="0" smtClean="0">
                <a:solidFill>
                  <a:prstClr val="black"/>
                </a:solidFill>
                <a:latin typeface="Calibri"/>
              </a:rPr>
              <a:t>16,826 attorneys.  And then the firms were ranked as per the most prestigious law firms based on the perceptions of currently practicing lawyers at peer firms</a:t>
            </a:r>
            <a:r>
              <a:rPr lang="en-US" sz="1200" dirty="0" smtClean="0">
                <a:latin typeface="+mj-lt"/>
              </a:rPr>
              <a:t> </a:t>
            </a:r>
            <a:endParaRPr lang="en-US" sz="1200" b="1" dirty="0" smtClean="0">
              <a:latin typeface="+mj-l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Competition</a:t>
            </a:r>
          </a:p>
          <a:p>
            <a:pPr eaLnBrk="0" hangingPunct="0">
              <a:defRPr/>
            </a:pPr>
            <a:r>
              <a:rPr lang="en-GB" dirty="0" smtClean="0">
                <a:solidFill>
                  <a:srgbClr val="FFFFFF"/>
                </a:solidFill>
                <a:latin typeface="Myriad Pro"/>
              </a:rPr>
              <a:t>Top 100 Legal Services Companies (1/2) </a:t>
            </a:r>
            <a:endParaRPr lang="en-US" dirty="0">
              <a:solidFill>
                <a:schemeClr val="bg1"/>
              </a:solidFill>
              <a:latin typeface="Myriad Pro"/>
              <a:ea typeface="+mj-ea"/>
              <a:cs typeface="+mj-cs"/>
            </a:endParaRPr>
          </a:p>
        </p:txBody>
      </p:sp>
      <p:sp>
        <p:nvSpPr>
          <p:cNvPr id="5"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67939" name="Picture 3"/>
          <p:cNvPicPr>
            <a:picLocks noChangeAspect="1" noChangeArrowheads="1"/>
          </p:cNvPicPr>
          <p:nvPr/>
        </p:nvPicPr>
        <p:blipFill>
          <a:blip r:embed="rId3"/>
          <a:srcRect t="-158"/>
          <a:stretch>
            <a:fillRect/>
          </a:stretch>
        </p:blipFill>
        <p:spPr bwMode="auto">
          <a:xfrm>
            <a:off x="66675" y="748884"/>
            <a:ext cx="4276725" cy="5880516"/>
          </a:xfrm>
          <a:prstGeom prst="rect">
            <a:avLst/>
          </a:prstGeom>
          <a:noFill/>
          <a:ln w="9525">
            <a:noFill/>
            <a:miter lim="800000"/>
            <a:headEnd/>
            <a:tailEnd/>
          </a:ln>
          <a:effectLst/>
        </p:spPr>
      </p:pic>
      <p:pic>
        <p:nvPicPr>
          <p:cNvPr id="167941" name="Picture 5"/>
          <p:cNvPicPr>
            <a:picLocks noChangeAspect="1" noChangeArrowheads="1"/>
          </p:cNvPicPr>
          <p:nvPr/>
        </p:nvPicPr>
        <p:blipFill>
          <a:blip r:embed="rId4"/>
          <a:srcRect/>
          <a:stretch>
            <a:fillRect/>
          </a:stretch>
        </p:blipFill>
        <p:spPr bwMode="auto">
          <a:xfrm>
            <a:off x="4495800" y="838200"/>
            <a:ext cx="4648200" cy="5882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Competition</a:t>
            </a:r>
          </a:p>
          <a:p>
            <a:pPr eaLnBrk="0" hangingPunct="0">
              <a:defRPr/>
            </a:pPr>
            <a:r>
              <a:rPr lang="en-GB" dirty="0" smtClean="0">
                <a:solidFill>
                  <a:srgbClr val="FFFFFF"/>
                </a:solidFill>
                <a:latin typeface="Myriad Pro"/>
              </a:rPr>
              <a:t>Top 100 Legal Services Companies (2/2)</a:t>
            </a:r>
            <a:endParaRPr lang="en-US" dirty="0">
              <a:solidFill>
                <a:schemeClr val="bg1"/>
              </a:solidFill>
              <a:latin typeface="Myriad Pro"/>
              <a:ea typeface="+mj-ea"/>
              <a:cs typeface="+mj-cs"/>
            </a:endParaRPr>
          </a:p>
        </p:txBody>
      </p:sp>
      <p:sp>
        <p:nvSpPr>
          <p:cNvPr id="5"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68963" name="Picture 3"/>
          <p:cNvPicPr>
            <a:picLocks noChangeAspect="1" noChangeArrowheads="1"/>
          </p:cNvPicPr>
          <p:nvPr/>
        </p:nvPicPr>
        <p:blipFill>
          <a:blip r:embed="rId3"/>
          <a:srcRect/>
          <a:stretch>
            <a:fillRect/>
          </a:stretch>
        </p:blipFill>
        <p:spPr bwMode="auto">
          <a:xfrm>
            <a:off x="1" y="770253"/>
            <a:ext cx="4571999" cy="6087747"/>
          </a:xfrm>
          <a:prstGeom prst="rect">
            <a:avLst/>
          </a:prstGeom>
          <a:noFill/>
          <a:ln w="9525">
            <a:noFill/>
            <a:miter lim="800000"/>
            <a:headEnd/>
            <a:tailEnd/>
          </a:ln>
          <a:effectLst/>
        </p:spPr>
      </p:pic>
      <p:pic>
        <p:nvPicPr>
          <p:cNvPr id="168965" name="Picture 5"/>
          <p:cNvPicPr>
            <a:picLocks noChangeAspect="1" noChangeArrowheads="1"/>
          </p:cNvPicPr>
          <p:nvPr/>
        </p:nvPicPr>
        <p:blipFill>
          <a:blip r:embed="rId4"/>
          <a:srcRect/>
          <a:stretch>
            <a:fillRect/>
          </a:stretch>
        </p:blipFill>
        <p:spPr bwMode="auto">
          <a:xfrm>
            <a:off x="4724400" y="762000"/>
            <a:ext cx="44196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p:cNvGraphicFramePr/>
          <p:nvPr/>
        </p:nvGraphicFramePr>
        <p:xfrm>
          <a:off x="4343400" y="2895600"/>
          <a:ext cx="4572000" cy="360045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6</a:t>
            </a:fld>
            <a:endParaRPr lang="en-US" dirty="0">
              <a:latin typeface="+mj-lt"/>
            </a:endParaRPr>
          </a:p>
        </p:txBody>
      </p:sp>
      <p:sp>
        <p:nvSpPr>
          <p:cNvPr id="6" name="Rectangle 5"/>
          <p:cNvSpPr/>
          <p:nvPr/>
        </p:nvSpPr>
        <p:spPr>
          <a:xfrm>
            <a:off x="4724400" y="2438400"/>
            <a:ext cx="4038600" cy="274320"/>
          </a:xfrm>
          <a:prstGeom prst="rect">
            <a:avLst/>
          </a:prstGeom>
          <a:solidFill>
            <a:srgbClr val="00B0F0"/>
          </a:solidFill>
          <a:ln>
            <a:noFill/>
          </a:ln>
        </p:spPr>
        <p:txBody>
          <a:bodyPr wrap="square" anchor="ctr">
            <a:noAutofit/>
          </a:bodyPr>
          <a:lstStyle/>
          <a:p>
            <a:pPr algn="ctr">
              <a:defRPr/>
            </a:pPr>
            <a:r>
              <a:rPr lang="en-US" sz="1100" b="1" dirty="0" smtClean="0">
                <a:solidFill>
                  <a:schemeClr val="bg1"/>
                </a:solidFill>
                <a:latin typeface="+mj-lt"/>
              </a:rPr>
              <a:t>Global legal services market value: $ billion, 2006–10</a:t>
            </a: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1800" smtClean="0">
                <a:latin typeface="Myriad Pro"/>
              </a:rPr>
              <a:t> </a:t>
            </a:r>
            <a:r>
              <a:rPr sz="2000" smtClean="0">
                <a:latin typeface="Myriad Pro"/>
              </a:rPr>
              <a:t>Legal Services Market Overview</a:t>
            </a:r>
          </a:p>
        </p:txBody>
      </p:sp>
      <p:sp>
        <p:nvSpPr>
          <p:cNvPr id="11" name="AutoShape 7"/>
          <p:cNvSpPr>
            <a:spLocks noChangeArrowheads="1"/>
          </p:cNvSpPr>
          <p:nvPr/>
        </p:nvSpPr>
        <p:spPr bwMode="auto">
          <a:xfrm>
            <a:off x="152400" y="1219200"/>
            <a:ext cx="8763000" cy="11430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2713" indent="-112713" algn="just">
              <a:lnSpc>
                <a:spcPct val="120000"/>
              </a:lnSpc>
              <a:buFont typeface="Arial" pitchFamily="34" charset="0"/>
              <a:buChar char="•"/>
            </a:pPr>
            <a:r>
              <a:rPr lang="en-US" sz="1200" dirty="0" smtClean="0">
                <a:latin typeface="+mj-lt"/>
              </a:rPr>
              <a:t>The legal services market </a:t>
            </a:r>
            <a:r>
              <a:rPr lang="en-US" sz="1200" b="1" dirty="0" smtClean="0">
                <a:latin typeface="+mj-lt"/>
              </a:rPr>
              <a:t>includes practitioners of law operating in every sector of the legal spectrum. </a:t>
            </a:r>
            <a:r>
              <a:rPr lang="en-US" sz="1200" dirty="0" smtClean="0">
                <a:latin typeface="+mj-lt"/>
              </a:rPr>
              <a:t>These include </a:t>
            </a:r>
            <a:r>
              <a:rPr lang="en-US" sz="1200" b="1" dirty="0" smtClean="0">
                <a:latin typeface="+mj-lt"/>
              </a:rPr>
              <a:t>commercial, criminal, legal aid, insolvency, labor/industrial, family and taxation law </a:t>
            </a:r>
          </a:p>
          <a:p>
            <a:pPr marL="112713" indent="-112713" algn="just">
              <a:lnSpc>
                <a:spcPct val="120000"/>
              </a:lnSpc>
              <a:buFont typeface="Arial" pitchFamily="34" charset="0"/>
              <a:buChar char="•"/>
            </a:pPr>
            <a:r>
              <a:rPr lang="en-US" sz="1200" dirty="0" smtClean="0">
                <a:latin typeface="+mj-lt"/>
              </a:rPr>
              <a:t>The market's value is calculated as the </a:t>
            </a:r>
            <a:r>
              <a:rPr lang="en-US" sz="1200" b="1" dirty="0" smtClean="0">
                <a:latin typeface="+mj-lt"/>
              </a:rPr>
              <a:t>total revenues received by law companies for services rendered </a:t>
            </a:r>
          </a:p>
        </p:txBody>
      </p:sp>
      <p:sp>
        <p:nvSpPr>
          <p:cNvPr id="14"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Value	</a:t>
            </a:r>
          </a:p>
        </p:txBody>
      </p:sp>
      <p:sp>
        <p:nvSpPr>
          <p:cNvPr id="15" name="AutoShape 7"/>
          <p:cNvSpPr>
            <a:spLocks noChangeArrowheads="1"/>
          </p:cNvSpPr>
          <p:nvPr/>
        </p:nvSpPr>
        <p:spPr bwMode="auto">
          <a:xfrm>
            <a:off x="152400" y="2438400"/>
            <a:ext cx="4023360" cy="1219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global legal services  market had total revenues of </a:t>
            </a:r>
            <a:r>
              <a:rPr lang="en-US" sz="1200" b="1" dirty="0" smtClean="0">
                <a:latin typeface="+mj-lt"/>
              </a:rPr>
              <a:t>$585.3  billion </a:t>
            </a:r>
            <a:r>
              <a:rPr lang="en-US" sz="1200" dirty="0" smtClean="0">
                <a:latin typeface="+mj-lt"/>
              </a:rPr>
              <a:t>in </a:t>
            </a:r>
            <a:r>
              <a:rPr lang="en-US" sz="1200" b="1" dirty="0" smtClean="0">
                <a:latin typeface="+mj-lt"/>
              </a:rPr>
              <a:t>2010</a:t>
            </a:r>
            <a:r>
              <a:rPr lang="en-US" sz="1200" dirty="0" smtClean="0">
                <a:latin typeface="+mj-lt"/>
              </a:rPr>
              <a:t>, representing a </a:t>
            </a:r>
            <a:r>
              <a:rPr lang="en-US" sz="1200" b="1" dirty="0" smtClean="0">
                <a:latin typeface="+mj-lt"/>
              </a:rPr>
              <a:t>CAGR</a:t>
            </a:r>
            <a:r>
              <a:rPr lang="en-US" sz="1200" dirty="0" smtClean="0">
                <a:latin typeface="+mj-lt"/>
              </a:rPr>
              <a:t> of </a:t>
            </a:r>
            <a:r>
              <a:rPr lang="en-US" sz="1200" b="1" dirty="0" smtClean="0">
                <a:latin typeface="+mj-lt"/>
              </a:rPr>
              <a:t>2.5%</a:t>
            </a:r>
            <a:r>
              <a:rPr lang="en-US" sz="1200" dirty="0" smtClean="0">
                <a:latin typeface="+mj-lt"/>
              </a:rPr>
              <a:t> between </a:t>
            </a:r>
            <a:r>
              <a:rPr lang="en-US" sz="1200" b="1" dirty="0" smtClean="0">
                <a:latin typeface="+mj-lt"/>
              </a:rPr>
              <a:t>2006 and 2010</a:t>
            </a:r>
          </a:p>
          <a:p>
            <a:pPr algn="just">
              <a:lnSpc>
                <a:spcPct val="120000"/>
              </a:lnSpc>
            </a:pPr>
            <a:r>
              <a:rPr lang="en-US" sz="1200" dirty="0" smtClean="0">
                <a:latin typeface="+mj-lt"/>
              </a:rPr>
              <a:t>The </a:t>
            </a:r>
            <a:r>
              <a:rPr lang="en-US" sz="1200" b="1" dirty="0" smtClean="0">
                <a:latin typeface="+mj-lt"/>
              </a:rPr>
              <a:t>number of legal professionals </a:t>
            </a:r>
            <a:r>
              <a:rPr lang="en-US" sz="1200" dirty="0" smtClean="0">
                <a:latin typeface="+mj-lt"/>
              </a:rPr>
              <a:t>increased with a </a:t>
            </a:r>
            <a:r>
              <a:rPr lang="en-US" sz="1200" b="1" dirty="0" smtClean="0">
                <a:latin typeface="+mj-lt"/>
              </a:rPr>
              <a:t>CAGR</a:t>
            </a:r>
            <a:r>
              <a:rPr lang="en-US" sz="1200" dirty="0" smtClean="0">
                <a:latin typeface="+mj-lt"/>
              </a:rPr>
              <a:t> of </a:t>
            </a:r>
            <a:r>
              <a:rPr lang="en-US" sz="1200" b="1" dirty="0" smtClean="0">
                <a:latin typeface="+mj-lt"/>
              </a:rPr>
              <a:t>1.6%</a:t>
            </a:r>
            <a:r>
              <a:rPr lang="en-US" sz="1200" dirty="0" smtClean="0">
                <a:latin typeface="+mj-lt"/>
              </a:rPr>
              <a:t> during 2006-10 , to reach a total of </a:t>
            </a:r>
            <a:r>
              <a:rPr lang="en-US" sz="1200" b="1" dirty="0" smtClean="0">
                <a:latin typeface="+mj-lt"/>
              </a:rPr>
              <a:t>3,285,250 in 2010</a:t>
            </a:r>
            <a:r>
              <a:rPr lang="en-US" sz="1200" dirty="0" smtClean="0">
                <a:latin typeface="+mj-lt"/>
              </a:rPr>
              <a:t>. </a:t>
            </a:r>
          </a:p>
        </p:txBody>
      </p:sp>
      <p:sp>
        <p:nvSpPr>
          <p:cNvPr id="18" name="AutoShape 7"/>
          <p:cNvSpPr>
            <a:spLocks noChangeArrowheads="1"/>
          </p:cNvSpPr>
          <p:nvPr/>
        </p:nvSpPr>
        <p:spPr bwMode="auto">
          <a:xfrm>
            <a:off x="152400" y="3733800"/>
            <a:ext cx="4023360" cy="6858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market is forecasted to accelerate, with an anticipated </a:t>
            </a:r>
            <a:r>
              <a:rPr lang="en-US" sz="1200" b="1" dirty="0" smtClean="0">
                <a:latin typeface="+mj-lt"/>
              </a:rPr>
              <a:t>CAGR of 5.1% </a:t>
            </a:r>
            <a:r>
              <a:rPr lang="en-US" sz="1200" dirty="0" smtClean="0">
                <a:latin typeface="+mj-lt"/>
              </a:rPr>
              <a:t>for </a:t>
            </a:r>
            <a:r>
              <a:rPr lang="en-US" sz="1200" b="1" dirty="0" smtClean="0">
                <a:latin typeface="+mj-lt"/>
              </a:rPr>
              <a:t>2010 - 2015</a:t>
            </a:r>
            <a:r>
              <a:rPr lang="en-US" sz="1200" dirty="0" smtClean="0">
                <a:latin typeface="+mj-lt"/>
              </a:rPr>
              <a:t>, which is expected to drive the market to a value of </a:t>
            </a:r>
            <a:r>
              <a:rPr lang="en-US" sz="1200" b="1" dirty="0" smtClean="0">
                <a:latin typeface="+mj-lt"/>
              </a:rPr>
              <a:t>$751.7 billion </a:t>
            </a:r>
            <a:r>
              <a:rPr lang="en-US" sz="1200" dirty="0" smtClean="0">
                <a:latin typeface="+mj-lt"/>
              </a:rPr>
              <a:t>by </a:t>
            </a:r>
            <a:r>
              <a:rPr lang="en-US" sz="1200" b="1" dirty="0" smtClean="0">
                <a:latin typeface="+mj-lt"/>
              </a:rPr>
              <a:t>the end of 2015</a:t>
            </a:r>
          </a:p>
        </p:txBody>
      </p:sp>
      <p:sp>
        <p:nvSpPr>
          <p:cNvPr id="10"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graphicFrame>
        <p:nvGraphicFramePr>
          <p:cNvPr id="12" name="Table 11"/>
          <p:cNvGraphicFramePr>
            <a:graphicFrameLocks noGrp="1"/>
          </p:cNvGraphicFramePr>
          <p:nvPr/>
        </p:nvGraphicFramePr>
        <p:xfrm>
          <a:off x="152400" y="4800602"/>
          <a:ext cx="4038600" cy="1523998"/>
        </p:xfrm>
        <a:graphic>
          <a:graphicData uri="http://schemas.openxmlformats.org/drawingml/2006/table">
            <a:tbl>
              <a:tblPr firstRow="1" bandRow="1">
                <a:tableStyleId>{7DF18680-E054-41AD-8BC1-D1AEF772440D}</a:tableStyleId>
              </a:tblPr>
              <a:tblGrid>
                <a:gridCol w="1346200"/>
                <a:gridCol w="1346200"/>
                <a:gridCol w="1346200"/>
              </a:tblGrid>
              <a:tr h="217714">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17714">
                <a:tc>
                  <a:txBody>
                    <a:bodyPr/>
                    <a:lstStyle/>
                    <a:p>
                      <a:pPr algn="ctr" fontAlgn="ctr"/>
                      <a:r>
                        <a:rPr lang="en-US" sz="1200" b="1" i="0" u="none" strike="noStrike">
                          <a:solidFill>
                            <a:srgbClr val="000000"/>
                          </a:solidFill>
                          <a:latin typeface="Calibri"/>
                        </a:rPr>
                        <a:t>2006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530.0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endParaRPr lang="en-US" sz="1200" dirty="0" smtClean="0">
                        <a:solidFill>
                          <a:schemeClr val="dk1"/>
                        </a:solidFill>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554.1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4.50%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a:solidFill>
                            <a:srgbClr val="000000"/>
                          </a:solidFill>
                          <a:latin typeface="Calibri"/>
                        </a:rPr>
                        <a:t>2008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581.7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5.00%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586.5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0.80%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dirty="0">
                          <a:solidFill>
                            <a:srgbClr val="000000"/>
                          </a:solidFill>
                          <a:latin typeface="Calibri"/>
                        </a:rPr>
                        <a:t>2010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585.4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FF0000"/>
                          </a:solidFill>
                          <a:latin typeface="Calibri"/>
                        </a:rPr>
                        <a:t>-10.20%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gridSpan="2">
                  <a:txBody>
                    <a:bodyPr/>
                    <a:lstStyle/>
                    <a:p>
                      <a:pPr algn="ctr"/>
                      <a:r>
                        <a:rPr lang="en-US" sz="1200" b="1" dirty="0" smtClean="0"/>
                        <a:t>CAGR: 2006–10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2.5%</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13" name="Rectangle 12"/>
          <p:cNvSpPr/>
          <p:nvPr/>
        </p:nvSpPr>
        <p:spPr>
          <a:xfrm>
            <a:off x="152400" y="4495801"/>
            <a:ext cx="4023360" cy="261610"/>
          </a:xfrm>
          <a:prstGeom prst="rect">
            <a:avLst/>
          </a:prstGeom>
          <a:solidFill>
            <a:srgbClr val="00B0F0"/>
          </a:solidFill>
          <a:ln>
            <a:noFill/>
          </a:ln>
        </p:spPr>
        <p:txBody>
          <a:bodyPr wrap="square">
            <a:spAutoFit/>
          </a:bodyPr>
          <a:lstStyle/>
          <a:p>
            <a:pPr algn="ctr">
              <a:defRPr/>
            </a:pPr>
            <a:r>
              <a:rPr lang="en-US" sz="1100" b="1" dirty="0" smtClean="0">
                <a:solidFill>
                  <a:schemeClr val="bg1"/>
                </a:solidFill>
                <a:latin typeface="+mj-lt"/>
              </a:rPr>
              <a:t>Global legal services market value: $ billion, 2006–10</a:t>
            </a:r>
          </a:p>
        </p:txBody>
      </p:sp>
      <p:sp>
        <p:nvSpPr>
          <p:cNvPr id="17" name="TextBox 16"/>
          <p:cNvSpPr txBox="1"/>
          <p:nvPr/>
        </p:nvSpPr>
        <p:spPr>
          <a:xfrm rot="16200000">
            <a:off x="4055105" y="4267200"/>
            <a:ext cx="685800" cy="261610"/>
          </a:xfrm>
          <a:prstGeom prst="rect">
            <a:avLst/>
          </a:prstGeom>
          <a:noFill/>
        </p:spPr>
        <p:txBody>
          <a:bodyPr wrap="square" rtlCol="0">
            <a:spAutoFit/>
          </a:bodyPr>
          <a:lstStyle/>
          <a:p>
            <a:r>
              <a:rPr lang="en-US" sz="1100" b="1" dirty="0" smtClean="0">
                <a:latin typeface="+mj-lt"/>
              </a:rPr>
              <a:t>$ billion</a:t>
            </a:r>
            <a:endParaRPr lang="en-US" sz="1100" b="1" dirty="0">
              <a:latin typeface="+mj-lt"/>
            </a:endParaRPr>
          </a:p>
        </p:txBody>
      </p:sp>
      <p:sp>
        <p:nvSpPr>
          <p:cNvPr id="19" name="TextBox 18"/>
          <p:cNvSpPr txBox="1"/>
          <p:nvPr/>
        </p:nvSpPr>
        <p:spPr>
          <a:xfrm rot="16200000">
            <a:off x="8509642" y="4182749"/>
            <a:ext cx="854706"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20" name="TextBox 19"/>
          <p:cNvSpPr txBox="1"/>
          <p:nvPr/>
        </p:nvSpPr>
        <p:spPr>
          <a:xfrm>
            <a:off x="6400800" y="59436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Competition</a:t>
            </a:r>
          </a:p>
          <a:p>
            <a:pPr eaLnBrk="0" hangingPunct="0">
              <a:defRPr/>
            </a:pPr>
            <a:r>
              <a:rPr lang="en-GB" dirty="0" smtClean="0">
                <a:solidFill>
                  <a:srgbClr val="FFFFFF"/>
                </a:solidFill>
                <a:latin typeface="Myriad Pro"/>
              </a:rPr>
              <a:t>Top 5 HR &amp; Employment Services Companies</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graphicFrame>
        <p:nvGraphicFramePr>
          <p:cNvPr id="25" name="Table 24"/>
          <p:cNvGraphicFramePr>
            <a:graphicFrameLocks noGrp="1"/>
          </p:cNvGraphicFramePr>
          <p:nvPr/>
        </p:nvGraphicFramePr>
        <p:xfrm>
          <a:off x="304799" y="990600"/>
          <a:ext cx="4800601" cy="3200400"/>
        </p:xfrm>
        <a:graphic>
          <a:graphicData uri="http://schemas.openxmlformats.org/drawingml/2006/table">
            <a:tbl>
              <a:tblPr firstRow="1" bandRow="1">
                <a:tableStyleId>{F5AB1C69-6EDB-4FF4-983F-18BD219EF322}</a:tableStyleId>
              </a:tblPr>
              <a:tblGrid>
                <a:gridCol w="629586"/>
                <a:gridCol w="1259175"/>
                <a:gridCol w="1810063"/>
                <a:gridCol w="1101777"/>
              </a:tblGrid>
              <a:tr h="457200">
                <a:tc gridSpan="4">
                  <a:txBody>
                    <a:bodyPr/>
                    <a:lstStyle/>
                    <a:p>
                      <a:pPr algn="ctr"/>
                      <a:r>
                        <a:rPr lang="en-US" sz="1600" b="1" i="0" dirty="0" smtClean="0">
                          <a:solidFill>
                            <a:schemeClr val="lt1"/>
                          </a:solidFill>
                          <a:latin typeface="+mn-lt"/>
                          <a:ea typeface="+mn-ea"/>
                          <a:cs typeface="+mn-cs"/>
                        </a:rPr>
                        <a:t>5 largest global staffing companies, 2011</a:t>
                      </a:r>
                      <a:endParaRPr lang="en-US" sz="1600" b="1" dirty="0"/>
                    </a:p>
                  </a:txBody>
                  <a:tcPr>
                    <a:solidFill>
                      <a:srgbClr val="438317"/>
                    </a:solidFill>
                  </a:tcPr>
                </a:tc>
                <a:tc hMerge="1">
                  <a:txBody>
                    <a:bodyPr/>
                    <a:lstStyle/>
                    <a:p>
                      <a:pPr algn="ctr"/>
                      <a:endParaRPr lang="en-US" sz="1400" dirty="0"/>
                    </a:p>
                  </a:txBody>
                  <a:tcPr>
                    <a:solidFill>
                      <a:srgbClr val="438317"/>
                    </a:solidFill>
                  </a:tcPr>
                </a:tc>
                <a:tc hMerge="1">
                  <a:txBody>
                    <a:bodyPr/>
                    <a:lstStyle/>
                    <a:p>
                      <a:pPr algn="ctr"/>
                      <a:endParaRPr lang="en-US" sz="1400" dirty="0"/>
                    </a:p>
                  </a:txBody>
                  <a:tcPr>
                    <a:solidFill>
                      <a:srgbClr val="438317"/>
                    </a:solidFill>
                  </a:tcPr>
                </a:tc>
                <a:tc hMerge="1">
                  <a:txBody>
                    <a:bodyPr/>
                    <a:lstStyle/>
                    <a:p>
                      <a:pPr algn="ctr" fontAlgn="t"/>
                      <a:endParaRPr lang="en-US" sz="1400" dirty="0"/>
                    </a:p>
                  </a:txBody>
                  <a:tcPr marL="19050" marR="19050" marT="19050" marB="19050">
                    <a:solidFill>
                      <a:srgbClr val="438317"/>
                    </a:solidFill>
                  </a:tcPr>
                </a:tc>
              </a:tr>
              <a:tr h="457200">
                <a:tc>
                  <a:txBody>
                    <a:bodyPr/>
                    <a:lstStyle/>
                    <a:p>
                      <a:pPr algn="ctr"/>
                      <a:r>
                        <a:rPr lang="en-US" sz="1400" b="1" dirty="0" smtClean="0">
                          <a:solidFill>
                            <a:schemeClr val="bg1"/>
                          </a:solidFill>
                        </a:rPr>
                        <a:t>Rank</a:t>
                      </a:r>
                      <a:endParaRPr lang="en-US" sz="1400" b="1" dirty="0">
                        <a:solidFill>
                          <a:schemeClr val="bg1"/>
                        </a:solidFill>
                      </a:endParaRPr>
                    </a:p>
                  </a:txBody>
                  <a:tcPr>
                    <a:solidFill>
                      <a:srgbClr val="55A51C"/>
                    </a:solidFill>
                  </a:tcPr>
                </a:tc>
                <a:tc>
                  <a:txBody>
                    <a:bodyPr/>
                    <a:lstStyle/>
                    <a:p>
                      <a:pPr algn="ctr"/>
                      <a:r>
                        <a:rPr lang="en-US" sz="1400" b="1" i="0" dirty="0" smtClean="0">
                          <a:solidFill>
                            <a:schemeClr val="bg1"/>
                          </a:solidFill>
                          <a:latin typeface="+mn-lt"/>
                          <a:ea typeface="+mn-ea"/>
                          <a:cs typeface="+mn-cs"/>
                        </a:rPr>
                        <a:t>Company</a:t>
                      </a:r>
                      <a:endParaRPr lang="en-US" sz="1400" b="1" dirty="0">
                        <a:solidFill>
                          <a:schemeClr val="bg1"/>
                        </a:solidFill>
                      </a:endParaRPr>
                    </a:p>
                  </a:txBody>
                  <a:tcPr>
                    <a:solidFill>
                      <a:srgbClr val="55A51C"/>
                    </a:solidFill>
                  </a:tcPr>
                </a:tc>
                <a:tc>
                  <a:txBody>
                    <a:bodyPr/>
                    <a:lstStyle/>
                    <a:p>
                      <a:pPr algn="ctr"/>
                      <a:r>
                        <a:rPr lang="en-US" sz="1400" b="1" i="0" dirty="0" smtClean="0">
                          <a:solidFill>
                            <a:schemeClr val="bg1"/>
                          </a:solidFill>
                          <a:latin typeface="+mn-lt"/>
                          <a:ea typeface="+mn-ea"/>
                          <a:cs typeface="+mn-cs"/>
                        </a:rPr>
                        <a:t>Revenue ($millions)</a:t>
                      </a:r>
                      <a:endParaRPr lang="en-US" sz="1400" b="1" dirty="0">
                        <a:solidFill>
                          <a:schemeClr val="bg1"/>
                        </a:solidFill>
                      </a:endParaRPr>
                    </a:p>
                  </a:txBody>
                  <a:tcPr>
                    <a:solidFill>
                      <a:srgbClr val="55A51C"/>
                    </a:solidFill>
                  </a:tcPr>
                </a:tc>
                <a:tc>
                  <a:txBody>
                    <a:bodyPr/>
                    <a:lstStyle/>
                    <a:p>
                      <a:pPr algn="ctr" fontAlgn="t"/>
                      <a:r>
                        <a:rPr lang="en-US" sz="1400" b="1" dirty="0">
                          <a:solidFill>
                            <a:schemeClr val="bg1"/>
                          </a:solidFill>
                        </a:rPr>
                        <a:t>Market Share</a:t>
                      </a:r>
                    </a:p>
                  </a:txBody>
                  <a:tcPr marL="19050" marR="19050" marT="19050" marB="19050">
                    <a:solidFill>
                      <a:srgbClr val="55A51C"/>
                    </a:solidFill>
                  </a:tcPr>
                </a:tc>
              </a:tr>
              <a:tr h="457200">
                <a:tc>
                  <a:txBody>
                    <a:bodyPr/>
                    <a:lstStyle/>
                    <a:p>
                      <a:pPr algn="ctr"/>
                      <a:r>
                        <a:rPr lang="en-US" sz="1200" b="1" dirty="0" smtClean="0"/>
                        <a:t>1</a:t>
                      </a:r>
                      <a:endParaRPr lang="en-US" sz="1200" b="1" dirty="0"/>
                    </a:p>
                  </a:txBody>
                  <a:tcPr/>
                </a:tc>
                <a:tc>
                  <a:txBody>
                    <a:bodyPr/>
                    <a:lstStyle/>
                    <a:p>
                      <a:pPr algn="ctr"/>
                      <a:r>
                        <a:rPr lang="en-US" sz="1200" b="1" i="0" dirty="0" smtClean="0">
                          <a:solidFill>
                            <a:schemeClr val="dk1"/>
                          </a:solidFill>
                          <a:latin typeface="+mn-lt"/>
                          <a:ea typeface="+mn-ea"/>
                          <a:cs typeface="+mn-cs"/>
                        </a:rPr>
                        <a:t>Adecco</a:t>
                      </a:r>
                      <a:endParaRPr lang="en-US" sz="1200" b="1" dirty="0"/>
                    </a:p>
                  </a:txBody>
                  <a:tcPr/>
                </a:tc>
                <a:tc>
                  <a:txBody>
                    <a:bodyPr/>
                    <a:lstStyle/>
                    <a:p>
                      <a:pPr algn="ctr"/>
                      <a:r>
                        <a:rPr lang="en-US" sz="1200" b="1" i="0" dirty="0" smtClean="0">
                          <a:solidFill>
                            <a:schemeClr val="dk1"/>
                          </a:solidFill>
                          <a:latin typeface="+mn-lt"/>
                          <a:ea typeface="+mn-ea"/>
                          <a:cs typeface="+mn-cs"/>
                        </a:rPr>
                        <a:t>28.1</a:t>
                      </a:r>
                      <a:endParaRPr lang="en-US" sz="1200" b="1" dirty="0"/>
                    </a:p>
                  </a:txBody>
                  <a:tcPr/>
                </a:tc>
                <a:tc>
                  <a:txBody>
                    <a:bodyPr/>
                    <a:lstStyle/>
                    <a:p>
                      <a:pPr algn="ctr"/>
                      <a:r>
                        <a:rPr lang="en-US" sz="1200" b="1" i="0" dirty="0" smtClean="0">
                          <a:solidFill>
                            <a:schemeClr val="dk1"/>
                          </a:solidFill>
                          <a:latin typeface="+mn-lt"/>
                          <a:ea typeface="+mn-ea"/>
                          <a:cs typeface="+mn-cs"/>
                        </a:rPr>
                        <a:t>6.92%</a:t>
                      </a:r>
                      <a:endParaRPr lang="en-US" sz="1200" b="1" dirty="0"/>
                    </a:p>
                  </a:txBody>
                  <a:tcPr/>
                </a:tc>
              </a:tr>
              <a:tr h="457200">
                <a:tc>
                  <a:txBody>
                    <a:bodyPr/>
                    <a:lstStyle/>
                    <a:p>
                      <a:pPr algn="ctr" fontAlgn="t"/>
                      <a:r>
                        <a:rPr lang="en-US" sz="1200" b="1" dirty="0" smtClean="0"/>
                        <a:t>2</a:t>
                      </a:r>
                      <a:endParaRPr lang="en-US" sz="1200" b="1" dirty="0"/>
                    </a:p>
                  </a:txBody>
                  <a:tcPr marL="19050" marR="19050" marT="19050" marB="19050"/>
                </a:tc>
                <a:tc>
                  <a:txBody>
                    <a:bodyPr/>
                    <a:lstStyle/>
                    <a:p>
                      <a:pPr algn="ctr" fontAlgn="t"/>
                      <a:r>
                        <a:rPr lang="en-US" sz="1200" b="1" dirty="0" err="1"/>
                        <a:t>Randstad</a:t>
                      </a:r>
                      <a:r>
                        <a:rPr lang="en-US" sz="1200" b="1" dirty="0"/>
                        <a:t> Holding</a:t>
                      </a:r>
                    </a:p>
                  </a:txBody>
                  <a:tcPr marL="19050" marR="19050" marT="19050" marB="19050"/>
                </a:tc>
                <a:tc>
                  <a:txBody>
                    <a:bodyPr/>
                    <a:lstStyle/>
                    <a:p>
                      <a:pPr algn="ctr"/>
                      <a:r>
                        <a:rPr lang="en-US" sz="1200" b="1" i="0" dirty="0" smtClean="0">
                          <a:solidFill>
                            <a:schemeClr val="dk1"/>
                          </a:solidFill>
                          <a:latin typeface="+mn-lt"/>
                          <a:ea typeface="+mn-ea"/>
                          <a:cs typeface="+mn-cs"/>
                        </a:rPr>
                        <a:t>22.6</a:t>
                      </a:r>
                      <a:endParaRPr lang="en-US" sz="1200" b="1" dirty="0"/>
                    </a:p>
                  </a:txBody>
                  <a:tcPr/>
                </a:tc>
                <a:tc>
                  <a:txBody>
                    <a:bodyPr/>
                    <a:lstStyle/>
                    <a:p>
                      <a:pPr algn="ctr"/>
                      <a:r>
                        <a:rPr lang="en-US" sz="1200" b="1" i="0" dirty="0" smtClean="0">
                          <a:solidFill>
                            <a:schemeClr val="dk1"/>
                          </a:solidFill>
                          <a:latin typeface="+mn-lt"/>
                          <a:ea typeface="+mn-ea"/>
                          <a:cs typeface="+mn-cs"/>
                        </a:rPr>
                        <a:t>5.58%</a:t>
                      </a:r>
                      <a:endParaRPr lang="en-US" sz="1200" b="1" dirty="0"/>
                    </a:p>
                  </a:txBody>
                  <a:tcPr/>
                </a:tc>
              </a:tr>
              <a:tr h="457200">
                <a:tc>
                  <a:txBody>
                    <a:bodyPr/>
                    <a:lstStyle/>
                    <a:p>
                      <a:pPr algn="ctr" fontAlgn="t"/>
                      <a:r>
                        <a:rPr lang="en-US" sz="1200" b="1" dirty="0" smtClean="0"/>
                        <a:t>3</a:t>
                      </a:r>
                      <a:endParaRPr lang="en-US" sz="1200" b="1" dirty="0"/>
                    </a:p>
                  </a:txBody>
                  <a:tcPr marL="19050" marR="19050" marT="19050" marB="19050"/>
                </a:tc>
                <a:tc>
                  <a:txBody>
                    <a:bodyPr/>
                    <a:lstStyle/>
                    <a:p>
                      <a:pPr algn="ctr" fontAlgn="t"/>
                      <a:r>
                        <a:rPr lang="en-US" sz="1200" b="1" dirty="0" smtClean="0"/>
                        <a:t>Manpower Group</a:t>
                      </a:r>
                      <a:endParaRPr lang="en-US" sz="1200" b="1" dirty="0"/>
                    </a:p>
                  </a:txBody>
                  <a:tcPr marL="19050" marR="19050" marT="19050" marB="19050"/>
                </a:tc>
                <a:tc>
                  <a:txBody>
                    <a:bodyPr/>
                    <a:lstStyle/>
                    <a:p>
                      <a:pPr algn="ctr"/>
                      <a:r>
                        <a:rPr lang="en-US" sz="1200" b="1" i="0" dirty="0" smtClean="0">
                          <a:solidFill>
                            <a:schemeClr val="dk1"/>
                          </a:solidFill>
                          <a:latin typeface="+mn-lt"/>
                          <a:ea typeface="+mn-ea"/>
                          <a:cs typeface="+mn-cs"/>
                        </a:rPr>
                        <a:t>22.0</a:t>
                      </a:r>
                      <a:endParaRPr lang="en-US" sz="1200" b="1" dirty="0"/>
                    </a:p>
                  </a:txBody>
                  <a:tcPr/>
                </a:tc>
                <a:tc>
                  <a:txBody>
                    <a:bodyPr/>
                    <a:lstStyle/>
                    <a:p>
                      <a:pPr algn="ctr"/>
                      <a:r>
                        <a:rPr lang="en-US" sz="1200" b="1" i="0" dirty="0" smtClean="0">
                          <a:solidFill>
                            <a:schemeClr val="dk1"/>
                          </a:solidFill>
                          <a:latin typeface="+mn-lt"/>
                          <a:ea typeface="+mn-ea"/>
                          <a:cs typeface="+mn-cs"/>
                        </a:rPr>
                        <a:t>5.43%</a:t>
                      </a:r>
                      <a:endParaRPr lang="en-US" sz="1200" b="1" dirty="0"/>
                    </a:p>
                  </a:txBody>
                  <a:tcPr/>
                </a:tc>
              </a:tr>
              <a:tr h="457200">
                <a:tc>
                  <a:txBody>
                    <a:bodyPr/>
                    <a:lstStyle/>
                    <a:p>
                      <a:pPr algn="ctr"/>
                      <a:r>
                        <a:rPr lang="en-US" sz="1200" b="1" dirty="0" smtClean="0"/>
                        <a:t>4</a:t>
                      </a:r>
                      <a:endParaRPr lang="en-US" sz="1200" b="1" dirty="0"/>
                    </a:p>
                  </a:txBody>
                  <a:tcPr/>
                </a:tc>
                <a:tc>
                  <a:txBody>
                    <a:bodyPr/>
                    <a:lstStyle/>
                    <a:p>
                      <a:pPr algn="ctr"/>
                      <a:r>
                        <a:rPr lang="en-US" sz="1200" b="1" i="0" dirty="0" smtClean="0">
                          <a:solidFill>
                            <a:schemeClr val="dk1"/>
                          </a:solidFill>
                          <a:latin typeface="+mn-lt"/>
                          <a:ea typeface="+mn-ea"/>
                          <a:cs typeface="+mn-cs"/>
                        </a:rPr>
                        <a:t>Allegis Group</a:t>
                      </a:r>
                      <a:endParaRPr lang="en-US" sz="1200" b="1" dirty="0"/>
                    </a:p>
                  </a:txBody>
                  <a:tcPr/>
                </a:tc>
                <a:tc>
                  <a:txBody>
                    <a:bodyPr/>
                    <a:lstStyle/>
                    <a:p>
                      <a:pPr algn="ctr"/>
                      <a:r>
                        <a:rPr lang="en-US" sz="1200" b="1" i="0" dirty="0" smtClean="0">
                          <a:solidFill>
                            <a:schemeClr val="dk1"/>
                          </a:solidFill>
                          <a:latin typeface="+mn-lt"/>
                          <a:ea typeface="+mn-ea"/>
                          <a:cs typeface="+mn-cs"/>
                        </a:rPr>
                        <a:t>8.3</a:t>
                      </a:r>
                      <a:endParaRPr lang="en-US" sz="1200" b="1" dirty="0"/>
                    </a:p>
                  </a:txBody>
                  <a:tcPr/>
                </a:tc>
                <a:tc>
                  <a:txBody>
                    <a:bodyPr/>
                    <a:lstStyle/>
                    <a:p>
                      <a:pPr algn="ctr"/>
                      <a:r>
                        <a:rPr lang="en-US" sz="1200" b="1" i="0" dirty="0" smtClean="0">
                          <a:solidFill>
                            <a:schemeClr val="dk1"/>
                          </a:solidFill>
                          <a:latin typeface="+mn-lt"/>
                          <a:ea typeface="+mn-ea"/>
                          <a:cs typeface="+mn-cs"/>
                        </a:rPr>
                        <a:t>2.04%</a:t>
                      </a:r>
                      <a:endParaRPr lang="en-US" sz="1200" b="1" dirty="0"/>
                    </a:p>
                  </a:txBody>
                  <a:tcPr/>
                </a:tc>
              </a:tr>
              <a:tr h="457200">
                <a:tc>
                  <a:txBody>
                    <a:bodyPr/>
                    <a:lstStyle/>
                    <a:p>
                      <a:pPr algn="ctr"/>
                      <a:r>
                        <a:rPr lang="en-US" sz="1200" b="1" dirty="0" smtClean="0"/>
                        <a:t>5</a:t>
                      </a:r>
                      <a:endParaRPr lang="en-US" sz="1200" b="1" dirty="0"/>
                    </a:p>
                  </a:txBody>
                  <a:tcPr/>
                </a:tc>
                <a:tc>
                  <a:txBody>
                    <a:bodyPr/>
                    <a:lstStyle/>
                    <a:p>
                      <a:pPr algn="ctr"/>
                      <a:r>
                        <a:rPr lang="en-US" sz="1200" b="1" i="0" dirty="0" smtClean="0">
                          <a:solidFill>
                            <a:schemeClr val="dk1"/>
                          </a:solidFill>
                          <a:latin typeface="+mn-lt"/>
                          <a:ea typeface="+mn-ea"/>
                          <a:cs typeface="+mn-cs"/>
                        </a:rPr>
                        <a:t>Kelly Services</a:t>
                      </a:r>
                      <a:endParaRPr lang="en-US" sz="1200" b="1" dirty="0"/>
                    </a:p>
                  </a:txBody>
                  <a:tcPr/>
                </a:tc>
                <a:tc>
                  <a:txBody>
                    <a:bodyPr/>
                    <a:lstStyle/>
                    <a:p>
                      <a:pPr algn="ctr"/>
                      <a:r>
                        <a:rPr lang="en-US" sz="1200" b="1" i="0" dirty="0" smtClean="0">
                          <a:solidFill>
                            <a:schemeClr val="dk1"/>
                          </a:solidFill>
                          <a:latin typeface="+mn-lt"/>
                          <a:ea typeface="+mn-ea"/>
                          <a:cs typeface="+mn-cs"/>
                        </a:rPr>
                        <a:t>5.6</a:t>
                      </a:r>
                      <a:endParaRPr lang="en-US" sz="1200" b="1" dirty="0"/>
                    </a:p>
                  </a:txBody>
                  <a:tcPr/>
                </a:tc>
                <a:tc>
                  <a:txBody>
                    <a:bodyPr/>
                    <a:lstStyle/>
                    <a:p>
                      <a:pPr algn="ctr"/>
                      <a:r>
                        <a:rPr lang="en-US" sz="1200" b="1" i="0" dirty="0" smtClean="0">
                          <a:solidFill>
                            <a:schemeClr val="dk1"/>
                          </a:solidFill>
                          <a:latin typeface="+mn-lt"/>
                          <a:ea typeface="+mn-ea"/>
                          <a:cs typeface="+mn-cs"/>
                        </a:rPr>
                        <a:t>1.37%</a:t>
                      </a:r>
                      <a:endParaRPr lang="en-US" sz="1200" b="1" dirty="0"/>
                    </a:p>
                  </a:txBody>
                  <a:tcPr/>
                </a:tc>
              </a:tr>
            </a:tbl>
          </a:graphicData>
        </a:graphic>
      </p:graphicFrame>
      <p:sp>
        <p:nvSpPr>
          <p:cNvPr id="26" name="Double Bracket 25"/>
          <p:cNvSpPr/>
          <p:nvPr/>
        </p:nvSpPr>
        <p:spPr>
          <a:xfrm>
            <a:off x="381000" y="4495800"/>
            <a:ext cx="8305800" cy="1188720"/>
          </a:xfrm>
          <a:prstGeom prst="bracketPair">
            <a:avLst>
              <a:gd name="adj" fmla="val 12412"/>
            </a:avLst>
          </a:prstGeom>
          <a:solidFill>
            <a:schemeClr val="bg1">
              <a:lumMod val="95000"/>
            </a:schemeClr>
          </a:solidFill>
          <a:ln w="38100">
            <a:solidFill>
              <a:srgbClr val="69CF23"/>
            </a:solidFill>
          </a:ln>
        </p:spPr>
        <p:style>
          <a:lnRef idx="1">
            <a:schemeClr val="accent1"/>
          </a:lnRef>
          <a:fillRef idx="0">
            <a:schemeClr val="accent1"/>
          </a:fillRef>
          <a:effectRef idx="0">
            <a:schemeClr val="accent1"/>
          </a:effectRef>
          <a:fontRef idx="minor">
            <a:schemeClr val="tx1"/>
          </a:fontRef>
        </p:style>
        <p:txBody>
          <a:bodyPr rtlCol="0" anchor="ctr"/>
          <a:lstStyle/>
          <a:p>
            <a:pPr marL="117475" indent="-117475">
              <a:buFont typeface="Arial" pitchFamily="34" charset="0"/>
              <a:buChar char="•"/>
            </a:pPr>
            <a:r>
              <a:rPr lang="en-US" sz="1200" b="1" dirty="0" smtClean="0"/>
              <a:t>Staffing Industry Analysts </a:t>
            </a:r>
            <a:r>
              <a:rPr lang="en-US" sz="1200" dirty="0" smtClean="0"/>
              <a:t>estimates the global staffing market to be worth </a:t>
            </a:r>
            <a:r>
              <a:rPr lang="en-US" sz="1200" b="1" dirty="0" smtClean="0"/>
              <a:t>approximately $406 billion with a 9% growth over the prior year. </a:t>
            </a:r>
          </a:p>
          <a:p>
            <a:pPr marL="117475" indent="-117475">
              <a:buFont typeface="Arial" pitchFamily="34" charset="0"/>
              <a:buChar char="•"/>
            </a:pPr>
            <a:r>
              <a:rPr lang="en-US" sz="1200" b="1" dirty="0" smtClean="0"/>
              <a:t>Over 100 staffing companies had 2011 annual revenues in excess of $300 million and only three firms recorded lower revenues in 2011 as compared to 2010.</a:t>
            </a:r>
            <a:endParaRPr lang="en-US" sz="1200" dirty="0" smtClean="0"/>
          </a:p>
        </p:txBody>
      </p:sp>
      <p:sp>
        <p:nvSpPr>
          <p:cNvPr id="27" name="TextBox 26"/>
          <p:cNvSpPr txBox="1"/>
          <p:nvPr/>
        </p:nvSpPr>
        <p:spPr>
          <a:xfrm>
            <a:off x="5105400" y="685800"/>
            <a:ext cx="533400" cy="1323439"/>
          </a:xfrm>
          <a:prstGeom prst="rect">
            <a:avLst/>
          </a:prstGeom>
          <a:noFill/>
        </p:spPr>
        <p:txBody>
          <a:bodyPr wrap="square" rtlCol="0">
            <a:spAutoFit/>
          </a:bodyPr>
          <a:lstStyle/>
          <a:p>
            <a:r>
              <a:rPr lang="en-US" sz="8000" dirty="0" smtClean="0">
                <a:solidFill>
                  <a:srgbClr val="499018"/>
                </a:solidFill>
                <a:latin typeface="Times New Roman" pitchFamily="18" charset="0"/>
                <a:cs typeface="Times New Roman" pitchFamily="18" charset="0"/>
              </a:rPr>
              <a:t>“</a:t>
            </a:r>
            <a:endParaRPr lang="en-US" sz="8000" dirty="0">
              <a:solidFill>
                <a:srgbClr val="499018"/>
              </a:solidFill>
              <a:latin typeface="Times New Roman" pitchFamily="18" charset="0"/>
              <a:cs typeface="Times New Roman" pitchFamily="18" charset="0"/>
            </a:endParaRPr>
          </a:p>
        </p:txBody>
      </p:sp>
      <p:sp>
        <p:nvSpPr>
          <p:cNvPr id="28" name="TextBox 27"/>
          <p:cNvSpPr txBox="1"/>
          <p:nvPr/>
        </p:nvSpPr>
        <p:spPr>
          <a:xfrm flipV="1">
            <a:off x="8563584" y="2334161"/>
            <a:ext cx="533400" cy="1323439"/>
          </a:xfrm>
          <a:prstGeom prst="rect">
            <a:avLst/>
          </a:prstGeom>
          <a:noFill/>
        </p:spPr>
        <p:txBody>
          <a:bodyPr wrap="square" rtlCol="0">
            <a:spAutoFit/>
          </a:bodyPr>
          <a:lstStyle/>
          <a:p>
            <a:r>
              <a:rPr lang="en-US" sz="8000" dirty="0" smtClean="0">
                <a:solidFill>
                  <a:srgbClr val="499018"/>
                </a:solidFill>
                <a:latin typeface="Times New Roman" pitchFamily="18" charset="0"/>
                <a:cs typeface="Times New Roman" pitchFamily="18" charset="0"/>
              </a:rPr>
              <a:t>“</a:t>
            </a:r>
            <a:endParaRPr lang="en-US" sz="8000" dirty="0">
              <a:solidFill>
                <a:srgbClr val="499018"/>
              </a:solidFill>
              <a:latin typeface="Times New Roman" pitchFamily="18" charset="0"/>
              <a:cs typeface="Times New Roman" pitchFamily="18" charset="0"/>
            </a:endParaRPr>
          </a:p>
        </p:txBody>
      </p:sp>
      <p:sp>
        <p:nvSpPr>
          <p:cNvPr id="29" name="Rectangle 28"/>
          <p:cNvSpPr/>
          <p:nvPr/>
        </p:nvSpPr>
        <p:spPr>
          <a:xfrm>
            <a:off x="5638800" y="1143000"/>
            <a:ext cx="2895600" cy="1905000"/>
          </a:xfrm>
          <a:prstGeom prst="rect">
            <a:avLst/>
          </a:prstGeom>
          <a:solidFill>
            <a:srgbClr val="DCF0C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200" dirty="0" smtClean="0">
                <a:solidFill>
                  <a:schemeClr val="tx1"/>
                </a:solidFill>
              </a:rPr>
              <a:t>The larger staffing companies have grown at the expense of smaller companies. The firms on our list had total revenues of $187 billion in 2011 representing almost half of global revenues and achieved an average growth rate of 22%</a:t>
            </a:r>
            <a:endParaRPr lang="en-US" sz="1200" dirty="0">
              <a:solidFill>
                <a:schemeClr val="tx1"/>
              </a:solidFill>
            </a:endParaRPr>
          </a:p>
        </p:txBody>
      </p:sp>
      <p:sp>
        <p:nvSpPr>
          <p:cNvPr id="30" name="Rectangle 29"/>
          <p:cNvSpPr/>
          <p:nvPr/>
        </p:nvSpPr>
        <p:spPr>
          <a:xfrm>
            <a:off x="5867400" y="3048000"/>
            <a:ext cx="2667000" cy="381000"/>
          </a:xfrm>
          <a:prstGeom prst="rect">
            <a:avLst/>
          </a:prstGeom>
          <a:solidFill>
            <a:srgbClr val="4C9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dirty="0" smtClean="0"/>
              <a:t>John Nurthen</a:t>
            </a:r>
          </a:p>
          <a:p>
            <a:pPr algn="r"/>
            <a:r>
              <a:rPr lang="en-US" sz="1050" dirty="0" smtClean="0"/>
              <a:t>Staffing Industry Analysts’ executive director</a:t>
            </a:r>
            <a:endParaRPr lang="en-US" sz="105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lvl="0" algn="ctr">
              <a:defRPr/>
            </a:pPr>
            <a:r>
              <a:rPr lang="en-US" b="1" dirty="0" smtClean="0">
                <a:solidFill>
                  <a:prstClr val="white"/>
                </a:solidFill>
                <a:latin typeface="Calibri"/>
              </a:rPr>
              <a:t>Methodology used for the ranking</a:t>
            </a:r>
          </a:p>
        </p:txBody>
      </p:sp>
      <p:sp>
        <p:nvSpPr>
          <p:cNvPr id="6"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Competition</a:t>
            </a:r>
          </a:p>
          <a:p>
            <a:pPr eaLnBrk="0" hangingPunct="0">
              <a:defRPr/>
            </a:pPr>
            <a:r>
              <a:rPr lang="en-GB" dirty="0" smtClean="0">
                <a:solidFill>
                  <a:srgbClr val="FFFFFF"/>
                </a:solidFill>
                <a:latin typeface="Myriad Pro"/>
              </a:rPr>
              <a:t>Top 50 Management Consulting Companies</a:t>
            </a:r>
            <a:endParaRPr lang="en-US" dirty="0">
              <a:solidFill>
                <a:schemeClr val="bg1"/>
              </a:solidFill>
              <a:latin typeface="Myriad Pro"/>
              <a:ea typeface="+mj-ea"/>
              <a:cs typeface="+mj-cs"/>
            </a:endParaRPr>
          </a:p>
        </p:txBody>
      </p:sp>
      <p:sp>
        <p:nvSpPr>
          <p:cNvPr id="5" name="Slide Number Placeholder 3"/>
          <p:cNvSpPr txBox="1">
            <a:spLocks/>
          </p:cNvSpPr>
          <p:nvPr/>
        </p:nvSpPr>
        <p:spPr>
          <a:xfrm>
            <a:off x="3962400" y="6492875"/>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5363" name="Picture 3"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64" name="Picture 4"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5" name="Picture 5"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6" name="Picture 6"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67" name="Picture 7"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68" name="Picture 8"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9" name="Picture 9"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70" name="Picture 10"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1" name="Picture 11"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2" name="Picture 12"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3" name="Picture 13"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4" name="Picture 14"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5" name="Picture 15"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6" name="Picture 16"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77" name="Picture 17"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78" name="Picture 18"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79" name="Picture 19"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0" name="Picture 20"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1" name="Picture 21" descr="http://www.vault.com/images/icons/dash.jpg"/>
          <p:cNvPicPr>
            <a:picLocks noChangeAspect="1" noChangeArrowheads="1"/>
          </p:cNvPicPr>
          <p:nvPr/>
        </p:nvPicPr>
        <p:blipFill>
          <a:blip r:embed="rId3"/>
          <a:srcRect/>
          <a:stretch>
            <a:fillRect/>
          </a:stretch>
        </p:blipFill>
        <p:spPr bwMode="auto">
          <a:xfrm>
            <a:off x="0" y="0"/>
            <a:ext cx="114300" cy="47625"/>
          </a:xfrm>
          <a:prstGeom prst="rect">
            <a:avLst/>
          </a:prstGeom>
          <a:noFill/>
        </p:spPr>
      </p:pic>
      <p:pic>
        <p:nvPicPr>
          <p:cNvPr id="15382" name="Picture 22"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3" name="Picture 23"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4" name="Picture 24"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5" name="Picture 25" descr="http://www.vault.com/images/icons/change-up.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86" name="Picture 26" descr="http://www.vault.com/images/icons/change-down.png"/>
          <p:cNvPicPr>
            <a:picLocks noChangeAspect="1" noChangeArrowheads="1"/>
          </p:cNvPicPr>
          <p:nvPr/>
        </p:nvPicPr>
        <p:blipFill>
          <a:blip r:embed="rId3"/>
          <a:srcRect/>
          <a:stretch>
            <a:fillRect/>
          </a:stretch>
        </p:blipFill>
        <p:spPr bwMode="auto">
          <a:xfrm>
            <a:off x="0" y="0"/>
            <a:ext cx="114300" cy="133350"/>
          </a:xfrm>
          <a:prstGeom prst="rect">
            <a:avLst/>
          </a:prstGeom>
          <a:noFill/>
        </p:spPr>
      </p:pic>
      <p:pic>
        <p:nvPicPr>
          <p:cNvPr id="15362" name="Picture 2" descr="http://www.vault.com/images/icons/change-up.png"/>
          <p:cNvPicPr>
            <a:picLocks noChangeAspect="1" noChangeArrowheads="1"/>
          </p:cNvPicPr>
          <p:nvPr/>
        </p:nvPicPr>
        <p:blipFill>
          <a:blip r:embed="rId3"/>
          <a:srcRect/>
          <a:stretch>
            <a:fillRect/>
          </a:stretch>
        </p:blipFill>
        <p:spPr bwMode="auto">
          <a:xfrm>
            <a:off x="0" y="-182563"/>
            <a:ext cx="114300" cy="133350"/>
          </a:xfrm>
          <a:prstGeom prst="rect">
            <a:avLst/>
          </a:prstGeom>
          <a:noFill/>
        </p:spPr>
      </p:pic>
      <p:sp>
        <p:nvSpPr>
          <p:cNvPr id="37" name="Rectangle 36"/>
          <p:cNvSpPr/>
          <p:nvPr/>
        </p:nvSpPr>
        <p:spPr>
          <a:xfrm>
            <a:off x="3200400" y="1447800"/>
            <a:ext cx="2743200" cy="261610"/>
          </a:xfrm>
          <a:prstGeom prst="rect">
            <a:avLst/>
          </a:prstGeom>
          <a:solidFill>
            <a:srgbClr val="00B0F0"/>
          </a:solidFill>
          <a:ln>
            <a:noFill/>
          </a:ln>
        </p:spPr>
        <p:txBody>
          <a:bodyPr wrap="square">
            <a:spAutoFit/>
          </a:bodyPr>
          <a:lstStyle/>
          <a:p>
            <a:pPr algn="ctr">
              <a:defRPr/>
            </a:pPr>
            <a:r>
              <a:rPr lang="en-US" sz="1100" b="1" dirty="0" smtClean="0">
                <a:solidFill>
                  <a:schemeClr val="bg1"/>
                </a:solidFill>
                <a:latin typeface="+mj-lt"/>
              </a:rPr>
              <a:t>Management Consultancy Firms</a:t>
            </a:r>
          </a:p>
        </p:txBody>
      </p:sp>
      <p:sp>
        <p:nvSpPr>
          <p:cNvPr id="38" name="AutoShape 7"/>
          <p:cNvSpPr>
            <a:spLocks noChangeArrowheads="1"/>
          </p:cNvSpPr>
          <p:nvPr/>
        </p:nvSpPr>
        <p:spPr bwMode="auto">
          <a:xfrm>
            <a:off x="3200400" y="1752600"/>
            <a:ext cx="2743200" cy="1828800"/>
          </a:xfrm>
          <a:prstGeom prst="rect">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nSpc>
                <a:spcPct val="120000"/>
              </a:lnSpc>
            </a:pPr>
            <a:r>
              <a:rPr lang="en-US" sz="1200" dirty="0" smtClean="0">
                <a:latin typeface="+mj-lt"/>
              </a:rPr>
              <a:t>30% prestige</a:t>
            </a:r>
          </a:p>
          <a:p>
            <a:pPr>
              <a:lnSpc>
                <a:spcPct val="120000"/>
              </a:lnSpc>
            </a:pPr>
            <a:r>
              <a:rPr lang="en-US" sz="1200" dirty="0" smtClean="0">
                <a:latin typeface="+mj-lt"/>
              </a:rPr>
              <a:t>15% satisfaction</a:t>
            </a:r>
          </a:p>
          <a:p>
            <a:pPr>
              <a:lnSpc>
                <a:spcPct val="120000"/>
              </a:lnSpc>
            </a:pPr>
            <a:r>
              <a:rPr lang="en-US" sz="1200" dirty="0" smtClean="0">
                <a:latin typeface="+mj-lt"/>
              </a:rPr>
              <a:t>15% firm culture</a:t>
            </a:r>
          </a:p>
          <a:p>
            <a:pPr>
              <a:lnSpc>
                <a:spcPct val="120000"/>
              </a:lnSpc>
            </a:pPr>
            <a:r>
              <a:rPr lang="en-US" sz="1200" dirty="0" smtClean="0">
                <a:latin typeface="+mj-lt"/>
              </a:rPr>
              <a:t>15% compensation</a:t>
            </a:r>
          </a:p>
          <a:p>
            <a:pPr>
              <a:lnSpc>
                <a:spcPct val="120000"/>
              </a:lnSpc>
            </a:pPr>
            <a:r>
              <a:rPr lang="en-US" sz="1200" dirty="0" smtClean="0">
                <a:latin typeface="+mj-lt"/>
              </a:rPr>
              <a:t>10% work-life balance</a:t>
            </a:r>
          </a:p>
          <a:p>
            <a:pPr>
              <a:lnSpc>
                <a:spcPct val="120000"/>
              </a:lnSpc>
            </a:pPr>
            <a:r>
              <a:rPr lang="en-US" sz="1200" dirty="0" smtClean="0">
                <a:latin typeface="+mj-lt"/>
              </a:rPr>
              <a:t>10% overall business outlook</a:t>
            </a:r>
          </a:p>
          <a:p>
            <a:pPr>
              <a:lnSpc>
                <a:spcPct val="120000"/>
              </a:lnSpc>
            </a:pPr>
            <a:r>
              <a:rPr lang="en-US" sz="1200" dirty="0" smtClean="0">
                <a:latin typeface="+mj-lt"/>
              </a:rPr>
              <a:t>5% promotion policies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19200" y="0"/>
            <a:ext cx="7086600" cy="762000"/>
          </a:xfrm>
          <a:prstGeom prst="rect">
            <a:avLst/>
          </a:prstGeom>
        </p:spPr>
        <p:txBody>
          <a:bodyPr/>
          <a:lstStyle/>
          <a:p>
            <a:pPr eaLnBrk="0" hangingPunct="0">
              <a:defRPr/>
            </a:pPr>
            <a:r>
              <a:rPr lang="en-US" sz="2000" b="1" dirty="0" smtClean="0">
                <a:solidFill>
                  <a:srgbClr val="FFFFFF"/>
                </a:solidFill>
                <a:latin typeface="Myriad Pro"/>
              </a:rPr>
              <a:t>Global Professional Services Industry: </a:t>
            </a:r>
            <a:r>
              <a:rPr lang="en-GB" sz="2000" b="1" dirty="0" smtClean="0">
                <a:solidFill>
                  <a:srgbClr val="FFFFFF"/>
                </a:solidFill>
                <a:latin typeface="Myriad Pro"/>
              </a:rPr>
              <a:t>Competition</a:t>
            </a:r>
          </a:p>
          <a:p>
            <a:pPr eaLnBrk="0" hangingPunct="0">
              <a:defRPr/>
            </a:pPr>
            <a:r>
              <a:rPr lang="en-GB" dirty="0" smtClean="0">
                <a:solidFill>
                  <a:srgbClr val="FFFFFF"/>
                </a:solidFill>
                <a:latin typeface="Myriad Pro"/>
              </a:rPr>
              <a:t>Top 50 Management Consulting Companies</a:t>
            </a:r>
            <a:r>
              <a:rPr lang="en-GB" sz="2000" b="1" dirty="0" smtClean="0">
                <a:solidFill>
                  <a:srgbClr val="FFFFFF"/>
                </a:solidFill>
                <a:latin typeface="Myriad Pro"/>
              </a:rPr>
              <a:t/>
            </a:r>
            <a:br>
              <a:rPr lang="en-GB" sz="2000" b="1" dirty="0" smtClean="0">
                <a:solidFill>
                  <a:srgbClr val="FFFFFF"/>
                </a:solidFill>
                <a:latin typeface="Myriad Pro"/>
              </a:rPr>
            </a:br>
            <a:endParaRPr lang="en-US" dirty="0">
              <a:solidFill>
                <a:schemeClr val="bg1"/>
              </a:solidFill>
              <a:latin typeface="Myriad Pro"/>
              <a:ea typeface="+mj-ea"/>
              <a:cs typeface="+mj-cs"/>
            </a:endParaRPr>
          </a:p>
        </p:txBody>
      </p:sp>
      <p:sp>
        <p:nvSpPr>
          <p:cNvPr id="7" name="Slide Number Placeholder 3"/>
          <p:cNvSpPr txBox="1">
            <a:spLocks/>
          </p:cNvSpPr>
          <p:nvPr/>
        </p:nvSpPr>
        <p:spPr>
          <a:xfrm>
            <a:off x="3962400" y="6324600"/>
            <a:ext cx="7620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742F88C6-FAD0-4964-8156-830FCCFB6368}"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9815"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38088" tIns="6348" rIns="38088" bIns="6348" numCol="1" anchor="ctr" anchorCtr="0" compatLnSpc="1">
            <a:prstTxWarp prst="textNoShape">
              <a:avLst/>
            </a:prstTxWarp>
            <a:spAutoFit/>
          </a:bodyPr>
          <a:lstStyle/>
          <a:p>
            <a:endParaRPr lang="en-US"/>
          </a:p>
        </p:txBody>
      </p:sp>
      <p:sp>
        <p:nvSpPr>
          <p:cNvPr id="11981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38088" tIns="6348" rIns="38088" bIns="6348" numCol="1" anchor="ctr" anchorCtr="0" compatLnSpc="1">
            <a:prstTxWarp prst="textNoShape">
              <a:avLst/>
            </a:prstTxWarp>
            <a:spAutoFit/>
          </a:bodyPr>
          <a:lstStyle/>
          <a:p>
            <a:endParaRPr lang="en-US"/>
          </a:p>
        </p:txBody>
      </p:sp>
      <p:pic>
        <p:nvPicPr>
          <p:cNvPr id="169987" name="Picture 3"/>
          <p:cNvPicPr>
            <a:picLocks noChangeAspect="1" noChangeArrowheads="1"/>
          </p:cNvPicPr>
          <p:nvPr/>
        </p:nvPicPr>
        <p:blipFill>
          <a:blip r:embed="rId3"/>
          <a:srcRect/>
          <a:stretch>
            <a:fillRect/>
          </a:stretch>
        </p:blipFill>
        <p:spPr bwMode="auto">
          <a:xfrm>
            <a:off x="0" y="762000"/>
            <a:ext cx="4343400" cy="6096000"/>
          </a:xfrm>
          <a:prstGeom prst="rect">
            <a:avLst/>
          </a:prstGeom>
          <a:noFill/>
          <a:ln w="9525">
            <a:noFill/>
            <a:miter lim="800000"/>
            <a:headEnd/>
            <a:tailEnd/>
          </a:ln>
          <a:effectLst/>
        </p:spPr>
      </p:pic>
      <p:pic>
        <p:nvPicPr>
          <p:cNvPr id="169989" name="Picture 5"/>
          <p:cNvPicPr>
            <a:picLocks noChangeAspect="1" noChangeArrowheads="1"/>
          </p:cNvPicPr>
          <p:nvPr/>
        </p:nvPicPr>
        <p:blipFill>
          <a:blip r:embed="rId4"/>
          <a:srcRect/>
          <a:stretch>
            <a:fillRect/>
          </a:stretch>
        </p:blipFill>
        <p:spPr bwMode="auto">
          <a:xfrm>
            <a:off x="4648200" y="748688"/>
            <a:ext cx="4495800" cy="6109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a:off x="2478023" y="1295400"/>
            <a:ext cx="6627763" cy="4572000"/>
            <a:chOff x="2478023" y="1295400"/>
            <a:chExt cx="6627763" cy="4572000"/>
          </a:xfrm>
        </p:grpSpPr>
        <p:pic>
          <p:nvPicPr>
            <p:cNvPr id="14" name="Picture 13" descr="Accountancy-Company.jpg"/>
            <p:cNvPicPr>
              <a:picLocks noChangeAspect="1"/>
            </p:cNvPicPr>
            <p:nvPr/>
          </p:nvPicPr>
          <p:blipFill>
            <a:blip r:embed="rId3"/>
            <a:stretch>
              <a:fillRect/>
            </a:stretch>
          </p:blipFill>
          <p:spPr>
            <a:xfrm>
              <a:off x="5181600" y="1315071"/>
              <a:ext cx="3735654" cy="2485647"/>
            </a:xfrm>
            <a:prstGeom prst="rect">
              <a:avLst/>
            </a:prstGeom>
          </p:spPr>
        </p:pic>
        <p:pic>
          <p:nvPicPr>
            <p:cNvPr id="15" name="Picture 14" descr="hiring-boutique-banks.jpg"/>
            <p:cNvPicPr>
              <a:picLocks noChangeAspect="1"/>
            </p:cNvPicPr>
            <p:nvPr/>
          </p:nvPicPr>
          <p:blipFill>
            <a:blip r:embed="rId4"/>
            <a:srcRect t="5920"/>
            <a:stretch>
              <a:fillRect/>
            </a:stretch>
          </p:blipFill>
          <p:spPr>
            <a:xfrm>
              <a:off x="2478023" y="1295400"/>
              <a:ext cx="3313177" cy="2482385"/>
            </a:xfrm>
            <a:prstGeom prst="rect">
              <a:avLst/>
            </a:prstGeom>
          </p:spPr>
        </p:pic>
        <p:pic>
          <p:nvPicPr>
            <p:cNvPr id="16" name="Picture 15" descr="home.jpg"/>
            <p:cNvPicPr>
              <a:picLocks noChangeAspect="1"/>
            </p:cNvPicPr>
            <p:nvPr/>
          </p:nvPicPr>
          <p:blipFill>
            <a:blip r:embed="rId5"/>
            <a:srcRect t="3954" r="1627"/>
            <a:stretch>
              <a:fillRect/>
            </a:stretch>
          </p:blipFill>
          <p:spPr>
            <a:xfrm>
              <a:off x="2590800" y="3418366"/>
              <a:ext cx="3060536" cy="2186628"/>
            </a:xfrm>
            <a:prstGeom prst="rect">
              <a:avLst/>
            </a:prstGeom>
          </p:spPr>
        </p:pic>
        <p:pic>
          <p:nvPicPr>
            <p:cNvPr id="17" name="Picture 16" descr="lawyer.jpg"/>
            <p:cNvPicPr>
              <a:picLocks noChangeAspect="1"/>
            </p:cNvPicPr>
            <p:nvPr/>
          </p:nvPicPr>
          <p:blipFill>
            <a:blip r:embed="rId6"/>
            <a:srcRect b="3704"/>
            <a:stretch>
              <a:fillRect/>
            </a:stretch>
          </p:blipFill>
          <p:spPr>
            <a:xfrm>
              <a:off x="5199431" y="3394763"/>
              <a:ext cx="2430425" cy="2340409"/>
            </a:xfrm>
            <a:prstGeom prst="rect">
              <a:avLst/>
            </a:prstGeom>
          </p:spPr>
        </p:pic>
        <p:pic>
          <p:nvPicPr>
            <p:cNvPr id="19" name="Picture 18" descr="projects-in-delhincr.gif"/>
            <p:cNvPicPr>
              <a:picLocks noChangeAspect="1"/>
            </p:cNvPicPr>
            <p:nvPr/>
          </p:nvPicPr>
          <p:blipFill>
            <a:blip r:embed="rId7"/>
            <a:stretch>
              <a:fillRect/>
            </a:stretch>
          </p:blipFill>
          <p:spPr>
            <a:xfrm>
              <a:off x="7305471" y="3550819"/>
              <a:ext cx="1800315" cy="2316581"/>
            </a:xfrm>
            <a:prstGeom prst="rect">
              <a:avLst/>
            </a:prstGeom>
          </p:spPr>
        </p:pic>
      </p:grpSp>
      <p:sp>
        <p:nvSpPr>
          <p:cNvPr id="41" name="Rectangle 40"/>
          <p:cNvSpPr/>
          <p:nvPr/>
        </p:nvSpPr>
        <p:spPr>
          <a:xfrm>
            <a:off x="2438400" y="1219200"/>
            <a:ext cx="6553200" cy="47244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4A0A7233-6A00-43A5-AB35-3A2D32EAC188}" type="slidenum">
              <a:rPr lang="en-US" smtClean="0"/>
              <a:pPr>
                <a:defRPr/>
              </a:pPr>
              <a:t>63</a:t>
            </a:fld>
            <a:endParaRPr lang="en-US" dirty="0"/>
          </a:p>
        </p:txBody>
      </p:sp>
      <p:sp>
        <p:nvSpPr>
          <p:cNvPr id="9219" name="Title 1"/>
          <p:cNvSpPr>
            <a:spLocks noGrp="1"/>
          </p:cNvSpPr>
          <p:nvPr>
            <p:ph type="title"/>
          </p:nvPr>
        </p:nvSpPr>
        <p:spPr>
          <a:xfrm>
            <a:off x="1279525" y="1"/>
            <a:ext cx="7467600" cy="630238"/>
          </a:xfrm>
        </p:spPr>
        <p:txBody>
          <a:bodyPr anchor="t"/>
          <a:lstStyle/>
          <a:p>
            <a:pPr eaLnBrk="1" hangingPunct="1"/>
            <a:r>
              <a:rPr lang="en-GB" sz="2000" b="1" dirty="0" smtClean="0">
                <a:latin typeface="Myriad Pro"/>
              </a:rPr>
              <a:t>Table of Content</a:t>
            </a:r>
            <a:endParaRPr sz="2000" b="1" smtClean="0">
              <a:latin typeface="Myriad Pro"/>
            </a:endParaRPr>
          </a:p>
        </p:txBody>
      </p:sp>
      <p:sp>
        <p:nvSpPr>
          <p:cNvPr id="79" name="Rectangle 78"/>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13" name="AutoShape 28">
            <a:hlinkClick r:id="rId8" action="ppaction://hlinksldjump"/>
          </p:cNvPr>
          <p:cNvSpPr>
            <a:spLocks noChangeArrowheads="1"/>
          </p:cNvSpPr>
          <p:nvPr/>
        </p:nvSpPr>
        <p:spPr bwMode="auto">
          <a:xfrm>
            <a:off x="8839200" y="6553200"/>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39" name="Rectangle 38"/>
          <p:cNvSpPr/>
          <p:nvPr/>
        </p:nvSpPr>
        <p:spPr>
          <a:xfrm>
            <a:off x="0" y="685800"/>
            <a:ext cx="9144000" cy="4572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latin typeface="Myriad Pro"/>
              </a:rPr>
              <a:t>Global Professional Services MI </a:t>
            </a:r>
            <a:endParaRPr lang="en-US" dirty="0">
              <a:solidFill>
                <a:schemeClr val="tx1"/>
              </a:solidFill>
            </a:endParaRPr>
          </a:p>
        </p:txBody>
      </p:sp>
      <p:sp>
        <p:nvSpPr>
          <p:cNvPr id="25" name="Double Bracket 24"/>
          <p:cNvSpPr/>
          <p:nvPr/>
        </p:nvSpPr>
        <p:spPr>
          <a:xfrm>
            <a:off x="2590800" y="32766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Accountancy Services Market Forecast</a:t>
            </a:r>
          </a:p>
        </p:txBody>
      </p:sp>
      <p:sp>
        <p:nvSpPr>
          <p:cNvPr id="28" name="Double Bracket 27"/>
          <p:cNvSpPr/>
          <p:nvPr/>
        </p:nvSpPr>
        <p:spPr>
          <a:xfrm>
            <a:off x="2590800" y="38294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HR &amp; Employment Services Market Forecast</a:t>
            </a:r>
          </a:p>
        </p:txBody>
      </p:sp>
      <p:sp>
        <p:nvSpPr>
          <p:cNvPr id="23" name="Double Bracket 22"/>
          <p:cNvSpPr/>
          <p:nvPr/>
        </p:nvSpPr>
        <p:spPr>
          <a:xfrm>
            <a:off x="2590800" y="42866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Legal Services Market Forecast</a:t>
            </a:r>
          </a:p>
        </p:txBody>
      </p:sp>
      <p:sp>
        <p:nvSpPr>
          <p:cNvPr id="24" name="Double Bracket 23"/>
          <p:cNvSpPr/>
          <p:nvPr/>
        </p:nvSpPr>
        <p:spPr>
          <a:xfrm>
            <a:off x="2590800" y="4743856"/>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Management &amp; Marketing Consultancy Market Forecast</a:t>
            </a:r>
          </a:p>
        </p:txBody>
      </p:sp>
      <p:sp>
        <p:nvSpPr>
          <p:cNvPr id="27" name="Double Bracket 26"/>
          <p:cNvSpPr/>
          <p:nvPr/>
        </p:nvSpPr>
        <p:spPr>
          <a:xfrm>
            <a:off x="2590800" y="5181600"/>
            <a:ext cx="6324600" cy="381000"/>
          </a:xfrm>
          <a:prstGeom prst="bracketPair">
            <a:avLst>
              <a:gd name="adj" fmla="val 20922"/>
            </a:avLst>
          </a:prstGeom>
          <a:solidFill>
            <a:srgbClr val="FFDD3E">
              <a:alpha val="15000"/>
            </a:srgbClr>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latin typeface="Calibri" pitchFamily="34" charset="0"/>
              </a:rPr>
              <a:t>Real Estate Market Forecast</a:t>
            </a:r>
          </a:p>
        </p:txBody>
      </p:sp>
      <p:sp>
        <p:nvSpPr>
          <p:cNvPr id="45" name="Rectangle 16">
            <a:hlinkClick r:id="rId9" action="ppaction://hlinksldjump"/>
          </p:cNvPr>
          <p:cNvSpPr>
            <a:spLocks noChangeArrowheads="1"/>
          </p:cNvSpPr>
          <p:nvPr/>
        </p:nvSpPr>
        <p:spPr bwMode="auto">
          <a:xfrm>
            <a:off x="76200" y="1752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Market Overview </a:t>
            </a:r>
          </a:p>
        </p:txBody>
      </p:sp>
      <p:sp>
        <p:nvSpPr>
          <p:cNvPr id="46" name="Rectangle 20">
            <a:hlinkClick r:id="rId10" action="ppaction://hlinksldjump"/>
          </p:cNvPr>
          <p:cNvSpPr>
            <a:spLocks noChangeArrowheads="1"/>
          </p:cNvSpPr>
          <p:nvPr/>
        </p:nvSpPr>
        <p:spPr bwMode="auto">
          <a:xfrm>
            <a:off x="76200" y="22860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Industry Insights</a:t>
            </a:r>
          </a:p>
        </p:txBody>
      </p:sp>
      <p:sp>
        <p:nvSpPr>
          <p:cNvPr id="47" name="Rectangle 21">
            <a:hlinkClick r:id="rId11" action="ppaction://hlinksldjump"/>
          </p:cNvPr>
          <p:cNvSpPr>
            <a:spLocks noChangeArrowheads="1"/>
          </p:cNvSpPr>
          <p:nvPr/>
        </p:nvSpPr>
        <p:spPr bwMode="auto">
          <a:xfrm>
            <a:off x="76200" y="28194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Deals Space</a:t>
            </a:r>
          </a:p>
        </p:txBody>
      </p:sp>
      <p:sp>
        <p:nvSpPr>
          <p:cNvPr id="48" name="Rectangle 22">
            <a:hlinkClick r:id="rId12" action="ppaction://hlinksldjump"/>
          </p:cNvPr>
          <p:cNvSpPr>
            <a:spLocks noChangeArrowheads="1"/>
          </p:cNvSpPr>
          <p:nvPr/>
        </p:nvSpPr>
        <p:spPr bwMode="auto">
          <a:xfrm>
            <a:off x="76200" y="33528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Business Trends</a:t>
            </a:r>
          </a:p>
        </p:txBody>
      </p:sp>
      <p:sp>
        <p:nvSpPr>
          <p:cNvPr id="49" name="Rectangle 37">
            <a:hlinkClick r:id="rId13" action="ppaction://hlinksldjump"/>
          </p:cNvPr>
          <p:cNvSpPr>
            <a:spLocks noChangeArrowheads="1"/>
          </p:cNvSpPr>
          <p:nvPr/>
        </p:nvSpPr>
        <p:spPr bwMode="auto">
          <a:xfrm>
            <a:off x="76200" y="38862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169863" algn="ctr" fontAlgn="auto">
              <a:spcBef>
                <a:spcPct val="20000"/>
              </a:spcBef>
              <a:spcAft>
                <a:spcPts val="0"/>
              </a:spcAft>
              <a:buClr>
                <a:srgbClr val="4E84C4"/>
              </a:buClr>
              <a:defRPr/>
            </a:pPr>
            <a:r>
              <a:rPr lang="en-US" sz="1200" b="1" dirty="0" smtClean="0">
                <a:solidFill>
                  <a:schemeClr val="bg1">
                    <a:lumMod val="85000"/>
                  </a:schemeClr>
                </a:solidFill>
                <a:latin typeface="Calibri" pitchFamily="34" charset="0"/>
                <a:cs typeface="+mn-cs"/>
              </a:rPr>
              <a:t>Technology Trends</a:t>
            </a:r>
          </a:p>
        </p:txBody>
      </p:sp>
      <p:sp>
        <p:nvSpPr>
          <p:cNvPr id="50" name="Rectangle 21">
            <a:hlinkClick r:id="rId14" action="ppaction://hlinksldjump"/>
          </p:cNvPr>
          <p:cNvSpPr>
            <a:spLocks noChangeArrowheads="1"/>
          </p:cNvSpPr>
          <p:nvPr/>
        </p:nvSpPr>
        <p:spPr bwMode="auto">
          <a:xfrm>
            <a:off x="76200" y="4419600"/>
            <a:ext cx="2377440" cy="457200"/>
          </a:xfrm>
          <a:prstGeom prst="rect">
            <a:avLst/>
          </a:prstGeom>
          <a:solidFill>
            <a:schemeClr val="bg1">
              <a:lumMod val="95000"/>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200" b="1" dirty="0" smtClean="0">
                <a:solidFill>
                  <a:schemeClr val="bg1">
                    <a:lumMod val="85000"/>
                  </a:schemeClr>
                </a:solidFill>
                <a:latin typeface="Calibri" pitchFamily="34" charset="0"/>
                <a:cs typeface="+mn-cs"/>
              </a:rPr>
              <a:t>Competitive Landscape</a:t>
            </a:r>
          </a:p>
        </p:txBody>
      </p:sp>
      <p:sp>
        <p:nvSpPr>
          <p:cNvPr id="51" name="Rectangle 21">
            <a:hlinkClick r:id="rId15" action="ppaction://hlinksldjump"/>
          </p:cNvPr>
          <p:cNvSpPr>
            <a:spLocks noChangeArrowheads="1"/>
          </p:cNvSpPr>
          <p:nvPr/>
        </p:nvSpPr>
        <p:spPr bwMode="auto">
          <a:xfrm>
            <a:off x="76200" y="4953000"/>
            <a:ext cx="2377440" cy="457200"/>
          </a:xfrm>
          <a:prstGeom prst="rect">
            <a:avLst/>
          </a:prstGeom>
          <a:solidFill>
            <a:srgbClr val="BEE395"/>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rgbClr val="111111"/>
                </a:solidFill>
                <a:latin typeface="+mj-lt"/>
                <a:cs typeface="Arial" pitchFamily="34" charset="0"/>
              </a:rPr>
              <a:t>Market Forecast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p:nvPr/>
        </p:nvGraphicFramePr>
        <p:xfrm>
          <a:off x="228600" y="1143000"/>
          <a:ext cx="4638675" cy="350520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64</a:t>
            </a:fld>
            <a:endParaRPr lang="en-US" dirty="0"/>
          </a:p>
        </p:txBody>
      </p:sp>
      <p:sp>
        <p:nvSpPr>
          <p:cNvPr id="6" name="Rectangle 5"/>
          <p:cNvSpPr/>
          <p:nvPr/>
        </p:nvSpPr>
        <p:spPr>
          <a:xfrm>
            <a:off x="457200" y="762000"/>
            <a:ext cx="8229600" cy="307777"/>
          </a:xfrm>
          <a:prstGeom prst="rect">
            <a:avLst/>
          </a:prstGeom>
          <a:solidFill>
            <a:srgbClr val="0070C0"/>
          </a:solidFill>
          <a:ln>
            <a:noFill/>
          </a:ln>
        </p:spPr>
        <p:txBody>
          <a:bodyPr wrap="square">
            <a:spAutoFit/>
          </a:bodyPr>
          <a:lstStyle/>
          <a:p>
            <a:pPr algn="ctr">
              <a:defRPr/>
            </a:pPr>
            <a:r>
              <a:rPr lang="en-US" sz="1400" b="1" dirty="0" smtClean="0">
                <a:solidFill>
                  <a:schemeClr val="bg1"/>
                </a:solidFill>
                <a:latin typeface="+mj-lt"/>
              </a:rPr>
              <a:t>Global accountancy industry value forecast: $ billion, 2010–15 </a:t>
            </a: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Forecast </a:t>
            </a:r>
            <a:br>
              <a:rPr sz="2000" b="1" smtClean="0">
                <a:solidFill>
                  <a:srgbClr val="FFFFFF"/>
                </a:solidFill>
                <a:latin typeface="Myriad Pro"/>
              </a:rPr>
            </a:br>
            <a:r>
              <a:rPr sz="2000" smtClean="0">
                <a:latin typeface="Myriad Pro"/>
              </a:rPr>
              <a:t>Accountancy Market Forecast</a:t>
            </a:r>
            <a:endParaRPr sz="1800" smtClean="0">
              <a:latin typeface="Myriad Pro"/>
            </a:endParaRPr>
          </a:p>
        </p:txBody>
      </p:sp>
      <p:sp>
        <p:nvSpPr>
          <p:cNvPr id="15" name="AutoShape 7"/>
          <p:cNvSpPr>
            <a:spLocks noChangeArrowheads="1"/>
          </p:cNvSpPr>
          <p:nvPr/>
        </p:nvSpPr>
        <p:spPr bwMode="auto">
          <a:xfrm>
            <a:off x="228600" y="4648200"/>
            <a:ext cx="86868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71450" indent="-171450" algn="just">
              <a:lnSpc>
                <a:spcPct val="120000"/>
              </a:lnSpc>
              <a:buFont typeface="Arial" pitchFamily="34" charset="0"/>
              <a:buChar char="•"/>
            </a:pPr>
            <a:r>
              <a:rPr lang="en-US" sz="1200" dirty="0" smtClean="0">
                <a:latin typeface="+mj-lt"/>
              </a:rPr>
              <a:t>In </a:t>
            </a:r>
            <a:r>
              <a:rPr lang="en-US" sz="1200" b="1" dirty="0" smtClean="0">
                <a:latin typeface="+mj-lt"/>
              </a:rPr>
              <a:t>2015</a:t>
            </a:r>
            <a:r>
              <a:rPr lang="en-US" sz="1200" dirty="0" smtClean="0">
                <a:latin typeface="+mj-lt"/>
              </a:rPr>
              <a:t>, the global accountancy market is forecast to have a value of </a:t>
            </a:r>
            <a:r>
              <a:rPr lang="en-US" sz="1200" b="1" dirty="0" smtClean="0">
                <a:latin typeface="+mj-lt"/>
              </a:rPr>
              <a:t>$487.6 billion</a:t>
            </a:r>
            <a:r>
              <a:rPr lang="en-US" sz="1200" dirty="0" smtClean="0">
                <a:latin typeface="+mj-lt"/>
              </a:rPr>
              <a:t>, an increase of </a:t>
            </a:r>
            <a:r>
              <a:rPr lang="en-US" sz="1200" b="1" dirty="0" smtClean="0">
                <a:latin typeface="+mj-lt"/>
              </a:rPr>
              <a:t>33.9% </a:t>
            </a:r>
            <a:r>
              <a:rPr lang="en-US" sz="1200" dirty="0" smtClean="0">
                <a:latin typeface="+mj-lt"/>
              </a:rPr>
              <a:t>since 2010</a:t>
            </a:r>
          </a:p>
          <a:p>
            <a:pPr marL="171450" indent="-171450" algn="just">
              <a:lnSpc>
                <a:spcPct val="120000"/>
              </a:lnSpc>
              <a:buFont typeface="Arial" pitchFamily="34" charset="0"/>
              <a:buChar char="•"/>
            </a:pPr>
            <a:r>
              <a:rPr lang="en-US" sz="1200" dirty="0" smtClean="0">
                <a:latin typeface="+mj-lt"/>
              </a:rPr>
              <a:t>The </a:t>
            </a:r>
            <a:r>
              <a:rPr lang="en-US" sz="1200" b="1" dirty="0" smtClean="0">
                <a:latin typeface="+mj-lt"/>
              </a:rPr>
              <a:t>CAGR</a:t>
            </a:r>
            <a:r>
              <a:rPr lang="en-US" sz="1200" dirty="0" smtClean="0">
                <a:latin typeface="+mj-lt"/>
              </a:rPr>
              <a:t>  of the market in the period </a:t>
            </a:r>
            <a:r>
              <a:rPr lang="en-US" sz="1200" b="1" dirty="0" smtClean="0">
                <a:latin typeface="+mj-lt"/>
              </a:rPr>
              <a:t>2010–15 </a:t>
            </a:r>
            <a:r>
              <a:rPr lang="en-US" sz="1200" dirty="0" smtClean="0">
                <a:latin typeface="+mj-lt"/>
              </a:rPr>
              <a:t>is predicted to be </a:t>
            </a:r>
            <a:r>
              <a:rPr lang="en-US" sz="1200" b="1" dirty="0" smtClean="0">
                <a:latin typeface="+mj-lt"/>
              </a:rPr>
              <a:t>6%</a:t>
            </a:r>
          </a:p>
        </p:txBody>
      </p:sp>
      <p:graphicFrame>
        <p:nvGraphicFramePr>
          <p:cNvPr id="12" name="Table 11"/>
          <p:cNvGraphicFramePr>
            <a:graphicFrameLocks noGrp="1"/>
          </p:cNvGraphicFramePr>
          <p:nvPr/>
        </p:nvGraphicFramePr>
        <p:xfrm>
          <a:off x="5105400" y="1676400"/>
          <a:ext cx="3810000" cy="2590800"/>
        </p:xfrm>
        <a:graphic>
          <a:graphicData uri="http://schemas.openxmlformats.org/drawingml/2006/table">
            <a:tbl>
              <a:tblPr firstRow="1" bandRow="1">
                <a:tableStyleId>{7DF18680-E054-41AD-8BC1-D1AEF772440D}</a:tableStyleId>
              </a:tblPr>
              <a:tblGrid>
                <a:gridCol w="1270000"/>
                <a:gridCol w="1270000"/>
                <a:gridCol w="1270000"/>
              </a:tblGrid>
              <a:tr h="323850">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23850">
                <a:tc>
                  <a:txBody>
                    <a:bodyPr/>
                    <a:lstStyle/>
                    <a:p>
                      <a:pPr algn="ctr"/>
                      <a:r>
                        <a:rPr lang="en-US" sz="1200" b="1" dirty="0" smtClean="0"/>
                        <a:t>2010</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364.3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389.6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7.0%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412.3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2013</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435.8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460.7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2015</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487.6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5.8%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gridSpan="2">
                  <a:txBody>
                    <a:bodyPr/>
                    <a:lstStyle/>
                    <a:p>
                      <a:pPr algn="ctr"/>
                      <a:r>
                        <a:rPr lang="en-US" sz="1200" b="1" dirty="0" smtClean="0"/>
                        <a:t>CAGR: 2010–15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6.0%</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9"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1" name="TextBox 10"/>
          <p:cNvSpPr txBox="1"/>
          <p:nvPr/>
        </p:nvSpPr>
        <p:spPr>
          <a:xfrm rot="16200000">
            <a:off x="-182247" y="2468247"/>
            <a:ext cx="930905" cy="261610"/>
          </a:xfrm>
          <a:prstGeom prst="rect">
            <a:avLst/>
          </a:prstGeom>
          <a:noFill/>
        </p:spPr>
        <p:txBody>
          <a:bodyPr wrap="square" rtlCol="0">
            <a:spAutoFit/>
          </a:bodyPr>
          <a:lstStyle/>
          <a:p>
            <a:r>
              <a:rPr lang="en-US" sz="1100" b="1" dirty="0" smtClean="0">
                <a:latin typeface="+mj-lt"/>
              </a:rPr>
              <a:t>$ billion (e)</a:t>
            </a:r>
            <a:endParaRPr lang="en-US" sz="1100" b="1" dirty="0">
              <a:latin typeface="+mj-lt"/>
            </a:endParaRPr>
          </a:p>
        </p:txBody>
      </p:sp>
      <p:sp>
        <p:nvSpPr>
          <p:cNvPr id="13" name="TextBox 12"/>
          <p:cNvSpPr txBox="1"/>
          <p:nvPr/>
        </p:nvSpPr>
        <p:spPr>
          <a:xfrm rot="16200000">
            <a:off x="4380001" y="2498094"/>
            <a:ext cx="838200"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16" name="TextBox 15"/>
          <p:cNvSpPr txBox="1"/>
          <p:nvPr/>
        </p:nvSpPr>
        <p:spPr>
          <a:xfrm>
            <a:off x="2209800" y="408179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p:nvPr/>
        </p:nvGraphicFramePr>
        <p:xfrm>
          <a:off x="304800" y="1600200"/>
          <a:ext cx="4452937" cy="3514725"/>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65</a:t>
            </a:fld>
            <a:endParaRPr lang="en-US" dirty="0"/>
          </a:p>
        </p:txBody>
      </p:sp>
      <p:sp>
        <p:nvSpPr>
          <p:cNvPr id="6" name="Rectangle 5"/>
          <p:cNvSpPr/>
          <p:nvPr/>
        </p:nvSpPr>
        <p:spPr>
          <a:xfrm>
            <a:off x="457200" y="838200"/>
            <a:ext cx="8229600" cy="307777"/>
          </a:xfrm>
          <a:prstGeom prst="rect">
            <a:avLst/>
          </a:prstGeom>
          <a:solidFill>
            <a:srgbClr val="0070C0"/>
          </a:solidFill>
          <a:ln>
            <a:noFill/>
          </a:ln>
        </p:spPr>
        <p:txBody>
          <a:bodyPr wrap="square">
            <a:spAutoFit/>
          </a:bodyPr>
          <a:lstStyle/>
          <a:p>
            <a:pPr algn="ctr">
              <a:defRPr/>
            </a:pPr>
            <a:r>
              <a:rPr lang="en-US" sz="1400" b="1" dirty="0" smtClean="0">
                <a:solidFill>
                  <a:schemeClr val="bg1"/>
                </a:solidFill>
                <a:latin typeface="+mj-lt"/>
              </a:rPr>
              <a:t>Global human resource &amp; employment services market value forecast: $ million, 2011–16 	</a:t>
            </a: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Forecast </a:t>
            </a:r>
            <a:br>
              <a:rPr sz="2000" b="1" smtClean="0">
                <a:solidFill>
                  <a:srgbClr val="FFFFFF"/>
                </a:solidFill>
                <a:latin typeface="Myriad Pro"/>
              </a:rPr>
            </a:br>
            <a:r>
              <a:rPr sz="2000" smtClean="0">
                <a:latin typeface="Myriad Pro"/>
              </a:rPr>
              <a:t>HR &amp; Employment Services </a:t>
            </a:r>
            <a:endParaRPr sz="1800" smtClean="0">
              <a:latin typeface="Myriad Pro"/>
            </a:endParaRPr>
          </a:p>
        </p:txBody>
      </p:sp>
      <p:sp>
        <p:nvSpPr>
          <p:cNvPr id="15" name="AutoShape 7"/>
          <p:cNvSpPr>
            <a:spLocks noChangeArrowheads="1"/>
          </p:cNvSpPr>
          <p:nvPr/>
        </p:nvSpPr>
        <p:spPr bwMode="auto">
          <a:xfrm>
            <a:off x="228600" y="5029200"/>
            <a:ext cx="86868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71450" indent="-171450" algn="just">
              <a:lnSpc>
                <a:spcPct val="120000"/>
              </a:lnSpc>
              <a:buFont typeface="Arial" pitchFamily="34" charset="0"/>
              <a:buChar char="•"/>
            </a:pPr>
            <a:r>
              <a:rPr lang="en-US" sz="1200" dirty="0" smtClean="0">
                <a:latin typeface="+mj-lt"/>
              </a:rPr>
              <a:t>In </a:t>
            </a:r>
            <a:r>
              <a:rPr lang="en-US" sz="1200" b="1" dirty="0" smtClean="0">
                <a:latin typeface="+mj-lt"/>
              </a:rPr>
              <a:t>2016, </a:t>
            </a:r>
            <a:r>
              <a:rPr lang="en-US" sz="1200" dirty="0" smtClean="0">
                <a:latin typeface="+mj-lt"/>
              </a:rPr>
              <a:t>the global human resource &amp; employment services market is forecast to have a value of </a:t>
            </a:r>
            <a:r>
              <a:rPr lang="en-US" sz="1200" b="1" dirty="0" smtClean="0">
                <a:latin typeface="+mj-lt"/>
              </a:rPr>
              <a:t>$490,094.7 million</a:t>
            </a:r>
            <a:r>
              <a:rPr lang="en-US" sz="1200" dirty="0" smtClean="0">
                <a:latin typeface="+mj-lt"/>
              </a:rPr>
              <a:t>, an increase of </a:t>
            </a:r>
            <a:r>
              <a:rPr lang="en-US" sz="1200" b="1" dirty="0" smtClean="0">
                <a:latin typeface="+mj-lt"/>
              </a:rPr>
              <a:t>30% since 2011 </a:t>
            </a:r>
          </a:p>
          <a:p>
            <a:pPr marL="171450" indent="-171450" algn="just">
              <a:lnSpc>
                <a:spcPct val="120000"/>
              </a:lnSpc>
              <a:buFont typeface="Arial" pitchFamily="34" charset="0"/>
              <a:buChar char="•"/>
            </a:pPr>
            <a:r>
              <a:rPr lang="en-US" sz="1200" dirty="0" smtClean="0">
                <a:latin typeface="+mj-lt"/>
              </a:rPr>
              <a:t>The </a:t>
            </a:r>
            <a:r>
              <a:rPr lang="en-US" sz="1200" b="1" dirty="0" smtClean="0">
                <a:latin typeface="+mj-lt"/>
              </a:rPr>
              <a:t>CAGR</a:t>
            </a:r>
            <a:r>
              <a:rPr lang="en-US" sz="1200" dirty="0" smtClean="0">
                <a:latin typeface="+mj-lt"/>
              </a:rPr>
              <a:t>  of the market in the period </a:t>
            </a:r>
            <a:r>
              <a:rPr lang="en-US" sz="1200" b="1" dirty="0" smtClean="0">
                <a:latin typeface="+mj-lt"/>
              </a:rPr>
              <a:t>2011–16 </a:t>
            </a:r>
            <a:r>
              <a:rPr lang="en-US" sz="1200" dirty="0" smtClean="0">
                <a:latin typeface="+mj-lt"/>
              </a:rPr>
              <a:t>is predicted to be </a:t>
            </a:r>
            <a:r>
              <a:rPr lang="en-US" sz="1200" b="1" dirty="0" smtClean="0">
                <a:latin typeface="+mj-lt"/>
              </a:rPr>
              <a:t>5.4%</a:t>
            </a:r>
          </a:p>
        </p:txBody>
      </p:sp>
      <p:graphicFrame>
        <p:nvGraphicFramePr>
          <p:cNvPr id="12" name="Table 11"/>
          <p:cNvGraphicFramePr>
            <a:graphicFrameLocks noGrp="1"/>
          </p:cNvGraphicFramePr>
          <p:nvPr/>
        </p:nvGraphicFramePr>
        <p:xfrm>
          <a:off x="5105400" y="2057400"/>
          <a:ext cx="3810000" cy="2590800"/>
        </p:xfrm>
        <a:graphic>
          <a:graphicData uri="http://schemas.openxmlformats.org/drawingml/2006/table">
            <a:tbl>
              <a:tblPr firstRow="1" bandRow="1">
                <a:tableStyleId>{7DF18680-E054-41AD-8BC1-D1AEF772440D}</a:tableStyleId>
              </a:tblPr>
              <a:tblGrid>
                <a:gridCol w="1270000"/>
                <a:gridCol w="1270000"/>
                <a:gridCol w="1270000"/>
              </a:tblGrid>
              <a:tr h="323850">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23850">
                <a:tc>
                  <a:txBody>
                    <a:bodyPr/>
                    <a:lstStyle/>
                    <a:p>
                      <a:pPr algn="ctr"/>
                      <a:r>
                        <a:rPr lang="en-US" sz="1200" b="1" dirty="0" smtClean="0"/>
                        <a:t>2011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377.1357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397.4938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2013</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419.1602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442.414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2015</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465.707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2016</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490.0947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5.2%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gridSpan="2">
                  <a:txBody>
                    <a:bodyPr/>
                    <a:lstStyle/>
                    <a:p>
                      <a:pPr algn="ctr"/>
                      <a:r>
                        <a:rPr lang="en-US" sz="1200" b="1" dirty="0" smtClean="0"/>
                        <a:t>CAGR: 2011–16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5.4%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9"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1" name="TextBox 10"/>
          <p:cNvSpPr txBox="1"/>
          <p:nvPr/>
        </p:nvSpPr>
        <p:spPr>
          <a:xfrm rot="16200000">
            <a:off x="-182247" y="2849247"/>
            <a:ext cx="930905" cy="261610"/>
          </a:xfrm>
          <a:prstGeom prst="rect">
            <a:avLst/>
          </a:prstGeom>
          <a:noFill/>
        </p:spPr>
        <p:txBody>
          <a:bodyPr wrap="square" rtlCol="0">
            <a:spAutoFit/>
          </a:bodyPr>
          <a:lstStyle/>
          <a:p>
            <a:r>
              <a:rPr lang="en-US" sz="1100" b="1" dirty="0" smtClean="0">
                <a:latin typeface="+mj-lt"/>
              </a:rPr>
              <a:t>$ billion (e)</a:t>
            </a:r>
            <a:endParaRPr lang="en-US" sz="1100" b="1" dirty="0">
              <a:latin typeface="+mj-lt"/>
            </a:endParaRPr>
          </a:p>
        </p:txBody>
      </p:sp>
      <p:sp>
        <p:nvSpPr>
          <p:cNvPr id="13" name="TextBox 12"/>
          <p:cNvSpPr txBox="1"/>
          <p:nvPr/>
        </p:nvSpPr>
        <p:spPr>
          <a:xfrm rot="16200000">
            <a:off x="4380001" y="2879094"/>
            <a:ext cx="838200"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16" name="TextBox 15"/>
          <p:cNvSpPr txBox="1"/>
          <p:nvPr/>
        </p:nvSpPr>
        <p:spPr>
          <a:xfrm>
            <a:off x="2286000" y="44958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66</a:t>
            </a:fld>
            <a:endParaRPr lang="en-US" dirty="0"/>
          </a:p>
        </p:txBody>
      </p:sp>
      <p:sp>
        <p:nvSpPr>
          <p:cNvPr id="6" name="Rectangle 5"/>
          <p:cNvSpPr/>
          <p:nvPr/>
        </p:nvSpPr>
        <p:spPr>
          <a:xfrm>
            <a:off x="457200" y="838200"/>
            <a:ext cx="8229600" cy="307777"/>
          </a:xfrm>
          <a:prstGeom prst="rect">
            <a:avLst/>
          </a:prstGeom>
          <a:solidFill>
            <a:srgbClr val="0070C0"/>
          </a:solidFill>
          <a:ln>
            <a:noFill/>
          </a:ln>
        </p:spPr>
        <p:txBody>
          <a:bodyPr wrap="square">
            <a:spAutoFit/>
          </a:bodyPr>
          <a:lstStyle/>
          <a:p>
            <a:pPr algn="ctr">
              <a:defRPr/>
            </a:pPr>
            <a:r>
              <a:rPr lang="en-US" sz="1400" b="1" dirty="0" smtClean="0">
                <a:solidFill>
                  <a:schemeClr val="bg1"/>
                </a:solidFill>
                <a:latin typeface="+mj-lt"/>
              </a:rPr>
              <a:t>Global legal services market value forecast: $ million, 2010–15 	</a:t>
            </a: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Forecast </a:t>
            </a:r>
            <a:br>
              <a:rPr sz="2000" b="1" smtClean="0">
                <a:solidFill>
                  <a:srgbClr val="FFFFFF"/>
                </a:solidFill>
                <a:latin typeface="Myriad Pro"/>
              </a:rPr>
            </a:br>
            <a:r>
              <a:rPr sz="2000" smtClean="0">
                <a:latin typeface="Myriad Pro"/>
              </a:rPr>
              <a:t> Legal Services</a:t>
            </a:r>
            <a:endParaRPr sz="1800" smtClean="0">
              <a:latin typeface="Myriad Pro"/>
            </a:endParaRPr>
          </a:p>
        </p:txBody>
      </p:sp>
      <p:sp>
        <p:nvSpPr>
          <p:cNvPr id="15" name="AutoShape 7"/>
          <p:cNvSpPr>
            <a:spLocks noChangeArrowheads="1"/>
          </p:cNvSpPr>
          <p:nvPr/>
        </p:nvSpPr>
        <p:spPr bwMode="auto">
          <a:xfrm>
            <a:off x="228600" y="5029200"/>
            <a:ext cx="86868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71450" lvl="0" indent="-171450" algn="just">
              <a:lnSpc>
                <a:spcPct val="150000"/>
              </a:lnSpc>
              <a:buFont typeface="Arial" pitchFamily="34" charset="0"/>
              <a:buChar char="•"/>
            </a:pPr>
            <a:r>
              <a:rPr lang="en-US" sz="1200" dirty="0" smtClean="0">
                <a:solidFill>
                  <a:prstClr val="black"/>
                </a:solidFill>
                <a:latin typeface="Calibri"/>
              </a:rPr>
              <a:t>In </a:t>
            </a:r>
            <a:r>
              <a:rPr lang="en-US" sz="1200" b="1" dirty="0" smtClean="0">
                <a:solidFill>
                  <a:prstClr val="black"/>
                </a:solidFill>
                <a:latin typeface="Calibri"/>
              </a:rPr>
              <a:t>2015</a:t>
            </a:r>
            <a:r>
              <a:rPr lang="en-US" sz="1200" dirty="0" smtClean="0">
                <a:solidFill>
                  <a:prstClr val="black"/>
                </a:solidFill>
                <a:latin typeface="Calibri"/>
              </a:rPr>
              <a:t>, the global legal services market is forecast to have a value of </a:t>
            </a:r>
            <a:r>
              <a:rPr lang="en-US" sz="1200" b="1" dirty="0" smtClean="0">
                <a:solidFill>
                  <a:prstClr val="black"/>
                </a:solidFill>
                <a:latin typeface="Calibri"/>
              </a:rPr>
              <a:t>$751.76 billion</a:t>
            </a:r>
            <a:r>
              <a:rPr lang="en-US" sz="1200" dirty="0" smtClean="0">
                <a:solidFill>
                  <a:prstClr val="black"/>
                </a:solidFill>
                <a:latin typeface="Calibri"/>
              </a:rPr>
              <a:t>, an increase of </a:t>
            </a:r>
            <a:r>
              <a:rPr lang="en-US" sz="1200" b="1" dirty="0" smtClean="0">
                <a:solidFill>
                  <a:prstClr val="black"/>
                </a:solidFill>
                <a:latin typeface="Calibri"/>
              </a:rPr>
              <a:t>28.4% since 2010. </a:t>
            </a:r>
          </a:p>
          <a:p>
            <a:pPr marL="171450" lvl="0" indent="-171450" algn="just">
              <a:lnSpc>
                <a:spcPct val="150000"/>
              </a:lnSpc>
              <a:buFont typeface="Arial" pitchFamily="34" charset="0"/>
              <a:buChar char="•"/>
            </a:pPr>
            <a:r>
              <a:rPr lang="en-US" sz="1200" dirty="0" smtClean="0">
                <a:solidFill>
                  <a:prstClr val="black"/>
                </a:solidFill>
                <a:latin typeface="Calibri"/>
              </a:rPr>
              <a:t>The industry is expected to see </a:t>
            </a:r>
            <a:r>
              <a:rPr lang="en-US" sz="1200" b="1" dirty="0" smtClean="0">
                <a:solidFill>
                  <a:prstClr val="black"/>
                </a:solidFill>
                <a:latin typeface="Calibri"/>
              </a:rPr>
              <a:t>highest growth </a:t>
            </a:r>
            <a:r>
              <a:rPr lang="en-US" sz="1200" dirty="0" smtClean="0">
                <a:solidFill>
                  <a:prstClr val="black"/>
                </a:solidFill>
                <a:latin typeface="Calibri"/>
              </a:rPr>
              <a:t>in the year of </a:t>
            </a:r>
            <a:r>
              <a:rPr lang="en-US" sz="1200" b="1" dirty="0" smtClean="0">
                <a:solidFill>
                  <a:prstClr val="black"/>
                </a:solidFill>
                <a:latin typeface="Calibri"/>
              </a:rPr>
              <a:t>2012</a:t>
            </a:r>
          </a:p>
        </p:txBody>
      </p:sp>
      <p:graphicFrame>
        <p:nvGraphicFramePr>
          <p:cNvPr id="12" name="Table 11"/>
          <p:cNvGraphicFramePr>
            <a:graphicFrameLocks noGrp="1"/>
          </p:cNvGraphicFramePr>
          <p:nvPr/>
        </p:nvGraphicFramePr>
        <p:xfrm>
          <a:off x="5105400" y="2057400"/>
          <a:ext cx="3810000" cy="2590800"/>
        </p:xfrm>
        <a:graphic>
          <a:graphicData uri="http://schemas.openxmlformats.org/drawingml/2006/table">
            <a:tbl>
              <a:tblPr firstRow="1" bandRow="1">
                <a:tableStyleId>{7DF18680-E054-41AD-8BC1-D1AEF772440D}</a:tableStyleId>
              </a:tblPr>
              <a:tblGrid>
                <a:gridCol w="1270000"/>
                <a:gridCol w="1270000"/>
                <a:gridCol w="1270000"/>
              </a:tblGrid>
              <a:tr h="323850">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23850">
                <a:tc>
                  <a:txBody>
                    <a:bodyPr/>
                    <a:lstStyle/>
                    <a:p>
                      <a:pPr algn="ctr"/>
                      <a:r>
                        <a:rPr lang="en-US" sz="1200" b="1" dirty="0" smtClean="0"/>
                        <a:t>2010</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176.2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-0.20%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183.8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7.80%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194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4.50%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2013</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204.3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4.30%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215.2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4.60%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2015</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225.1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4.50%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gridSpan="2">
                  <a:txBody>
                    <a:bodyPr/>
                    <a:lstStyle/>
                    <a:p>
                      <a:pPr algn="ctr"/>
                      <a:r>
                        <a:rPr lang="en-US" sz="1200" b="1" dirty="0" smtClean="0"/>
                        <a:t>CAGR: 2010–15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5.1%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1" name="TextBox 10"/>
          <p:cNvSpPr txBox="1"/>
          <p:nvPr/>
        </p:nvSpPr>
        <p:spPr>
          <a:xfrm rot="16200000">
            <a:off x="-182247" y="2849247"/>
            <a:ext cx="930905" cy="261610"/>
          </a:xfrm>
          <a:prstGeom prst="rect">
            <a:avLst/>
          </a:prstGeom>
          <a:noFill/>
        </p:spPr>
        <p:txBody>
          <a:bodyPr wrap="square" rtlCol="0">
            <a:spAutoFit/>
          </a:bodyPr>
          <a:lstStyle/>
          <a:p>
            <a:r>
              <a:rPr lang="en-US" sz="1100" b="1" dirty="0" smtClean="0">
                <a:latin typeface="+mj-lt"/>
              </a:rPr>
              <a:t>$ billion (e)</a:t>
            </a:r>
            <a:endParaRPr lang="en-US" sz="1100" b="1" dirty="0">
              <a:latin typeface="+mj-lt"/>
            </a:endParaRPr>
          </a:p>
        </p:txBody>
      </p:sp>
      <p:sp>
        <p:nvSpPr>
          <p:cNvPr id="13" name="TextBox 12"/>
          <p:cNvSpPr txBox="1"/>
          <p:nvPr/>
        </p:nvSpPr>
        <p:spPr>
          <a:xfrm rot="16200000">
            <a:off x="4380001" y="2879094"/>
            <a:ext cx="838200"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16" name="TextBox 15"/>
          <p:cNvSpPr txBox="1"/>
          <p:nvPr/>
        </p:nvSpPr>
        <p:spPr>
          <a:xfrm>
            <a:off x="2286000" y="44958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graphicFrame>
        <p:nvGraphicFramePr>
          <p:cNvPr id="14" name="Chart 13"/>
          <p:cNvGraphicFramePr/>
          <p:nvPr/>
        </p:nvGraphicFramePr>
        <p:xfrm>
          <a:off x="228600" y="1295400"/>
          <a:ext cx="4572000" cy="35814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p:nvPr/>
        </p:nvGraphicFramePr>
        <p:xfrm>
          <a:off x="228600" y="1371600"/>
          <a:ext cx="4638675" cy="382905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67</a:t>
            </a:fld>
            <a:endParaRPr lang="en-US" dirty="0"/>
          </a:p>
        </p:txBody>
      </p:sp>
      <p:sp>
        <p:nvSpPr>
          <p:cNvPr id="6" name="Rectangle 5"/>
          <p:cNvSpPr/>
          <p:nvPr/>
        </p:nvSpPr>
        <p:spPr>
          <a:xfrm>
            <a:off x="457200" y="838200"/>
            <a:ext cx="8229600" cy="307777"/>
          </a:xfrm>
          <a:prstGeom prst="rect">
            <a:avLst/>
          </a:prstGeom>
          <a:solidFill>
            <a:srgbClr val="0070C0"/>
          </a:solidFill>
          <a:ln>
            <a:noFill/>
          </a:ln>
        </p:spPr>
        <p:txBody>
          <a:bodyPr wrap="square">
            <a:spAutoFit/>
          </a:bodyPr>
          <a:lstStyle/>
          <a:p>
            <a:pPr algn="ctr">
              <a:defRPr/>
            </a:pPr>
            <a:r>
              <a:rPr lang="en-US" sz="1400" b="1" dirty="0" smtClean="0">
                <a:solidFill>
                  <a:schemeClr val="bg1"/>
                </a:solidFill>
                <a:latin typeface="+mj-lt"/>
              </a:rPr>
              <a:t>Global Management &amp; Marketing Consultancy market value forecast: $ million, 2011–16 	</a:t>
            </a: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Forecast </a:t>
            </a:r>
            <a:br>
              <a:rPr sz="2000" b="1" smtClean="0">
                <a:solidFill>
                  <a:srgbClr val="FFFFFF"/>
                </a:solidFill>
                <a:latin typeface="Myriad Pro"/>
              </a:rPr>
            </a:br>
            <a:r>
              <a:rPr sz="2000" smtClean="0">
                <a:latin typeface="Myriad Pro"/>
              </a:rPr>
              <a:t>Management &amp; Marketing Consultancy Market</a:t>
            </a:r>
            <a:endParaRPr sz="1800" smtClean="0">
              <a:latin typeface="Myriad Pro"/>
            </a:endParaRPr>
          </a:p>
        </p:txBody>
      </p:sp>
      <p:sp>
        <p:nvSpPr>
          <p:cNvPr id="15" name="AutoShape 7"/>
          <p:cNvSpPr>
            <a:spLocks noChangeArrowheads="1"/>
          </p:cNvSpPr>
          <p:nvPr/>
        </p:nvSpPr>
        <p:spPr bwMode="auto">
          <a:xfrm>
            <a:off x="228600" y="5181600"/>
            <a:ext cx="86868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71450" indent="-171450" algn="just">
              <a:lnSpc>
                <a:spcPct val="120000"/>
              </a:lnSpc>
              <a:buFont typeface="Arial" pitchFamily="34" charset="0"/>
              <a:buChar char="•"/>
            </a:pPr>
            <a:r>
              <a:rPr lang="en-US" sz="1200" dirty="0" smtClean="0">
                <a:latin typeface="+mj-lt"/>
              </a:rPr>
              <a:t>In </a:t>
            </a:r>
            <a:r>
              <a:rPr lang="en-US" sz="1200" b="1" dirty="0" smtClean="0">
                <a:latin typeface="+mj-lt"/>
              </a:rPr>
              <a:t>2016, </a:t>
            </a:r>
            <a:r>
              <a:rPr lang="en-US" sz="1200" dirty="0" smtClean="0">
                <a:latin typeface="+mj-lt"/>
              </a:rPr>
              <a:t>the global management &amp; marketing consultancy market is forecast to have a value of </a:t>
            </a:r>
            <a:r>
              <a:rPr lang="en-US" sz="1200" b="1" dirty="0" smtClean="0">
                <a:latin typeface="+mj-lt"/>
              </a:rPr>
              <a:t>$402.3 billion</a:t>
            </a:r>
            <a:r>
              <a:rPr lang="en-US" sz="1200" dirty="0" smtClean="0">
                <a:latin typeface="+mj-lt"/>
              </a:rPr>
              <a:t>, an increase of </a:t>
            </a:r>
            <a:r>
              <a:rPr lang="en-US" sz="1200" b="1" dirty="0" smtClean="0">
                <a:latin typeface="+mj-lt"/>
              </a:rPr>
              <a:t>33.6% since 2011. </a:t>
            </a:r>
          </a:p>
          <a:p>
            <a:pPr marL="171450" indent="-171450" algn="just">
              <a:lnSpc>
                <a:spcPct val="120000"/>
              </a:lnSpc>
              <a:buFont typeface="Arial" pitchFamily="34" charset="0"/>
              <a:buChar char="•"/>
            </a:pPr>
            <a:r>
              <a:rPr lang="en-US" sz="1200" dirty="0" smtClean="0">
                <a:latin typeface="+mj-lt"/>
              </a:rPr>
              <a:t>The </a:t>
            </a:r>
            <a:r>
              <a:rPr lang="en-US" sz="1200" b="1" dirty="0" smtClean="0">
                <a:latin typeface="+mj-lt"/>
              </a:rPr>
              <a:t>CAGR</a:t>
            </a:r>
            <a:r>
              <a:rPr lang="en-US" sz="1200" dirty="0" smtClean="0">
                <a:latin typeface="+mj-lt"/>
              </a:rPr>
              <a:t>  of the market in the period </a:t>
            </a:r>
            <a:r>
              <a:rPr lang="en-US" sz="1200" b="1" dirty="0" smtClean="0">
                <a:latin typeface="+mj-lt"/>
              </a:rPr>
              <a:t>2011–16 </a:t>
            </a:r>
            <a:r>
              <a:rPr lang="en-US" sz="1200" dirty="0" smtClean="0">
                <a:latin typeface="+mj-lt"/>
              </a:rPr>
              <a:t>is predicted to be </a:t>
            </a:r>
            <a:r>
              <a:rPr lang="en-US" sz="1200" b="1" dirty="0" smtClean="0">
                <a:latin typeface="+mj-lt"/>
              </a:rPr>
              <a:t>6.0%</a:t>
            </a:r>
          </a:p>
        </p:txBody>
      </p:sp>
      <p:graphicFrame>
        <p:nvGraphicFramePr>
          <p:cNvPr id="12" name="Table 11"/>
          <p:cNvGraphicFramePr>
            <a:graphicFrameLocks noGrp="1"/>
          </p:cNvGraphicFramePr>
          <p:nvPr/>
        </p:nvGraphicFramePr>
        <p:xfrm>
          <a:off x="5105400" y="2057400"/>
          <a:ext cx="3810000" cy="2590800"/>
        </p:xfrm>
        <a:graphic>
          <a:graphicData uri="http://schemas.openxmlformats.org/drawingml/2006/table">
            <a:tbl>
              <a:tblPr firstRow="1" bandRow="1">
                <a:tableStyleId>{7DF18680-E054-41AD-8BC1-D1AEF772440D}</a:tableStyleId>
              </a:tblPr>
              <a:tblGrid>
                <a:gridCol w="1270000"/>
                <a:gridCol w="1270000"/>
                <a:gridCol w="1270000"/>
              </a:tblGrid>
              <a:tr h="323850">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23850">
                <a:tc>
                  <a:txBody>
                    <a:bodyPr/>
                    <a:lstStyle/>
                    <a:p>
                      <a:pPr algn="ctr"/>
                      <a:r>
                        <a:rPr lang="en-US" sz="1200" b="1" dirty="0" smtClean="0"/>
                        <a:t>2011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301.1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6.2%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316.1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2013</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333.3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353.5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6.1%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2015</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376.4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6.5%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2016</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402.3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6.9%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gridSpan="2">
                  <a:txBody>
                    <a:bodyPr/>
                    <a:lstStyle/>
                    <a:p>
                      <a:pPr algn="ctr"/>
                      <a:r>
                        <a:rPr lang="en-US" sz="1200" b="1" dirty="0" smtClean="0"/>
                        <a:t>CAGR: 2011–16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6.0%</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9"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1" name="TextBox 10"/>
          <p:cNvSpPr txBox="1"/>
          <p:nvPr/>
        </p:nvSpPr>
        <p:spPr>
          <a:xfrm rot="16200000">
            <a:off x="-182247" y="2849247"/>
            <a:ext cx="930905" cy="261610"/>
          </a:xfrm>
          <a:prstGeom prst="rect">
            <a:avLst/>
          </a:prstGeom>
          <a:noFill/>
        </p:spPr>
        <p:txBody>
          <a:bodyPr wrap="square" rtlCol="0">
            <a:spAutoFit/>
          </a:bodyPr>
          <a:lstStyle/>
          <a:p>
            <a:r>
              <a:rPr lang="en-US" sz="1100" b="1" dirty="0" smtClean="0">
                <a:latin typeface="+mj-lt"/>
              </a:rPr>
              <a:t>$ billion (e)</a:t>
            </a:r>
            <a:endParaRPr lang="en-US" sz="1100" b="1" dirty="0">
              <a:latin typeface="+mj-lt"/>
            </a:endParaRPr>
          </a:p>
        </p:txBody>
      </p:sp>
      <p:sp>
        <p:nvSpPr>
          <p:cNvPr id="13" name="TextBox 12"/>
          <p:cNvSpPr txBox="1"/>
          <p:nvPr/>
        </p:nvSpPr>
        <p:spPr>
          <a:xfrm rot="16200000">
            <a:off x="4380001" y="2879094"/>
            <a:ext cx="838200"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16" name="TextBox 15"/>
          <p:cNvSpPr txBox="1"/>
          <p:nvPr/>
        </p:nvSpPr>
        <p:spPr>
          <a:xfrm>
            <a:off x="2133600" y="453899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p:nvPr/>
        </p:nvGraphicFramePr>
        <p:xfrm>
          <a:off x="228600" y="1447800"/>
          <a:ext cx="4638675" cy="382905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1"/>
          </p:nvPr>
        </p:nvSpPr>
        <p:spPr/>
        <p:txBody>
          <a:bodyPr/>
          <a:lstStyle/>
          <a:p>
            <a:pPr>
              <a:defRPr/>
            </a:pPr>
            <a:fld id="{825A85AB-E5FF-45F7-9611-7A0E84C51EAF}" type="slidenum">
              <a:rPr lang="en-US"/>
              <a:pPr>
                <a:defRPr/>
              </a:pPr>
              <a:t>68</a:t>
            </a:fld>
            <a:endParaRPr lang="en-US" dirty="0"/>
          </a:p>
        </p:txBody>
      </p:sp>
      <p:sp>
        <p:nvSpPr>
          <p:cNvPr id="6" name="Rectangle 5"/>
          <p:cNvSpPr/>
          <p:nvPr/>
        </p:nvSpPr>
        <p:spPr>
          <a:xfrm>
            <a:off x="457200" y="911423"/>
            <a:ext cx="8229600" cy="307777"/>
          </a:xfrm>
          <a:prstGeom prst="rect">
            <a:avLst/>
          </a:prstGeom>
          <a:solidFill>
            <a:srgbClr val="0070C0"/>
          </a:solidFill>
          <a:ln>
            <a:noFill/>
          </a:ln>
        </p:spPr>
        <p:txBody>
          <a:bodyPr wrap="square">
            <a:spAutoFit/>
          </a:bodyPr>
          <a:lstStyle/>
          <a:p>
            <a:pPr algn="ctr">
              <a:defRPr/>
            </a:pPr>
            <a:r>
              <a:rPr lang="en-US" sz="1400" b="1" dirty="0" smtClean="0">
                <a:solidFill>
                  <a:schemeClr val="bg1"/>
                </a:solidFill>
                <a:latin typeface="+mj-lt"/>
              </a:rPr>
              <a:t>Global real estate management and development market value forecast: $ million, 2011–16 	</a:t>
            </a: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Forecast </a:t>
            </a:r>
            <a:br>
              <a:rPr sz="2000" b="1" smtClean="0">
                <a:solidFill>
                  <a:srgbClr val="FFFFFF"/>
                </a:solidFill>
                <a:latin typeface="Myriad Pro"/>
              </a:rPr>
            </a:br>
            <a:r>
              <a:rPr sz="2000" smtClean="0">
                <a:latin typeface="Myriad Pro"/>
              </a:rPr>
              <a:t>Real Estate Management &amp; Development Market </a:t>
            </a:r>
            <a:endParaRPr sz="1800" smtClean="0">
              <a:latin typeface="Myriad Pro"/>
            </a:endParaRPr>
          </a:p>
        </p:txBody>
      </p:sp>
      <p:sp>
        <p:nvSpPr>
          <p:cNvPr id="15" name="AutoShape 7"/>
          <p:cNvSpPr>
            <a:spLocks noChangeArrowheads="1"/>
          </p:cNvSpPr>
          <p:nvPr/>
        </p:nvSpPr>
        <p:spPr bwMode="auto">
          <a:xfrm>
            <a:off x="228600" y="5257800"/>
            <a:ext cx="86868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71450" indent="-171450" algn="just">
              <a:lnSpc>
                <a:spcPct val="120000"/>
              </a:lnSpc>
              <a:buFont typeface="Arial" pitchFamily="34" charset="0"/>
              <a:buChar char="•"/>
            </a:pPr>
            <a:r>
              <a:rPr lang="en-US" sz="1200" dirty="0" smtClean="0">
                <a:latin typeface="+mj-lt"/>
              </a:rPr>
              <a:t>In </a:t>
            </a:r>
            <a:r>
              <a:rPr lang="en-US" sz="1200" b="1" dirty="0" smtClean="0">
                <a:latin typeface="+mj-lt"/>
              </a:rPr>
              <a:t>2016, </a:t>
            </a:r>
            <a:r>
              <a:rPr lang="en-US" sz="1200" dirty="0" smtClean="0">
                <a:latin typeface="+mj-lt"/>
              </a:rPr>
              <a:t>the global real estate management &amp; development industry is forecast to have a value of </a:t>
            </a:r>
            <a:r>
              <a:rPr lang="en-US" sz="1200" b="1" dirty="0" smtClean="0">
                <a:latin typeface="+mj-lt"/>
              </a:rPr>
              <a:t>$477 billion, </a:t>
            </a:r>
            <a:r>
              <a:rPr lang="en-US" sz="1200" dirty="0" smtClean="0">
                <a:latin typeface="+mj-lt"/>
              </a:rPr>
              <a:t>a </a:t>
            </a:r>
            <a:r>
              <a:rPr lang="en-US" sz="1200" b="1" dirty="0" smtClean="0">
                <a:latin typeface="+mj-lt"/>
              </a:rPr>
              <a:t>decrease of 0.5% since 2011 </a:t>
            </a:r>
          </a:p>
          <a:p>
            <a:pPr marL="171450" indent="-171450" algn="just">
              <a:lnSpc>
                <a:spcPct val="120000"/>
              </a:lnSpc>
              <a:buFont typeface="Arial" pitchFamily="34" charset="0"/>
              <a:buChar char="•"/>
            </a:pPr>
            <a:r>
              <a:rPr lang="en-US" sz="1200" dirty="0" smtClean="0">
                <a:latin typeface="+mj-lt"/>
              </a:rPr>
              <a:t>The </a:t>
            </a:r>
            <a:r>
              <a:rPr lang="en-US" sz="1200" b="1" dirty="0" smtClean="0">
                <a:latin typeface="+mj-lt"/>
              </a:rPr>
              <a:t>CAGR</a:t>
            </a:r>
            <a:r>
              <a:rPr lang="en-US" sz="1200" dirty="0" smtClean="0">
                <a:latin typeface="+mj-lt"/>
              </a:rPr>
              <a:t>  of the market in the period </a:t>
            </a:r>
            <a:r>
              <a:rPr lang="en-US" sz="1200" b="1" dirty="0" smtClean="0">
                <a:latin typeface="+mj-lt"/>
              </a:rPr>
              <a:t>2011–16 </a:t>
            </a:r>
            <a:r>
              <a:rPr lang="en-US" sz="1200" dirty="0" smtClean="0">
                <a:latin typeface="+mj-lt"/>
              </a:rPr>
              <a:t>is predicted to be </a:t>
            </a:r>
            <a:r>
              <a:rPr lang="en-US" sz="1200" b="1" dirty="0" smtClean="0">
                <a:latin typeface="+mj-lt"/>
              </a:rPr>
              <a:t>-0.1%</a:t>
            </a:r>
          </a:p>
        </p:txBody>
      </p:sp>
      <p:graphicFrame>
        <p:nvGraphicFramePr>
          <p:cNvPr id="12" name="Table 11"/>
          <p:cNvGraphicFramePr>
            <a:graphicFrameLocks noGrp="1"/>
          </p:cNvGraphicFramePr>
          <p:nvPr/>
        </p:nvGraphicFramePr>
        <p:xfrm>
          <a:off x="5105400" y="2057400"/>
          <a:ext cx="3810000" cy="2590800"/>
        </p:xfrm>
        <a:graphic>
          <a:graphicData uri="http://schemas.openxmlformats.org/drawingml/2006/table">
            <a:tbl>
              <a:tblPr firstRow="1" bandRow="1">
                <a:tableStyleId>{7DF18680-E054-41AD-8BC1-D1AEF772440D}</a:tableStyleId>
              </a:tblPr>
              <a:tblGrid>
                <a:gridCol w="1270000"/>
                <a:gridCol w="1270000"/>
                <a:gridCol w="1270000"/>
              </a:tblGrid>
              <a:tr h="323850">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23850">
                <a:tc>
                  <a:txBody>
                    <a:bodyPr/>
                    <a:lstStyle/>
                    <a:p>
                      <a:pPr algn="ctr"/>
                      <a:r>
                        <a:rPr lang="en-US" sz="1200" b="1" dirty="0" smtClean="0"/>
                        <a:t>2011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377.1357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397.4938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2013</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419.1602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442.414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2015</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465.707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2016</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490.0947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5.2%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gridSpan="2">
                  <a:txBody>
                    <a:bodyPr/>
                    <a:lstStyle/>
                    <a:p>
                      <a:pPr algn="ctr"/>
                      <a:r>
                        <a:rPr lang="en-US" sz="1200" b="1" dirty="0" smtClean="0"/>
                        <a:t>CAGR: 2011–16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5.4%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9"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Arial" pitchFamily="34" charset="0"/>
            </a:endParaRPr>
          </a:p>
        </p:txBody>
      </p:sp>
      <p:sp>
        <p:nvSpPr>
          <p:cNvPr id="11" name="TextBox 10"/>
          <p:cNvSpPr txBox="1"/>
          <p:nvPr/>
        </p:nvSpPr>
        <p:spPr>
          <a:xfrm rot="16200000">
            <a:off x="-182247" y="2849247"/>
            <a:ext cx="930905" cy="261610"/>
          </a:xfrm>
          <a:prstGeom prst="rect">
            <a:avLst/>
          </a:prstGeom>
          <a:noFill/>
        </p:spPr>
        <p:txBody>
          <a:bodyPr wrap="square" rtlCol="0">
            <a:spAutoFit/>
          </a:bodyPr>
          <a:lstStyle/>
          <a:p>
            <a:r>
              <a:rPr lang="en-US" sz="1100" b="1" dirty="0" smtClean="0">
                <a:latin typeface="+mj-lt"/>
              </a:rPr>
              <a:t>$ billion (e)</a:t>
            </a:r>
            <a:endParaRPr lang="en-US" sz="1100" b="1" dirty="0">
              <a:latin typeface="+mj-lt"/>
            </a:endParaRPr>
          </a:p>
        </p:txBody>
      </p:sp>
      <p:sp>
        <p:nvSpPr>
          <p:cNvPr id="13" name="TextBox 12"/>
          <p:cNvSpPr txBox="1"/>
          <p:nvPr/>
        </p:nvSpPr>
        <p:spPr>
          <a:xfrm rot="16200000">
            <a:off x="4380001" y="2879094"/>
            <a:ext cx="838200"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16" name="TextBox 15"/>
          <p:cNvSpPr txBox="1"/>
          <p:nvPr/>
        </p:nvSpPr>
        <p:spPr>
          <a:xfrm>
            <a:off x="2286000" y="461519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ChangeArrowheads="1"/>
          </p:cNvSpPr>
          <p:nvPr/>
        </p:nvSpPr>
        <p:spPr bwMode="auto">
          <a:xfrm>
            <a:off x="1371600" y="1447800"/>
            <a:ext cx="7467600" cy="3416320"/>
          </a:xfrm>
          <a:prstGeom prst="rect">
            <a:avLst/>
          </a:prstGeom>
          <a:noFill/>
          <a:ln w="9525">
            <a:noFill/>
            <a:miter lim="800000"/>
            <a:headEnd/>
            <a:tailEnd/>
          </a:ln>
        </p:spPr>
        <p:txBody>
          <a:bodyPr>
            <a:spAutoFit/>
          </a:bodyPr>
          <a:lstStyle/>
          <a:p>
            <a:r>
              <a:rPr lang="en-US" b="1" dirty="0">
                <a:solidFill>
                  <a:srgbClr val="FFFFFF"/>
                </a:solidFill>
              </a:rPr>
              <a:t>Thank you for reading the report.</a:t>
            </a:r>
            <a:br>
              <a:rPr lang="en-US" b="1" dirty="0">
                <a:solidFill>
                  <a:srgbClr val="FFFFFF"/>
                </a:solidFill>
              </a:rPr>
            </a:br>
            <a:r>
              <a:rPr lang="en-US" b="1" dirty="0">
                <a:solidFill>
                  <a:srgbClr val="FFFFFF"/>
                </a:solidFill>
              </a:rPr>
              <a:t>Was the report useful to you?  Do you need more research? </a:t>
            </a:r>
            <a:br>
              <a:rPr lang="en-US" b="1" dirty="0">
                <a:solidFill>
                  <a:srgbClr val="FFFFFF"/>
                </a:solidFill>
              </a:rPr>
            </a:br>
            <a:endParaRPr lang="en-US" b="1" dirty="0">
              <a:solidFill>
                <a:srgbClr val="FFFFFF"/>
              </a:solidFill>
            </a:endParaRPr>
          </a:p>
          <a:p>
            <a:r>
              <a:rPr lang="en-US" b="1" dirty="0">
                <a:solidFill>
                  <a:srgbClr val="FFFFFF"/>
                </a:solidFill>
              </a:rPr>
              <a:t/>
            </a:r>
            <a:br>
              <a:rPr lang="en-US" b="1" dirty="0">
                <a:solidFill>
                  <a:srgbClr val="FFFFFF"/>
                </a:solidFill>
              </a:rPr>
            </a:br>
            <a:r>
              <a:rPr lang="en-US" b="1" dirty="0">
                <a:solidFill>
                  <a:srgbClr val="FFFFFF"/>
                </a:solidFill>
              </a:rPr>
              <a:t>Please send your comments / suggestions to:</a:t>
            </a:r>
          </a:p>
          <a:p>
            <a:r>
              <a:rPr lang="en-US" b="1" dirty="0" smtClean="0">
                <a:solidFill>
                  <a:srgbClr val="FFFFFF"/>
                </a:solidFill>
                <a:hlinkClick r:id="rId2"/>
              </a:rPr>
              <a:t>swati.malaker@tcs.com</a:t>
            </a:r>
            <a:endParaRPr lang="en-US" b="1" dirty="0" smtClean="0">
              <a:solidFill>
                <a:srgbClr val="FFFFFF"/>
              </a:solidFill>
            </a:endParaRPr>
          </a:p>
          <a:p>
            <a:r>
              <a:rPr lang="en-US" b="1" dirty="0" smtClean="0">
                <a:solidFill>
                  <a:srgbClr val="FFFFFF"/>
                </a:solidFill>
                <a:hlinkClick r:id="rId3"/>
              </a:rPr>
              <a:t>aditi.royghatak@tcs.com</a:t>
            </a:r>
            <a:endParaRPr lang="en-US" b="1" dirty="0" smtClean="0">
              <a:solidFill>
                <a:srgbClr val="FFFFFF"/>
              </a:solidFill>
            </a:endParaRPr>
          </a:p>
          <a:p>
            <a:endParaRPr lang="en-US" b="1" dirty="0" smtClean="0">
              <a:solidFill>
                <a:srgbClr val="FFFFFF"/>
              </a:solidFill>
            </a:endParaRPr>
          </a:p>
          <a:p>
            <a:endParaRPr lang="en-US" b="1" dirty="0">
              <a:solidFill>
                <a:srgbClr val="FFFFFF"/>
              </a:solidFill>
            </a:endParaRPr>
          </a:p>
          <a:p>
            <a:endParaRPr lang="en-US" b="1" dirty="0">
              <a:solidFill>
                <a:srgbClr val="FFFFFF"/>
              </a:solidFill>
            </a:endParaRPr>
          </a:p>
          <a:p>
            <a:r>
              <a:rPr lang="en-US" b="1" dirty="0">
                <a:solidFill>
                  <a:srgbClr val="FFFFFF"/>
                </a:solidFill>
              </a:rPr>
              <a:t/>
            </a:r>
            <a:br>
              <a:rPr lang="en-US" b="1" dirty="0">
                <a:solidFill>
                  <a:srgbClr val="FFFFFF"/>
                </a:solidFill>
              </a:rPr>
            </a:br>
            <a:endParaRPr lang="en-GB" dirty="0">
              <a:solidFill>
                <a:prstClr val="black"/>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7</a:t>
            </a:fld>
            <a:endParaRPr lang="en-US" dirty="0">
              <a:latin typeface="+mj-lt"/>
            </a:endParaRP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1800" smtClean="0">
                <a:latin typeface="Myriad Pro"/>
              </a:rPr>
              <a:t> </a:t>
            </a:r>
            <a:r>
              <a:rPr sz="2000" smtClean="0">
                <a:latin typeface="Myriad Pro"/>
              </a:rPr>
              <a:t>Legal Services Market Overview</a:t>
            </a:r>
            <a:endParaRPr sz="1800" smtClean="0">
              <a:latin typeface="Myriad Pro"/>
            </a:endParaRPr>
          </a:p>
        </p:txBody>
      </p:sp>
      <p:sp>
        <p:nvSpPr>
          <p:cNvPr id="14" name="AutoShape 8"/>
          <p:cNvSpPr>
            <a:spLocks noChangeArrowheads="1"/>
          </p:cNvSpPr>
          <p:nvPr/>
        </p:nvSpPr>
        <p:spPr bwMode="auto">
          <a:xfrm>
            <a:off x="157256" y="762000"/>
            <a:ext cx="8778240" cy="3048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Segment</a:t>
            </a:r>
          </a:p>
        </p:txBody>
      </p:sp>
      <p:sp>
        <p:nvSpPr>
          <p:cNvPr id="18" name="AutoShape 7"/>
          <p:cNvSpPr>
            <a:spLocks noChangeArrowheads="1"/>
          </p:cNvSpPr>
          <p:nvPr/>
        </p:nvSpPr>
        <p:spPr bwMode="auto">
          <a:xfrm>
            <a:off x="218552" y="1467670"/>
            <a:ext cx="4389120" cy="970729"/>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1125" indent="-111125" algn="just">
              <a:lnSpc>
                <a:spcPct val="120000"/>
              </a:lnSpc>
              <a:buFont typeface="Arial" pitchFamily="34" charset="0"/>
              <a:buChar char="•"/>
            </a:pPr>
            <a:r>
              <a:rPr lang="en-US" sz="1200" b="1" dirty="0" smtClean="0">
                <a:latin typeface="+mj-lt"/>
              </a:rPr>
              <a:t>Americas </a:t>
            </a:r>
            <a:r>
              <a:rPr lang="en-US" sz="1200" dirty="0" smtClean="0">
                <a:latin typeface="+mj-lt"/>
              </a:rPr>
              <a:t>accounts for </a:t>
            </a:r>
            <a:r>
              <a:rPr lang="en-US" sz="1200" b="1" dirty="0" smtClean="0">
                <a:latin typeface="+mj-lt"/>
              </a:rPr>
              <a:t>53.5% </a:t>
            </a:r>
            <a:r>
              <a:rPr lang="en-US" sz="1200" dirty="0" smtClean="0">
                <a:latin typeface="+mj-lt"/>
              </a:rPr>
              <a:t>of the global market value </a:t>
            </a:r>
          </a:p>
          <a:p>
            <a:pPr marL="111125" indent="-111125" algn="just">
              <a:lnSpc>
                <a:spcPct val="120000"/>
              </a:lnSpc>
              <a:buFont typeface="Arial" pitchFamily="34" charset="0"/>
              <a:buChar char="•"/>
            </a:pPr>
            <a:r>
              <a:rPr lang="en-US" sz="1200" b="1" dirty="0" smtClean="0">
                <a:latin typeface="+mj-lt"/>
              </a:rPr>
              <a:t>Europe </a:t>
            </a:r>
            <a:r>
              <a:rPr lang="en-US" sz="1200" dirty="0" smtClean="0">
                <a:latin typeface="+mj-lt"/>
              </a:rPr>
              <a:t>accounts for a further </a:t>
            </a:r>
            <a:r>
              <a:rPr lang="en-US" sz="1200" b="1" dirty="0" smtClean="0">
                <a:latin typeface="+mj-lt"/>
              </a:rPr>
              <a:t>33.3%</a:t>
            </a:r>
            <a:r>
              <a:rPr lang="en-US" sz="1200" dirty="0" smtClean="0">
                <a:latin typeface="+mj-lt"/>
              </a:rPr>
              <a:t> of the global industry.</a:t>
            </a:r>
          </a:p>
        </p:txBody>
      </p:sp>
      <p:sp>
        <p:nvSpPr>
          <p:cNvPr id="13" name="Rectangle 12"/>
          <p:cNvSpPr/>
          <p:nvPr/>
        </p:nvSpPr>
        <p:spPr>
          <a:xfrm>
            <a:off x="228600" y="1104088"/>
            <a:ext cx="8595360" cy="276999"/>
          </a:xfrm>
          <a:prstGeom prst="rect">
            <a:avLst/>
          </a:prstGeom>
          <a:solidFill>
            <a:srgbClr val="00B0F0"/>
          </a:solidFill>
          <a:ln>
            <a:noFill/>
          </a:ln>
        </p:spPr>
        <p:txBody>
          <a:bodyPr wrap="square">
            <a:spAutoFit/>
          </a:bodyPr>
          <a:lstStyle/>
          <a:p>
            <a:pPr algn="ctr">
              <a:defRPr/>
            </a:pPr>
            <a:r>
              <a:rPr lang="en-US" sz="1200" b="1" dirty="0" smtClean="0">
                <a:solidFill>
                  <a:schemeClr val="bg1"/>
                </a:solidFill>
                <a:latin typeface="+mj-lt"/>
              </a:rPr>
              <a:t>Global legal services market segmentation: % share, by value, 2010 </a:t>
            </a:r>
          </a:p>
        </p:txBody>
      </p:sp>
      <p:graphicFrame>
        <p:nvGraphicFramePr>
          <p:cNvPr id="17" name="Table 16"/>
          <p:cNvGraphicFramePr>
            <a:graphicFrameLocks noGrp="1"/>
          </p:cNvGraphicFramePr>
          <p:nvPr/>
        </p:nvGraphicFramePr>
        <p:xfrm>
          <a:off x="152400" y="2667000"/>
          <a:ext cx="4582047" cy="1580665"/>
        </p:xfrm>
        <a:graphic>
          <a:graphicData uri="http://schemas.openxmlformats.org/drawingml/2006/table">
            <a:tbl>
              <a:tblPr firstRow="1" bandRow="1">
                <a:tableStyleId>{7DF18680-E054-41AD-8BC1-D1AEF772440D}</a:tableStyleId>
              </a:tblPr>
              <a:tblGrid>
                <a:gridCol w="1924460"/>
                <a:gridCol w="1466255"/>
                <a:gridCol w="1191332"/>
              </a:tblGrid>
              <a:tr h="316133">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2010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16133">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Americas</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313.2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smtClean="0">
                          <a:solidFill>
                            <a:srgbClr val="000000"/>
                          </a:solidFill>
                          <a:latin typeface="Calibri"/>
                        </a:rPr>
                        <a:t>53.5%</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133">
                <a:tc>
                  <a:txBody>
                    <a:bodyPr/>
                    <a:lstStyle/>
                    <a:p>
                      <a:pPr algn="ctr"/>
                      <a:r>
                        <a:rPr lang="en-US" sz="1200" b="1" dirty="0" smtClean="0"/>
                        <a:t>Europe</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196.1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smtClean="0">
                          <a:solidFill>
                            <a:srgbClr val="000000"/>
                          </a:solidFill>
                          <a:latin typeface="Calibri"/>
                        </a:rPr>
                        <a:t>33.5%</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16133">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Asia- Pacific</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69.1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smtClean="0">
                          <a:solidFill>
                            <a:srgbClr val="000000"/>
                          </a:solidFill>
                          <a:latin typeface="Calibri"/>
                        </a:rPr>
                        <a:t>11.8%</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133">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dirty="0" smtClean="0"/>
                        <a:t>Middle East &amp; Africa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smtClean="0">
                          <a:solidFill>
                            <a:srgbClr val="000000"/>
                          </a:solidFill>
                          <a:latin typeface="Calibri"/>
                        </a:rPr>
                        <a:t>8.2</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smtClean="0">
                          <a:solidFill>
                            <a:srgbClr val="000000"/>
                          </a:solidFill>
                          <a:latin typeface="Calibri"/>
                        </a:rPr>
                        <a:t>1.4%</a:t>
                      </a:r>
                      <a:endParaRPr lang="en-US" sz="1200" b="0" i="0" u="none" strike="noStrike" dirty="0">
                        <a:solidFill>
                          <a:srgbClr val="000000"/>
                        </a:solidFill>
                        <a:latin typeface="Calibri"/>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sp>
        <p:nvSpPr>
          <p:cNvPr id="1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graphicFrame>
        <p:nvGraphicFramePr>
          <p:cNvPr id="24" name="Chart 23"/>
          <p:cNvGraphicFramePr/>
          <p:nvPr/>
        </p:nvGraphicFramePr>
        <p:xfrm>
          <a:off x="4800600" y="1567230"/>
          <a:ext cx="4114801" cy="231896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p:cNvGraphicFramePr/>
          <p:nvPr/>
        </p:nvGraphicFramePr>
        <p:xfrm>
          <a:off x="4419600" y="2819400"/>
          <a:ext cx="4419600" cy="373380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8</a:t>
            </a:fld>
            <a:endParaRPr lang="en-US" dirty="0">
              <a:latin typeface="+mj-lt"/>
            </a:endParaRPr>
          </a:p>
        </p:txBody>
      </p:sp>
      <p:sp>
        <p:nvSpPr>
          <p:cNvPr id="6" name="Rectangle 5"/>
          <p:cNvSpPr/>
          <p:nvPr/>
        </p:nvSpPr>
        <p:spPr>
          <a:xfrm>
            <a:off x="4724400" y="2438400"/>
            <a:ext cx="4038600" cy="274320"/>
          </a:xfrm>
          <a:prstGeom prst="rect">
            <a:avLst/>
          </a:prstGeom>
          <a:solidFill>
            <a:srgbClr val="00B0F0"/>
          </a:solidFill>
          <a:ln>
            <a:noFill/>
          </a:ln>
        </p:spPr>
        <p:txBody>
          <a:bodyPr wrap="square" anchor="ctr">
            <a:noAutofit/>
          </a:bodyPr>
          <a:lstStyle/>
          <a:p>
            <a:pPr algn="ctr">
              <a:defRPr/>
            </a:pPr>
            <a:r>
              <a:rPr lang="en-US" sz="1100" b="1" dirty="0" smtClean="0">
                <a:solidFill>
                  <a:schemeClr val="bg1"/>
                </a:solidFill>
                <a:latin typeface="+mj-lt"/>
              </a:rPr>
              <a:t>Global accountancy market value: $ billion, 2006–10</a:t>
            </a: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2000" smtClean="0">
                <a:latin typeface="Myriad Pro"/>
              </a:rPr>
              <a:t>HR &amp; Employment Services </a:t>
            </a:r>
          </a:p>
        </p:txBody>
      </p:sp>
      <p:sp>
        <p:nvSpPr>
          <p:cNvPr id="11" name="AutoShape 7"/>
          <p:cNvSpPr>
            <a:spLocks noChangeArrowheads="1"/>
          </p:cNvSpPr>
          <p:nvPr/>
        </p:nvSpPr>
        <p:spPr bwMode="auto">
          <a:xfrm>
            <a:off x="152400" y="1219200"/>
            <a:ext cx="8763000" cy="838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2713" indent="-112713" algn="just">
              <a:lnSpc>
                <a:spcPct val="120000"/>
              </a:lnSpc>
              <a:buFont typeface="Arial" pitchFamily="34" charset="0"/>
              <a:buChar char="•"/>
            </a:pPr>
            <a:r>
              <a:rPr lang="en-US" sz="1200" dirty="0" smtClean="0">
                <a:latin typeface="+mj-lt"/>
              </a:rPr>
              <a:t>The human resources and employment services market consists of </a:t>
            </a:r>
            <a:r>
              <a:rPr lang="en-US" sz="1200" b="1" dirty="0" smtClean="0">
                <a:latin typeface="+mj-lt"/>
              </a:rPr>
              <a:t>revenues received for provision of temporary staffing, search and placement (permanent staffing), and corporate training services provided by external service providers </a:t>
            </a:r>
          </a:p>
        </p:txBody>
      </p:sp>
      <p:sp>
        <p:nvSpPr>
          <p:cNvPr id="14"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Value	</a:t>
            </a:r>
          </a:p>
        </p:txBody>
      </p:sp>
      <p:sp>
        <p:nvSpPr>
          <p:cNvPr id="15" name="AutoShape 7"/>
          <p:cNvSpPr>
            <a:spLocks noChangeArrowheads="1"/>
          </p:cNvSpPr>
          <p:nvPr/>
        </p:nvSpPr>
        <p:spPr bwMode="auto">
          <a:xfrm>
            <a:off x="152400" y="2438400"/>
            <a:ext cx="4023360" cy="9906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global accountancy market had total revenues of </a:t>
            </a:r>
            <a:r>
              <a:rPr lang="en-US" sz="1200" b="1" dirty="0" smtClean="0">
                <a:latin typeface="+mj-lt"/>
              </a:rPr>
              <a:t>$377.1 billion </a:t>
            </a:r>
            <a:r>
              <a:rPr lang="en-US" sz="1200" dirty="0" smtClean="0">
                <a:latin typeface="+mj-lt"/>
              </a:rPr>
              <a:t>in </a:t>
            </a:r>
            <a:r>
              <a:rPr lang="en-US" sz="1200" b="1" dirty="0" smtClean="0">
                <a:latin typeface="+mj-lt"/>
              </a:rPr>
              <a:t>2011</a:t>
            </a:r>
            <a:r>
              <a:rPr lang="en-US" sz="1200" dirty="0" smtClean="0">
                <a:latin typeface="+mj-lt"/>
              </a:rPr>
              <a:t>, representing a </a:t>
            </a:r>
            <a:r>
              <a:rPr lang="en-US" sz="1200" b="1" dirty="0" smtClean="0">
                <a:latin typeface="+mj-lt"/>
              </a:rPr>
              <a:t>CAGR</a:t>
            </a:r>
            <a:r>
              <a:rPr lang="en-US" sz="1200" dirty="0" smtClean="0">
                <a:latin typeface="+mj-lt"/>
              </a:rPr>
              <a:t> of -</a:t>
            </a:r>
            <a:r>
              <a:rPr lang="en-US" sz="1200" b="1" dirty="0" smtClean="0">
                <a:latin typeface="+mj-lt"/>
              </a:rPr>
              <a:t>3.4%</a:t>
            </a:r>
            <a:r>
              <a:rPr lang="en-US" sz="1200" dirty="0" smtClean="0">
                <a:latin typeface="+mj-lt"/>
              </a:rPr>
              <a:t> between </a:t>
            </a:r>
            <a:r>
              <a:rPr lang="en-US" sz="1200" b="1" dirty="0" smtClean="0">
                <a:latin typeface="+mj-lt"/>
              </a:rPr>
              <a:t>2007 and 2011</a:t>
            </a:r>
          </a:p>
        </p:txBody>
      </p:sp>
      <p:sp>
        <p:nvSpPr>
          <p:cNvPr id="18" name="AutoShape 7"/>
          <p:cNvSpPr>
            <a:spLocks noChangeArrowheads="1"/>
          </p:cNvSpPr>
          <p:nvPr/>
        </p:nvSpPr>
        <p:spPr bwMode="auto">
          <a:xfrm>
            <a:off x="152400" y="3581400"/>
            <a:ext cx="4023360" cy="8382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The market is forecasted to accelerate, with an anticipated </a:t>
            </a:r>
            <a:r>
              <a:rPr lang="en-US" sz="1200" b="1" dirty="0" smtClean="0">
                <a:latin typeface="+mj-lt"/>
              </a:rPr>
              <a:t>CAGR of 5.4% </a:t>
            </a:r>
            <a:r>
              <a:rPr lang="en-US" sz="1200" dirty="0" smtClean="0">
                <a:latin typeface="+mj-lt"/>
              </a:rPr>
              <a:t>for </a:t>
            </a:r>
            <a:r>
              <a:rPr lang="en-US" sz="1200" b="1" dirty="0" smtClean="0">
                <a:latin typeface="+mj-lt"/>
              </a:rPr>
              <a:t>2011 - 2016</a:t>
            </a:r>
            <a:r>
              <a:rPr lang="en-US" sz="1200" dirty="0" smtClean="0">
                <a:latin typeface="+mj-lt"/>
              </a:rPr>
              <a:t>, which is expected to drive the market to a value of </a:t>
            </a:r>
            <a:r>
              <a:rPr lang="en-US" sz="1200" b="1" dirty="0" smtClean="0">
                <a:latin typeface="+mj-lt"/>
              </a:rPr>
              <a:t>$490.1 billion </a:t>
            </a:r>
            <a:r>
              <a:rPr lang="en-US" sz="1200" dirty="0" smtClean="0">
                <a:latin typeface="+mj-lt"/>
              </a:rPr>
              <a:t>by </a:t>
            </a:r>
            <a:r>
              <a:rPr lang="en-US" sz="1200" b="1" dirty="0" smtClean="0">
                <a:latin typeface="+mj-lt"/>
              </a:rPr>
              <a:t>the end of 2016</a:t>
            </a:r>
          </a:p>
        </p:txBody>
      </p:sp>
      <p:sp>
        <p:nvSpPr>
          <p:cNvPr id="10" name="AutoShape 28">
            <a:hlinkClick r:id="rId4"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graphicFrame>
        <p:nvGraphicFramePr>
          <p:cNvPr id="12" name="Table 11"/>
          <p:cNvGraphicFramePr>
            <a:graphicFrameLocks noGrp="1"/>
          </p:cNvGraphicFramePr>
          <p:nvPr/>
        </p:nvGraphicFramePr>
        <p:xfrm>
          <a:off x="152400" y="4800602"/>
          <a:ext cx="4038600" cy="1523998"/>
        </p:xfrm>
        <a:graphic>
          <a:graphicData uri="http://schemas.openxmlformats.org/drawingml/2006/table">
            <a:tbl>
              <a:tblPr firstRow="1" bandRow="1">
                <a:tableStyleId>{7DF18680-E054-41AD-8BC1-D1AEF772440D}</a:tableStyleId>
              </a:tblPr>
              <a:tblGrid>
                <a:gridCol w="1346200"/>
                <a:gridCol w="1346200"/>
                <a:gridCol w="1346200"/>
              </a:tblGrid>
              <a:tr h="217714">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17714">
                <a:tc>
                  <a:txBody>
                    <a:bodyPr/>
                    <a:lstStyle/>
                    <a:p>
                      <a:pPr algn="ctr" fontAlgn="ctr"/>
                      <a:r>
                        <a:rPr lang="en-US" sz="1200" b="1" i="0" u="none" strike="noStrike">
                          <a:solidFill>
                            <a:srgbClr val="000000"/>
                          </a:solidFill>
                          <a:latin typeface="Calibri"/>
                        </a:rPr>
                        <a:t>2007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433.7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2008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428.1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FF0000"/>
                          </a:solidFill>
                          <a:latin typeface="Calibri"/>
                        </a:rPr>
                        <a:t>-1%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a:solidFill>
                            <a:srgbClr val="000000"/>
                          </a:solidFill>
                          <a:latin typeface="Calibri"/>
                        </a:rPr>
                        <a:t>2009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325.4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FF0000"/>
                          </a:solidFill>
                          <a:latin typeface="Calibri"/>
                        </a:rPr>
                        <a:t>-24%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356.4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dirty="0">
                          <a:solidFill>
                            <a:srgbClr val="000000"/>
                          </a:solidFill>
                          <a:latin typeface="Calibri"/>
                        </a:rPr>
                        <a:t>2011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377.1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gridSpan="2">
                  <a:txBody>
                    <a:bodyPr/>
                    <a:lstStyle/>
                    <a:p>
                      <a:pPr algn="ctr"/>
                      <a:r>
                        <a:rPr lang="en-US" sz="1200" b="1" dirty="0" smtClean="0"/>
                        <a:t>CAGR: 2007–11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-3.4%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13" name="Rectangle 12"/>
          <p:cNvSpPr/>
          <p:nvPr/>
        </p:nvSpPr>
        <p:spPr>
          <a:xfrm>
            <a:off x="152400" y="4495801"/>
            <a:ext cx="4023360" cy="261610"/>
          </a:xfrm>
          <a:prstGeom prst="rect">
            <a:avLst/>
          </a:prstGeom>
          <a:solidFill>
            <a:srgbClr val="00B0F0"/>
          </a:solidFill>
          <a:ln>
            <a:noFill/>
          </a:ln>
        </p:spPr>
        <p:txBody>
          <a:bodyPr wrap="square">
            <a:spAutoFit/>
          </a:bodyPr>
          <a:lstStyle/>
          <a:p>
            <a:pPr algn="ctr">
              <a:defRPr/>
            </a:pPr>
            <a:r>
              <a:rPr lang="en-US" sz="1100" b="1" dirty="0" smtClean="0">
                <a:solidFill>
                  <a:schemeClr val="bg1"/>
                </a:solidFill>
                <a:latin typeface="+mj-lt"/>
              </a:rPr>
              <a:t>Global legal services market value: $ billion, 2007–11</a:t>
            </a:r>
          </a:p>
        </p:txBody>
      </p:sp>
      <p:sp>
        <p:nvSpPr>
          <p:cNvPr id="17" name="TextBox 16"/>
          <p:cNvSpPr txBox="1"/>
          <p:nvPr/>
        </p:nvSpPr>
        <p:spPr>
          <a:xfrm rot="16200000">
            <a:off x="4055105" y="4267200"/>
            <a:ext cx="685800" cy="261610"/>
          </a:xfrm>
          <a:prstGeom prst="rect">
            <a:avLst/>
          </a:prstGeom>
          <a:noFill/>
        </p:spPr>
        <p:txBody>
          <a:bodyPr wrap="square" rtlCol="0">
            <a:spAutoFit/>
          </a:bodyPr>
          <a:lstStyle/>
          <a:p>
            <a:r>
              <a:rPr lang="en-US" sz="1100" b="1" dirty="0" smtClean="0">
                <a:latin typeface="+mj-lt"/>
              </a:rPr>
              <a:t>$ billion</a:t>
            </a:r>
            <a:endParaRPr lang="en-US" sz="1100" b="1" dirty="0">
              <a:latin typeface="+mj-lt"/>
            </a:endParaRPr>
          </a:p>
        </p:txBody>
      </p:sp>
      <p:sp>
        <p:nvSpPr>
          <p:cNvPr id="19" name="TextBox 18"/>
          <p:cNvSpPr txBox="1"/>
          <p:nvPr/>
        </p:nvSpPr>
        <p:spPr>
          <a:xfrm rot="16200000">
            <a:off x="8509642" y="4182749"/>
            <a:ext cx="854706"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20" name="TextBox 19"/>
          <p:cNvSpPr txBox="1"/>
          <p:nvPr/>
        </p:nvSpPr>
        <p:spPr>
          <a:xfrm>
            <a:off x="6400800" y="59436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9</a:t>
            </a:fld>
            <a:endParaRPr lang="en-US" dirty="0">
              <a:latin typeface="+mj-lt"/>
            </a:endParaRPr>
          </a:p>
        </p:txBody>
      </p:sp>
      <p:sp>
        <p:nvSpPr>
          <p:cNvPr id="1434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Professional Services Industry: Market Overview</a:t>
            </a:r>
            <a:br>
              <a:rPr sz="2000" b="1" smtClean="0">
                <a:solidFill>
                  <a:srgbClr val="FFFFFF"/>
                </a:solidFill>
                <a:latin typeface="Myriad Pro"/>
              </a:rPr>
            </a:br>
            <a:r>
              <a:rPr sz="2000" smtClean="0">
                <a:latin typeface="Myriad Pro"/>
              </a:rPr>
              <a:t>HR &amp; Employment Services </a:t>
            </a:r>
            <a:endParaRPr sz="1800" smtClean="0">
              <a:latin typeface="Myriad Pro"/>
            </a:endParaRPr>
          </a:p>
        </p:txBody>
      </p:sp>
      <p:sp>
        <p:nvSpPr>
          <p:cNvPr id="14" name="AutoShape 8"/>
          <p:cNvSpPr>
            <a:spLocks noChangeArrowheads="1"/>
          </p:cNvSpPr>
          <p:nvPr/>
        </p:nvSpPr>
        <p:spPr bwMode="auto">
          <a:xfrm>
            <a:off x="157256" y="762000"/>
            <a:ext cx="8778240" cy="3048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Segment</a:t>
            </a:r>
          </a:p>
        </p:txBody>
      </p:sp>
      <p:sp>
        <p:nvSpPr>
          <p:cNvPr id="13" name="Rectangle 12"/>
          <p:cNvSpPr/>
          <p:nvPr/>
        </p:nvSpPr>
        <p:spPr>
          <a:xfrm>
            <a:off x="228600" y="1104088"/>
            <a:ext cx="859536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HR &amp; employment services market segmentation by service category:% share, by value, 2010</a:t>
            </a:r>
          </a:p>
        </p:txBody>
      </p:sp>
      <p:graphicFrame>
        <p:nvGraphicFramePr>
          <p:cNvPr id="17" name="Table 16"/>
          <p:cNvGraphicFramePr>
            <a:graphicFrameLocks noGrp="1"/>
          </p:cNvGraphicFramePr>
          <p:nvPr/>
        </p:nvGraphicFramePr>
        <p:xfrm>
          <a:off x="218552" y="1981200"/>
          <a:ext cx="4419600" cy="1219200"/>
        </p:xfrm>
        <a:graphic>
          <a:graphicData uri="http://schemas.openxmlformats.org/drawingml/2006/table">
            <a:tbl>
              <a:tblPr firstRow="1" bandRow="1">
                <a:tableStyleId>{7DF18680-E054-41AD-8BC1-D1AEF772440D}</a:tableStyleId>
              </a:tblPr>
              <a:tblGrid>
                <a:gridCol w="1856232"/>
                <a:gridCol w="1414272"/>
                <a:gridCol w="1149096"/>
              </a:tblGrid>
              <a:tr h="3048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04800">
                <a:tc>
                  <a:txBody>
                    <a:bodyPr/>
                    <a:lstStyle/>
                    <a:p>
                      <a:pPr algn="ctr" fontAlgn="ctr"/>
                      <a:r>
                        <a:rPr lang="en-US" sz="1200" b="1" i="0" u="none" strike="noStrike">
                          <a:solidFill>
                            <a:srgbClr val="000000"/>
                          </a:solidFill>
                          <a:latin typeface="Calibri"/>
                        </a:rPr>
                        <a:t>Temporary Staffing</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271.16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71.9%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04800">
                <a:tc>
                  <a:txBody>
                    <a:bodyPr/>
                    <a:lstStyle/>
                    <a:p>
                      <a:pPr algn="ctr" fontAlgn="ctr"/>
                      <a:r>
                        <a:rPr lang="en-US" sz="1200" b="1" i="0" u="none" strike="noStrike">
                          <a:solidFill>
                            <a:srgbClr val="000000"/>
                          </a:solidFill>
                          <a:latin typeface="Calibri"/>
                        </a:rPr>
                        <a:t>Corporate Training</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57.32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15.2%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04800">
                <a:tc>
                  <a:txBody>
                    <a:bodyPr/>
                    <a:lstStyle/>
                    <a:p>
                      <a:pPr algn="ctr" fontAlgn="ctr"/>
                      <a:r>
                        <a:rPr lang="en-US" sz="1200" b="1" i="0" u="none" strike="noStrike">
                          <a:solidFill>
                            <a:srgbClr val="000000"/>
                          </a:solidFill>
                          <a:latin typeface="Calibri"/>
                        </a:rPr>
                        <a:t>Search and Placement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48.65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12.9%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bl>
          </a:graphicData>
        </a:graphic>
      </p:graphicFrame>
      <p:sp>
        <p:nvSpPr>
          <p:cNvPr id="1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sp>
        <p:nvSpPr>
          <p:cNvPr id="36" name="Rectangle 35"/>
          <p:cNvSpPr/>
          <p:nvPr/>
        </p:nvSpPr>
        <p:spPr>
          <a:xfrm>
            <a:off x="238648" y="3733800"/>
            <a:ext cx="8595360" cy="246221"/>
          </a:xfrm>
          <a:prstGeom prst="rect">
            <a:avLst/>
          </a:prstGeom>
          <a:solidFill>
            <a:srgbClr val="00B0F0"/>
          </a:solidFill>
          <a:ln>
            <a:noFill/>
          </a:ln>
        </p:spPr>
        <p:txBody>
          <a:bodyPr wrap="square">
            <a:spAutoFit/>
          </a:bodyPr>
          <a:lstStyle/>
          <a:p>
            <a:pPr algn="ctr">
              <a:defRPr/>
            </a:pPr>
            <a:r>
              <a:rPr lang="en-US" sz="1000" b="1" dirty="0" smtClean="0">
                <a:solidFill>
                  <a:schemeClr val="bg1"/>
                </a:solidFill>
              </a:rPr>
              <a:t>Global HR &amp; employment services market segmentation by geography:% share, by value, 2010</a:t>
            </a:r>
          </a:p>
        </p:txBody>
      </p:sp>
      <p:graphicFrame>
        <p:nvGraphicFramePr>
          <p:cNvPr id="37" name="Table 36"/>
          <p:cNvGraphicFramePr>
            <a:graphicFrameLocks noGrp="1"/>
          </p:cNvGraphicFramePr>
          <p:nvPr/>
        </p:nvGraphicFramePr>
        <p:xfrm>
          <a:off x="228600" y="4343400"/>
          <a:ext cx="4419600" cy="1582445"/>
        </p:xfrm>
        <a:graphic>
          <a:graphicData uri="http://schemas.openxmlformats.org/drawingml/2006/table">
            <a:tbl>
              <a:tblPr firstRow="1" bandRow="1">
                <a:tableStyleId>{7DF18680-E054-41AD-8BC1-D1AEF772440D}</a:tableStyleId>
              </a:tblPr>
              <a:tblGrid>
                <a:gridCol w="1856232"/>
                <a:gridCol w="1414272"/>
                <a:gridCol w="1149096"/>
              </a:tblGrid>
              <a:tr h="31648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2011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16489">
                <a:tc>
                  <a:txBody>
                    <a:bodyPr/>
                    <a:lstStyle/>
                    <a:p>
                      <a:pPr algn="ctr" fontAlgn="ctr"/>
                      <a:r>
                        <a:rPr lang="en-US" sz="1200" b="1" i="0" u="none" strike="noStrike">
                          <a:solidFill>
                            <a:srgbClr val="000000"/>
                          </a:solidFill>
                          <a:latin typeface="Calibri"/>
                        </a:rPr>
                        <a:t>Europe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144.8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38.40%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algn="ctr" fontAlgn="ctr"/>
                      <a:r>
                        <a:rPr lang="en-US" sz="1200" b="1" i="0" u="none" strike="noStrike">
                          <a:solidFill>
                            <a:srgbClr val="000000"/>
                          </a:solidFill>
                          <a:latin typeface="Calibri"/>
                        </a:rPr>
                        <a:t>Americas</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128.6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34.10%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16489">
                <a:tc>
                  <a:txBody>
                    <a:bodyPr/>
                    <a:lstStyle/>
                    <a:p>
                      <a:pPr algn="ctr" fontAlgn="ctr"/>
                      <a:r>
                        <a:rPr lang="en-US" sz="1200" b="1" i="0" u="none" strike="noStrike">
                          <a:solidFill>
                            <a:srgbClr val="000000"/>
                          </a:solidFill>
                          <a:latin typeface="Calibri"/>
                        </a:rPr>
                        <a:t>Asia- Pacific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75.1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19.90%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algn="ctr" fontAlgn="ctr"/>
                      <a:r>
                        <a:rPr lang="en-US" sz="1200" b="1" i="0" u="none" strike="noStrike">
                          <a:solidFill>
                            <a:srgbClr val="000000"/>
                          </a:solidFill>
                          <a:latin typeface="Calibri"/>
                        </a:rPr>
                        <a:t>RoW</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28.7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7.60%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graphicFrame>
        <p:nvGraphicFramePr>
          <p:cNvPr id="12" name="Chart 11"/>
          <p:cNvGraphicFramePr/>
          <p:nvPr/>
        </p:nvGraphicFramePr>
        <p:xfrm>
          <a:off x="4800600" y="1371600"/>
          <a:ext cx="3990975"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p:nvPr/>
        </p:nvGraphicFramePr>
        <p:xfrm>
          <a:off x="4933950" y="4114800"/>
          <a:ext cx="4210050" cy="22098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C" val="5"/>
</p:tagLst>
</file>

<file path=ppt/tags/tag11.xml><?xml version="1.0" encoding="utf-8"?>
<p:tagLst xmlns:a="http://schemas.openxmlformats.org/drawingml/2006/main" xmlns:r="http://schemas.openxmlformats.org/officeDocument/2006/relationships" xmlns:p="http://schemas.openxmlformats.org/presentationml/2006/main">
  <p:tag name="THEMEID" val="6"/>
</p:tagLst>
</file>

<file path=ppt/tags/tag12.xml><?xml version="1.0" encoding="utf-8"?>
<p:tagLst xmlns:a="http://schemas.openxmlformats.org/drawingml/2006/main" xmlns:r="http://schemas.openxmlformats.org/officeDocument/2006/relationships" xmlns:p="http://schemas.openxmlformats.org/presentationml/2006/main">
  <p:tag name="THEMEIDC" val="6"/>
</p:tagLst>
</file>

<file path=ppt/tags/tag13.xml><?xml version="1.0" encoding="utf-8"?>
<p:tagLst xmlns:a="http://schemas.openxmlformats.org/drawingml/2006/main" xmlns:r="http://schemas.openxmlformats.org/officeDocument/2006/relationships" xmlns:p="http://schemas.openxmlformats.org/presentationml/2006/main">
  <p:tag name="THEMEID" val="7"/>
</p:tagLst>
</file>

<file path=ppt/tags/tag14.xml><?xml version="1.0" encoding="utf-8"?>
<p:tagLst xmlns:a="http://schemas.openxmlformats.org/drawingml/2006/main" xmlns:r="http://schemas.openxmlformats.org/officeDocument/2006/relationships" xmlns:p="http://schemas.openxmlformats.org/presentationml/2006/main">
  <p:tag name="THEMEIDC" val="7"/>
</p:tagLst>
</file>

<file path=ppt/tags/tag15.xml><?xml version="1.0" encoding="utf-8"?>
<p:tagLst xmlns:a="http://schemas.openxmlformats.org/drawingml/2006/main" xmlns:r="http://schemas.openxmlformats.org/officeDocument/2006/relationships" xmlns:p="http://schemas.openxmlformats.org/presentationml/2006/main">
  <p:tag name="THEMEID" val="8"/>
</p:tagLst>
</file>

<file path=ppt/tags/tag16.xml><?xml version="1.0" encoding="utf-8"?>
<p:tagLst xmlns:a="http://schemas.openxmlformats.org/drawingml/2006/main" xmlns:r="http://schemas.openxmlformats.org/officeDocument/2006/relationships" xmlns:p="http://schemas.openxmlformats.org/presentationml/2006/main">
  <p:tag name="THEMEIDC" val="8"/>
</p:tagLst>
</file>

<file path=ppt/tags/tag17.xml><?xml version="1.0" encoding="utf-8"?>
<p:tagLst xmlns:a="http://schemas.openxmlformats.org/drawingml/2006/main" xmlns:r="http://schemas.openxmlformats.org/officeDocument/2006/relationships" xmlns:p="http://schemas.openxmlformats.org/presentationml/2006/main">
  <p:tag name="THEMEID" val="9"/>
</p:tagLst>
</file>

<file path=ppt/tags/tag18.xml><?xml version="1.0" encoding="utf-8"?>
<p:tagLst xmlns:a="http://schemas.openxmlformats.org/drawingml/2006/main" xmlns:r="http://schemas.openxmlformats.org/officeDocument/2006/relationships" xmlns:p="http://schemas.openxmlformats.org/presentationml/2006/main">
  <p:tag name="THEMEIDC" val="9"/>
</p:tagLst>
</file>

<file path=ppt/tags/tag19.xml><?xml version="1.0" encoding="utf-8"?>
<p:tagLst xmlns:a="http://schemas.openxmlformats.org/drawingml/2006/main" xmlns:r="http://schemas.openxmlformats.org/officeDocument/2006/relationships" xmlns:p="http://schemas.openxmlformats.org/presentationml/2006/main">
  <p:tag name="THEMEID" val="10"/>
</p:tagLst>
</file>

<file path=ppt/tags/tag2.xml><?xml version="1.0" encoding="utf-8"?>
<p:tagLst xmlns:a="http://schemas.openxmlformats.org/drawingml/2006/main" xmlns:r="http://schemas.openxmlformats.org/officeDocument/2006/relationships" xmlns:p="http://schemas.openxmlformats.org/presentationml/2006/main">
  <p:tag name="THEMEIDC" val="1"/>
</p:tagLst>
</file>

<file path=ppt/tags/tag20.xml><?xml version="1.0" encoding="utf-8"?>
<p:tagLst xmlns:a="http://schemas.openxmlformats.org/drawingml/2006/main" xmlns:r="http://schemas.openxmlformats.org/officeDocument/2006/relationships" xmlns:p="http://schemas.openxmlformats.org/presentationml/2006/main">
  <p:tag name="THEMEIDC" val="10"/>
</p:tagLst>
</file>

<file path=ppt/tags/tag21.xml><?xml version="1.0" encoding="utf-8"?>
<p:tagLst xmlns:a="http://schemas.openxmlformats.org/drawingml/2006/main" xmlns:r="http://schemas.openxmlformats.org/officeDocument/2006/relationships" xmlns:p="http://schemas.openxmlformats.org/presentationml/2006/main">
  <p:tag name="THEMEID" val="11"/>
</p:tagLst>
</file>

<file path=ppt/tags/tag22.xml><?xml version="1.0" encoding="utf-8"?>
<p:tagLst xmlns:a="http://schemas.openxmlformats.org/drawingml/2006/main" xmlns:r="http://schemas.openxmlformats.org/officeDocument/2006/relationships" xmlns:p="http://schemas.openxmlformats.org/presentationml/2006/main">
  <p:tag name="THEMEIDC" val="11"/>
</p:tagLst>
</file>

<file path=ppt/tags/tag23.xml><?xml version="1.0" encoding="utf-8"?>
<p:tagLst xmlns:a="http://schemas.openxmlformats.org/drawingml/2006/main" xmlns:r="http://schemas.openxmlformats.org/officeDocument/2006/relationships" xmlns:p="http://schemas.openxmlformats.org/presentationml/2006/main">
  <p:tag name="THEMEID" val="12"/>
</p:tagLst>
</file>

<file path=ppt/tags/tag24.xml><?xml version="1.0" encoding="utf-8"?>
<p:tagLst xmlns:a="http://schemas.openxmlformats.org/drawingml/2006/main" xmlns:r="http://schemas.openxmlformats.org/officeDocument/2006/relationships" xmlns:p="http://schemas.openxmlformats.org/presentationml/2006/main">
  <p:tag name="THEMEID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C" val="1"/>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8.xml><?xml version="1.0" encoding="utf-8"?>
<p:tagLst xmlns:a="http://schemas.openxmlformats.org/drawingml/2006/main" xmlns:r="http://schemas.openxmlformats.org/officeDocument/2006/relationships" xmlns:p="http://schemas.openxmlformats.org/presentationml/2006/main">
  <p:tag name="THEMEIDCCC" val="2"/>
</p:tagLst>
</file>

<file path=ppt/tags/tag29.xml><?xml version="1.0" encoding="utf-8"?>
<p:tagLst xmlns:a="http://schemas.openxmlformats.org/drawingml/2006/main" xmlns:r="http://schemas.openxmlformats.org/officeDocument/2006/relationships" xmlns:p="http://schemas.openxmlformats.org/presentationml/2006/main">
  <p:tag name="THEMEIDCC" val="3"/>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C" val="3"/>
</p:tagLst>
</file>

<file path=ppt/tags/tag31.xml><?xml version="1.0" encoding="utf-8"?>
<p:tagLst xmlns:a="http://schemas.openxmlformats.org/drawingml/2006/main" xmlns:r="http://schemas.openxmlformats.org/officeDocument/2006/relationships" xmlns:p="http://schemas.openxmlformats.org/presentationml/2006/main">
  <p:tag name="THEMEIDCC" val="4"/>
</p:tagLst>
</file>

<file path=ppt/tags/tag32.xml><?xml version="1.0" encoding="utf-8"?>
<p:tagLst xmlns:a="http://schemas.openxmlformats.org/drawingml/2006/main" xmlns:r="http://schemas.openxmlformats.org/officeDocument/2006/relationships" xmlns:p="http://schemas.openxmlformats.org/presentationml/2006/main">
  <p:tag name="THEMEIDCCC" val="4"/>
</p:tagLst>
</file>

<file path=ppt/tags/tag33.xml><?xml version="1.0" encoding="utf-8"?>
<p:tagLst xmlns:a="http://schemas.openxmlformats.org/drawingml/2006/main" xmlns:r="http://schemas.openxmlformats.org/officeDocument/2006/relationships" xmlns:p="http://schemas.openxmlformats.org/presentationml/2006/main">
  <p:tag name="THEMEIDCC" val="5"/>
</p:tagLst>
</file>

<file path=ppt/tags/tag34.xml><?xml version="1.0" encoding="utf-8"?>
<p:tagLst xmlns:a="http://schemas.openxmlformats.org/drawingml/2006/main" xmlns:r="http://schemas.openxmlformats.org/officeDocument/2006/relationships" xmlns:p="http://schemas.openxmlformats.org/presentationml/2006/main">
  <p:tag name="THEMEIDCCC" val="5"/>
</p:tagLst>
</file>

<file path=ppt/tags/tag35.xml><?xml version="1.0" encoding="utf-8"?>
<p:tagLst xmlns:a="http://schemas.openxmlformats.org/drawingml/2006/main" xmlns:r="http://schemas.openxmlformats.org/officeDocument/2006/relationships" xmlns:p="http://schemas.openxmlformats.org/presentationml/2006/main">
  <p:tag name="THEMEIDCC" val="6"/>
</p:tagLst>
</file>

<file path=ppt/tags/tag36.xml><?xml version="1.0" encoding="utf-8"?>
<p:tagLst xmlns:a="http://schemas.openxmlformats.org/drawingml/2006/main" xmlns:r="http://schemas.openxmlformats.org/officeDocument/2006/relationships" xmlns:p="http://schemas.openxmlformats.org/presentationml/2006/main">
  <p:tag name="THEMEIDCCC" val="6"/>
</p:tagLst>
</file>

<file path=ppt/tags/tag37.xml><?xml version="1.0" encoding="utf-8"?>
<p:tagLst xmlns:a="http://schemas.openxmlformats.org/drawingml/2006/main" xmlns:r="http://schemas.openxmlformats.org/officeDocument/2006/relationships" xmlns:p="http://schemas.openxmlformats.org/presentationml/2006/main">
  <p:tag name="THEMEIDCC" val="7"/>
</p:tagLst>
</file>

<file path=ppt/tags/tag38.xml><?xml version="1.0" encoding="utf-8"?>
<p:tagLst xmlns:a="http://schemas.openxmlformats.org/drawingml/2006/main" xmlns:r="http://schemas.openxmlformats.org/officeDocument/2006/relationships" xmlns:p="http://schemas.openxmlformats.org/presentationml/2006/main">
  <p:tag name="THEMEIDCCC" val="7"/>
</p:tagLst>
</file>

<file path=ppt/tags/tag39.xml><?xml version="1.0" encoding="utf-8"?>
<p:tagLst xmlns:a="http://schemas.openxmlformats.org/drawingml/2006/main" xmlns:r="http://schemas.openxmlformats.org/officeDocument/2006/relationships" xmlns:p="http://schemas.openxmlformats.org/presentationml/2006/main">
  <p:tag name="THEMEIDCC" val="8"/>
</p:tagLst>
</file>

<file path=ppt/tags/tag4.xml><?xml version="1.0" encoding="utf-8"?>
<p:tagLst xmlns:a="http://schemas.openxmlformats.org/drawingml/2006/main" xmlns:r="http://schemas.openxmlformats.org/officeDocument/2006/relationships" xmlns:p="http://schemas.openxmlformats.org/presentationml/2006/main">
  <p:tag name="THEMEIDC" val="2"/>
</p:tagLst>
</file>

<file path=ppt/tags/tag40.xml><?xml version="1.0" encoding="utf-8"?>
<p:tagLst xmlns:a="http://schemas.openxmlformats.org/drawingml/2006/main" xmlns:r="http://schemas.openxmlformats.org/officeDocument/2006/relationships" xmlns:p="http://schemas.openxmlformats.org/presentationml/2006/main">
  <p:tag name="THEMEIDCCC" val="8"/>
</p:tagLst>
</file>

<file path=ppt/tags/tag41.xml><?xml version="1.0" encoding="utf-8"?>
<p:tagLst xmlns:a="http://schemas.openxmlformats.org/drawingml/2006/main" xmlns:r="http://schemas.openxmlformats.org/officeDocument/2006/relationships" xmlns:p="http://schemas.openxmlformats.org/presentationml/2006/main">
  <p:tag name="THEMEIDCC" val="9"/>
</p:tagLst>
</file>

<file path=ppt/tags/tag42.xml><?xml version="1.0" encoding="utf-8"?>
<p:tagLst xmlns:a="http://schemas.openxmlformats.org/drawingml/2006/main" xmlns:r="http://schemas.openxmlformats.org/officeDocument/2006/relationships" xmlns:p="http://schemas.openxmlformats.org/presentationml/2006/main">
  <p:tag name="THEMEIDCCC" val="9"/>
</p:tagLst>
</file>

<file path=ppt/tags/tag43.xml><?xml version="1.0" encoding="utf-8"?>
<p:tagLst xmlns:a="http://schemas.openxmlformats.org/drawingml/2006/main" xmlns:r="http://schemas.openxmlformats.org/officeDocument/2006/relationships" xmlns:p="http://schemas.openxmlformats.org/presentationml/2006/main">
  <p:tag name="THEMEIDCC" val="10"/>
</p:tagLst>
</file>

<file path=ppt/tags/tag44.xml><?xml version="1.0" encoding="utf-8"?>
<p:tagLst xmlns:a="http://schemas.openxmlformats.org/drawingml/2006/main" xmlns:r="http://schemas.openxmlformats.org/officeDocument/2006/relationships" xmlns:p="http://schemas.openxmlformats.org/presentationml/2006/main">
  <p:tag name="THEMEIDCCC" val="10"/>
</p:tagLst>
</file>

<file path=ppt/tags/tag45.xml><?xml version="1.0" encoding="utf-8"?>
<p:tagLst xmlns:a="http://schemas.openxmlformats.org/drawingml/2006/main" xmlns:r="http://schemas.openxmlformats.org/officeDocument/2006/relationships" xmlns:p="http://schemas.openxmlformats.org/presentationml/2006/main">
  <p:tag name="THEMEIDCC" val="11"/>
</p:tagLst>
</file>

<file path=ppt/tags/tag46.xml><?xml version="1.0" encoding="utf-8"?>
<p:tagLst xmlns:a="http://schemas.openxmlformats.org/drawingml/2006/main" xmlns:r="http://schemas.openxmlformats.org/officeDocument/2006/relationships" xmlns:p="http://schemas.openxmlformats.org/presentationml/2006/main">
  <p:tag name="THEMEIDCCC" val="11"/>
</p:tagLst>
</file>

<file path=ppt/tags/tag47.xml><?xml version="1.0" encoding="utf-8"?>
<p:tagLst xmlns:a="http://schemas.openxmlformats.org/drawingml/2006/main" xmlns:r="http://schemas.openxmlformats.org/officeDocument/2006/relationships" xmlns:p="http://schemas.openxmlformats.org/presentationml/2006/main">
  <p:tag name="THEMEIDCC" val="12"/>
</p:tagLst>
</file>

<file path=ppt/tags/tag48.xml><?xml version="1.0" encoding="utf-8"?>
<p:tagLst xmlns:a="http://schemas.openxmlformats.org/drawingml/2006/main" xmlns:r="http://schemas.openxmlformats.org/officeDocument/2006/relationships" xmlns:p="http://schemas.openxmlformats.org/presentationml/2006/main">
  <p:tag name="THEMEIDCCC" val="12"/>
</p:tagLst>
</file>

<file path=ppt/tags/tag49.xml><?xml version="1.0" encoding="utf-8"?>
<p:tagLst xmlns:a="http://schemas.openxmlformats.org/drawingml/2006/main" xmlns:r="http://schemas.openxmlformats.org/officeDocument/2006/relationships" xmlns:p="http://schemas.openxmlformats.org/presentationml/2006/main">
  <p:tag name="THEMEID" val="1"/>
</p:tagLst>
</file>

<file path=ppt/tags/tag5.xml><?xml version="1.0" encoding="utf-8"?>
<p:tagLst xmlns:a="http://schemas.openxmlformats.org/drawingml/2006/main" xmlns:r="http://schemas.openxmlformats.org/officeDocument/2006/relationships" xmlns:p="http://schemas.openxmlformats.org/presentationml/2006/main">
  <p:tag name="THEMEID" val="3"/>
</p:tagLst>
</file>

<file path=ppt/tags/tag50.xml><?xml version="1.0" encoding="utf-8"?>
<p:tagLst xmlns:a="http://schemas.openxmlformats.org/drawingml/2006/main" xmlns:r="http://schemas.openxmlformats.org/officeDocument/2006/relationships" xmlns:p="http://schemas.openxmlformats.org/presentationml/2006/main">
  <p:tag name="THEMEIDC" val="1"/>
</p:tagLst>
</file>

<file path=ppt/tags/tag51.xml><?xml version="1.0" encoding="utf-8"?>
<p:tagLst xmlns:a="http://schemas.openxmlformats.org/drawingml/2006/main" xmlns:r="http://schemas.openxmlformats.org/officeDocument/2006/relationships" xmlns:p="http://schemas.openxmlformats.org/presentationml/2006/main">
  <p:tag name="THEMEID" val="2"/>
</p:tagLst>
</file>

<file path=ppt/tags/tag52.xml><?xml version="1.0" encoding="utf-8"?>
<p:tagLst xmlns:a="http://schemas.openxmlformats.org/drawingml/2006/main" xmlns:r="http://schemas.openxmlformats.org/officeDocument/2006/relationships" xmlns:p="http://schemas.openxmlformats.org/presentationml/2006/main">
  <p:tag name="THEMEIDC" val="2"/>
</p:tagLst>
</file>

<file path=ppt/tags/tag53.xml><?xml version="1.0" encoding="utf-8"?>
<p:tagLst xmlns:a="http://schemas.openxmlformats.org/drawingml/2006/main" xmlns:r="http://schemas.openxmlformats.org/officeDocument/2006/relationships" xmlns:p="http://schemas.openxmlformats.org/presentationml/2006/main">
  <p:tag name="THEMEID" val="3"/>
</p:tagLst>
</file>

<file path=ppt/tags/tag54.xml><?xml version="1.0" encoding="utf-8"?>
<p:tagLst xmlns:a="http://schemas.openxmlformats.org/drawingml/2006/main" xmlns:r="http://schemas.openxmlformats.org/officeDocument/2006/relationships" xmlns:p="http://schemas.openxmlformats.org/presentationml/2006/main">
  <p:tag name="THEMEIDC" val="3"/>
</p:tagLst>
</file>

<file path=ppt/tags/tag55.xml><?xml version="1.0" encoding="utf-8"?>
<p:tagLst xmlns:a="http://schemas.openxmlformats.org/drawingml/2006/main" xmlns:r="http://schemas.openxmlformats.org/officeDocument/2006/relationships" xmlns:p="http://schemas.openxmlformats.org/presentationml/2006/main">
  <p:tag name="THEMEID" val="4"/>
</p:tagLst>
</file>

<file path=ppt/tags/tag56.xml><?xml version="1.0" encoding="utf-8"?>
<p:tagLst xmlns:a="http://schemas.openxmlformats.org/drawingml/2006/main" xmlns:r="http://schemas.openxmlformats.org/officeDocument/2006/relationships" xmlns:p="http://schemas.openxmlformats.org/presentationml/2006/main">
  <p:tag name="THEMEIDC" val="4"/>
</p:tagLst>
</file>

<file path=ppt/tags/tag57.xml><?xml version="1.0" encoding="utf-8"?>
<p:tagLst xmlns:a="http://schemas.openxmlformats.org/drawingml/2006/main" xmlns:r="http://schemas.openxmlformats.org/officeDocument/2006/relationships" xmlns:p="http://schemas.openxmlformats.org/presentationml/2006/main">
  <p:tag name="THEMEID" val="5"/>
</p:tagLst>
</file>

<file path=ppt/tags/tag58.xml><?xml version="1.0" encoding="utf-8"?>
<p:tagLst xmlns:a="http://schemas.openxmlformats.org/drawingml/2006/main" xmlns:r="http://schemas.openxmlformats.org/officeDocument/2006/relationships" xmlns:p="http://schemas.openxmlformats.org/presentationml/2006/main">
  <p:tag name="THEMEIDC" val="5"/>
</p:tagLst>
</file>

<file path=ppt/tags/tag59.xml><?xml version="1.0" encoding="utf-8"?>
<p:tagLst xmlns:a="http://schemas.openxmlformats.org/drawingml/2006/main" xmlns:r="http://schemas.openxmlformats.org/officeDocument/2006/relationships" xmlns:p="http://schemas.openxmlformats.org/presentationml/2006/main">
  <p:tag name="THEMEID" val="6"/>
</p:tagLst>
</file>

<file path=ppt/tags/tag6.xml><?xml version="1.0" encoding="utf-8"?>
<p:tagLst xmlns:a="http://schemas.openxmlformats.org/drawingml/2006/main" xmlns:r="http://schemas.openxmlformats.org/officeDocument/2006/relationships" xmlns:p="http://schemas.openxmlformats.org/presentationml/2006/main">
  <p:tag name="THEMEIDC" val="3"/>
</p:tagLst>
</file>

<file path=ppt/tags/tag60.xml><?xml version="1.0" encoding="utf-8"?>
<p:tagLst xmlns:a="http://schemas.openxmlformats.org/drawingml/2006/main" xmlns:r="http://schemas.openxmlformats.org/officeDocument/2006/relationships" xmlns:p="http://schemas.openxmlformats.org/presentationml/2006/main">
  <p:tag name="THEMEIDC" val="6"/>
</p:tagLst>
</file>

<file path=ppt/tags/tag61.xml><?xml version="1.0" encoding="utf-8"?>
<p:tagLst xmlns:a="http://schemas.openxmlformats.org/drawingml/2006/main" xmlns:r="http://schemas.openxmlformats.org/officeDocument/2006/relationships" xmlns:p="http://schemas.openxmlformats.org/presentationml/2006/main">
  <p:tag name="THEMEID" val="7"/>
</p:tagLst>
</file>

<file path=ppt/tags/tag62.xml><?xml version="1.0" encoding="utf-8"?>
<p:tagLst xmlns:a="http://schemas.openxmlformats.org/drawingml/2006/main" xmlns:r="http://schemas.openxmlformats.org/officeDocument/2006/relationships" xmlns:p="http://schemas.openxmlformats.org/presentationml/2006/main">
  <p:tag name="THEMEIDC" val="7"/>
</p:tagLst>
</file>

<file path=ppt/tags/tag63.xml><?xml version="1.0" encoding="utf-8"?>
<p:tagLst xmlns:a="http://schemas.openxmlformats.org/drawingml/2006/main" xmlns:r="http://schemas.openxmlformats.org/officeDocument/2006/relationships" xmlns:p="http://schemas.openxmlformats.org/presentationml/2006/main">
  <p:tag name="THEMEID" val="8"/>
</p:tagLst>
</file>

<file path=ppt/tags/tag64.xml><?xml version="1.0" encoding="utf-8"?>
<p:tagLst xmlns:a="http://schemas.openxmlformats.org/drawingml/2006/main" xmlns:r="http://schemas.openxmlformats.org/officeDocument/2006/relationships" xmlns:p="http://schemas.openxmlformats.org/presentationml/2006/main">
  <p:tag name="THEMEIDC" val="8"/>
</p:tagLst>
</file>

<file path=ppt/tags/tag65.xml><?xml version="1.0" encoding="utf-8"?>
<p:tagLst xmlns:a="http://schemas.openxmlformats.org/drawingml/2006/main" xmlns:r="http://schemas.openxmlformats.org/officeDocument/2006/relationships" xmlns:p="http://schemas.openxmlformats.org/presentationml/2006/main">
  <p:tag name="THEMEID" val="9"/>
</p:tagLst>
</file>

<file path=ppt/tags/tag66.xml><?xml version="1.0" encoding="utf-8"?>
<p:tagLst xmlns:a="http://schemas.openxmlformats.org/drawingml/2006/main" xmlns:r="http://schemas.openxmlformats.org/officeDocument/2006/relationships" xmlns:p="http://schemas.openxmlformats.org/presentationml/2006/main">
  <p:tag name="THEMEIDC" val="9"/>
</p:tagLst>
</file>

<file path=ppt/tags/tag67.xml><?xml version="1.0" encoding="utf-8"?>
<p:tagLst xmlns:a="http://schemas.openxmlformats.org/drawingml/2006/main" xmlns:r="http://schemas.openxmlformats.org/officeDocument/2006/relationships" xmlns:p="http://schemas.openxmlformats.org/presentationml/2006/main">
  <p:tag name="THEMEID" val="10"/>
</p:tagLst>
</file>

<file path=ppt/tags/tag68.xml><?xml version="1.0" encoding="utf-8"?>
<p:tagLst xmlns:a="http://schemas.openxmlformats.org/drawingml/2006/main" xmlns:r="http://schemas.openxmlformats.org/officeDocument/2006/relationships" xmlns:p="http://schemas.openxmlformats.org/presentationml/2006/main">
  <p:tag name="THEMEIDC" val="10"/>
</p:tagLst>
</file>

<file path=ppt/tags/tag69.xml><?xml version="1.0" encoding="utf-8"?>
<p:tagLst xmlns:a="http://schemas.openxmlformats.org/drawingml/2006/main" xmlns:r="http://schemas.openxmlformats.org/officeDocument/2006/relationships" xmlns:p="http://schemas.openxmlformats.org/presentationml/2006/main">
  <p:tag name="THEMEID" val="11"/>
</p:tagLst>
</file>

<file path=ppt/tags/tag7.xml><?xml version="1.0" encoding="utf-8"?>
<p:tagLst xmlns:a="http://schemas.openxmlformats.org/drawingml/2006/main" xmlns:r="http://schemas.openxmlformats.org/officeDocument/2006/relationships" xmlns:p="http://schemas.openxmlformats.org/presentationml/2006/main">
  <p:tag name="THEMEID" val="4"/>
</p:tagLst>
</file>

<file path=ppt/tags/tag70.xml><?xml version="1.0" encoding="utf-8"?>
<p:tagLst xmlns:a="http://schemas.openxmlformats.org/drawingml/2006/main" xmlns:r="http://schemas.openxmlformats.org/officeDocument/2006/relationships" xmlns:p="http://schemas.openxmlformats.org/presentationml/2006/main">
  <p:tag name="THEMEIDC" val="11"/>
</p:tagLst>
</file>

<file path=ppt/tags/tag71.xml><?xml version="1.0" encoding="utf-8"?>
<p:tagLst xmlns:a="http://schemas.openxmlformats.org/drawingml/2006/main" xmlns:r="http://schemas.openxmlformats.org/officeDocument/2006/relationships" xmlns:p="http://schemas.openxmlformats.org/presentationml/2006/main">
  <p:tag name="THEMEID" val="12"/>
</p:tagLst>
</file>

<file path=ppt/tags/tag72.xml><?xml version="1.0" encoding="utf-8"?>
<p:tagLst xmlns:a="http://schemas.openxmlformats.org/drawingml/2006/main" xmlns:r="http://schemas.openxmlformats.org/officeDocument/2006/relationships" xmlns:p="http://schemas.openxmlformats.org/presentationml/2006/main">
  <p:tag name="THEMEIDC" val="12"/>
</p:tagLst>
</file>

<file path=ppt/tags/tag73.xml><?xml version="1.0" encoding="utf-8"?>
<p:tagLst xmlns:a="http://schemas.openxmlformats.org/drawingml/2006/main" xmlns:r="http://schemas.openxmlformats.org/officeDocument/2006/relationships" xmlns:p="http://schemas.openxmlformats.org/presentationml/2006/main">
  <p:tag name="THEMEIDCC" val="1"/>
</p:tagLst>
</file>

<file path=ppt/tags/tag74.xml><?xml version="1.0" encoding="utf-8"?>
<p:tagLst xmlns:a="http://schemas.openxmlformats.org/drawingml/2006/main" xmlns:r="http://schemas.openxmlformats.org/officeDocument/2006/relationships" xmlns:p="http://schemas.openxmlformats.org/presentationml/2006/main">
  <p:tag name="THEMEIDCCC" val="1"/>
</p:tagLst>
</file>

<file path=ppt/tags/tag75.xml><?xml version="1.0" encoding="utf-8"?>
<p:tagLst xmlns:a="http://schemas.openxmlformats.org/drawingml/2006/main" xmlns:r="http://schemas.openxmlformats.org/officeDocument/2006/relationships" xmlns:p="http://schemas.openxmlformats.org/presentationml/2006/main">
  <p:tag name="THEMEIDCC" val="2"/>
</p:tagLst>
</file>

<file path=ppt/tags/tag76.xml><?xml version="1.0" encoding="utf-8"?>
<p:tagLst xmlns:a="http://schemas.openxmlformats.org/drawingml/2006/main" xmlns:r="http://schemas.openxmlformats.org/officeDocument/2006/relationships" xmlns:p="http://schemas.openxmlformats.org/presentationml/2006/main">
  <p:tag name="THEMEIDCCC" val="2"/>
</p:tagLst>
</file>

<file path=ppt/tags/tag77.xml><?xml version="1.0" encoding="utf-8"?>
<p:tagLst xmlns:a="http://schemas.openxmlformats.org/drawingml/2006/main" xmlns:r="http://schemas.openxmlformats.org/officeDocument/2006/relationships" xmlns:p="http://schemas.openxmlformats.org/presentationml/2006/main">
  <p:tag name="THEMEIDCC" val="3"/>
</p:tagLst>
</file>

<file path=ppt/tags/tag78.xml><?xml version="1.0" encoding="utf-8"?>
<p:tagLst xmlns:a="http://schemas.openxmlformats.org/drawingml/2006/main" xmlns:r="http://schemas.openxmlformats.org/officeDocument/2006/relationships" xmlns:p="http://schemas.openxmlformats.org/presentationml/2006/main">
  <p:tag name="THEMEIDCCC" val="3"/>
</p:tagLst>
</file>

<file path=ppt/tags/tag79.xml><?xml version="1.0" encoding="utf-8"?>
<p:tagLst xmlns:a="http://schemas.openxmlformats.org/drawingml/2006/main" xmlns:r="http://schemas.openxmlformats.org/officeDocument/2006/relationships" xmlns:p="http://schemas.openxmlformats.org/presentationml/2006/main">
  <p:tag name="THEMEIDCC" val="4"/>
</p:tagLst>
</file>

<file path=ppt/tags/tag8.xml><?xml version="1.0" encoding="utf-8"?>
<p:tagLst xmlns:a="http://schemas.openxmlformats.org/drawingml/2006/main" xmlns:r="http://schemas.openxmlformats.org/officeDocument/2006/relationships" xmlns:p="http://schemas.openxmlformats.org/presentationml/2006/main">
  <p:tag name="THEMEIDC" val="4"/>
</p:tagLst>
</file>

<file path=ppt/tags/tag80.xml><?xml version="1.0" encoding="utf-8"?>
<p:tagLst xmlns:a="http://schemas.openxmlformats.org/drawingml/2006/main" xmlns:r="http://schemas.openxmlformats.org/officeDocument/2006/relationships" xmlns:p="http://schemas.openxmlformats.org/presentationml/2006/main">
  <p:tag name="THEMEIDCCC" val="4"/>
</p:tagLst>
</file>

<file path=ppt/tags/tag81.xml><?xml version="1.0" encoding="utf-8"?>
<p:tagLst xmlns:a="http://schemas.openxmlformats.org/drawingml/2006/main" xmlns:r="http://schemas.openxmlformats.org/officeDocument/2006/relationships" xmlns:p="http://schemas.openxmlformats.org/presentationml/2006/main">
  <p:tag name="THEMEIDCC" val="5"/>
</p:tagLst>
</file>

<file path=ppt/tags/tag82.xml><?xml version="1.0" encoding="utf-8"?>
<p:tagLst xmlns:a="http://schemas.openxmlformats.org/drawingml/2006/main" xmlns:r="http://schemas.openxmlformats.org/officeDocument/2006/relationships" xmlns:p="http://schemas.openxmlformats.org/presentationml/2006/main">
  <p:tag name="THEMEIDCCC" val="5"/>
</p:tagLst>
</file>

<file path=ppt/tags/tag83.xml><?xml version="1.0" encoding="utf-8"?>
<p:tagLst xmlns:a="http://schemas.openxmlformats.org/drawingml/2006/main" xmlns:r="http://schemas.openxmlformats.org/officeDocument/2006/relationships" xmlns:p="http://schemas.openxmlformats.org/presentationml/2006/main">
  <p:tag name="THEMEIDCC" val="6"/>
</p:tagLst>
</file>

<file path=ppt/tags/tag84.xml><?xml version="1.0" encoding="utf-8"?>
<p:tagLst xmlns:a="http://schemas.openxmlformats.org/drawingml/2006/main" xmlns:r="http://schemas.openxmlformats.org/officeDocument/2006/relationships" xmlns:p="http://schemas.openxmlformats.org/presentationml/2006/main">
  <p:tag name="THEMEIDCCC" val="6"/>
</p:tagLst>
</file>

<file path=ppt/tags/tag85.xml><?xml version="1.0" encoding="utf-8"?>
<p:tagLst xmlns:a="http://schemas.openxmlformats.org/drawingml/2006/main" xmlns:r="http://schemas.openxmlformats.org/officeDocument/2006/relationships" xmlns:p="http://schemas.openxmlformats.org/presentationml/2006/main">
  <p:tag name="THEMEIDCC" val="7"/>
</p:tagLst>
</file>

<file path=ppt/tags/tag86.xml><?xml version="1.0" encoding="utf-8"?>
<p:tagLst xmlns:a="http://schemas.openxmlformats.org/drawingml/2006/main" xmlns:r="http://schemas.openxmlformats.org/officeDocument/2006/relationships" xmlns:p="http://schemas.openxmlformats.org/presentationml/2006/main">
  <p:tag name="THEMEIDCCC" val="7"/>
</p:tagLst>
</file>

<file path=ppt/tags/tag87.xml><?xml version="1.0" encoding="utf-8"?>
<p:tagLst xmlns:a="http://schemas.openxmlformats.org/drawingml/2006/main" xmlns:r="http://schemas.openxmlformats.org/officeDocument/2006/relationships" xmlns:p="http://schemas.openxmlformats.org/presentationml/2006/main">
  <p:tag name="THEMEIDCC" val="8"/>
</p:tagLst>
</file>

<file path=ppt/tags/tag88.xml><?xml version="1.0" encoding="utf-8"?>
<p:tagLst xmlns:a="http://schemas.openxmlformats.org/drawingml/2006/main" xmlns:r="http://schemas.openxmlformats.org/officeDocument/2006/relationships" xmlns:p="http://schemas.openxmlformats.org/presentationml/2006/main">
  <p:tag name="THEMEIDCCC" val="8"/>
</p:tagLst>
</file>

<file path=ppt/tags/tag89.xml><?xml version="1.0" encoding="utf-8"?>
<p:tagLst xmlns:a="http://schemas.openxmlformats.org/drawingml/2006/main" xmlns:r="http://schemas.openxmlformats.org/officeDocument/2006/relationships" xmlns:p="http://schemas.openxmlformats.org/presentationml/2006/main">
  <p:tag name="THEMEIDCC" val="9"/>
</p:tagLst>
</file>

<file path=ppt/tags/tag9.xml><?xml version="1.0" encoding="utf-8"?>
<p:tagLst xmlns:a="http://schemas.openxmlformats.org/drawingml/2006/main" xmlns:r="http://schemas.openxmlformats.org/officeDocument/2006/relationships" xmlns:p="http://schemas.openxmlformats.org/presentationml/2006/main">
  <p:tag name="THEMEID" val="5"/>
</p:tagLst>
</file>

<file path=ppt/tags/tag90.xml><?xml version="1.0" encoding="utf-8"?>
<p:tagLst xmlns:a="http://schemas.openxmlformats.org/drawingml/2006/main" xmlns:r="http://schemas.openxmlformats.org/officeDocument/2006/relationships" xmlns:p="http://schemas.openxmlformats.org/presentationml/2006/main">
  <p:tag name="THEMEIDCCC" val="9"/>
</p:tagLst>
</file>

<file path=ppt/tags/tag91.xml><?xml version="1.0" encoding="utf-8"?>
<p:tagLst xmlns:a="http://schemas.openxmlformats.org/drawingml/2006/main" xmlns:r="http://schemas.openxmlformats.org/officeDocument/2006/relationships" xmlns:p="http://schemas.openxmlformats.org/presentationml/2006/main">
  <p:tag name="THEMEIDCC" val="10"/>
</p:tagLst>
</file>

<file path=ppt/tags/tag92.xml><?xml version="1.0" encoding="utf-8"?>
<p:tagLst xmlns:a="http://schemas.openxmlformats.org/drawingml/2006/main" xmlns:r="http://schemas.openxmlformats.org/officeDocument/2006/relationships" xmlns:p="http://schemas.openxmlformats.org/presentationml/2006/main">
  <p:tag name="THEMEIDCCC" val="10"/>
</p:tagLst>
</file>

<file path=ppt/tags/tag93.xml><?xml version="1.0" encoding="utf-8"?>
<p:tagLst xmlns:a="http://schemas.openxmlformats.org/drawingml/2006/main" xmlns:r="http://schemas.openxmlformats.org/officeDocument/2006/relationships" xmlns:p="http://schemas.openxmlformats.org/presentationml/2006/main">
  <p:tag name="THEMEIDCC" val="11"/>
</p:tagLst>
</file>

<file path=ppt/tags/tag94.xml><?xml version="1.0" encoding="utf-8"?>
<p:tagLst xmlns:a="http://schemas.openxmlformats.org/drawingml/2006/main" xmlns:r="http://schemas.openxmlformats.org/officeDocument/2006/relationships" xmlns:p="http://schemas.openxmlformats.org/presentationml/2006/main">
  <p:tag name="THEMEIDCCC" val="11"/>
</p:tagLst>
</file>

<file path=ppt/tags/tag95.xml><?xml version="1.0" encoding="utf-8"?>
<p:tagLst xmlns:a="http://schemas.openxmlformats.org/drawingml/2006/main" xmlns:r="http://schemas.openxmlformats.org/officeDocument/2006/relationships" xmlns:p="http://schemas.openxmlformats.org/presentationml/2006/main">
  <p:tag name="THEMEIDCC" val="12"/>
</p:tagLst>
</file>

<file path=ppt/tags/tag96.xml><?xml version="1.0" encoding="utf-8"?>
<p:tagLst xmlns:a="http://schemas.openxmlformats.org/drawingml/2006/main" xmlns:r="http://schemas.openxmlformats.org/officeDocument/2006/relationships" xmlns:p="http://schemas.openxmlformats.org/presentationml/2006/main">
  <p:tag name="THEMEIDCCC" val="12"/>
</p:tagLst>
</file>

<file path=ppt/theme/theme1.xml><?xml version="1.0" encoding="utf-8"?>
<a:theme xmlns:a="http://schemas.openxmlformats.org/drawingml/2006/main" name="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2.xml><?xml version="1.0" encoding="utf-8"?>
<a:theme xmlns:a="http://schemas.openxmlformats.org/drawingml/2006/main" name="Divider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3.xml><?xml version="1.0" encoding="utf-8"?>
<a:theme xmlns:a="http://schemas.openxmlformats.org/drawingml/2006/main" name="Divider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4.xml><?xml version="1.0" encoding="utf-8"?>
<a:theme xmlns:a="http://schemas.openxmlformats.org/drawingml/2006/main" name="Divider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6.xml><?xml version="1.0" encoding="utf-8"?>
<a:theme xmlns:a="http://schemas.openxmlformats.org/drawingml/2006/main" name="1_Divider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7.xml><?xml version="1.0" encoding="utf-8"?>
<a:theme xmlns:a="http://schemas.openxmlformats.org/drawingml/2006/main" name="1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45060CE068BC4D9C107CBFF4EE40CE" ma:contentTypeVersion="5" ma:contentTypeDescription="Create a new document." ma:contentTypeScope="" ma:versionID="c72e9c21953844d908fe4af09b942a79">
  <xsd:schema xmlns:xsd="http://www.w3.org/2001/XMLSchema" xmlns:p="http://schemas.microsoft.com/office/2006/metadata/properties" xmlns:ns2="4c807bfb-90ac-47d0-ae99-b5c31a02a0ef" targetNamespace="http://schemas.microsoft.com/office/2006/metadata/properties" ma:root="true" ma:fieldsID="1bc8cdba3ab3bdab60344d89c5334832" ns2:_="">
    <xsd:import namespace="4c807bfb-90ac-47d0-ae99-b5c31a02a0ef"/>
    <xsd:element name="properties">
      <xsd:complexType>
        <xsd:sequence>
          <xsd:element name="documentManagement">
            <xsd:complexType>
              <xsd:all>
                <xsd:element ref="ns2:Date_x0020_of_x0020_Training"/>
                <xsd:element ref="ns2:Location_x0020_of_x0020_Training"/>
                <xsd:element ref="ns2:Account_x0020_Name_x0020__x0028__x0023__x0020_of_x0020_associates_x0029_"/>
                <xsd:element ref="ns2:Faculty_x0020_for_x0020_session"/>
                <xsd:element ref="ns2:L_x0026_D_x0020_SPoC_x0020__x0028_name_x0020__x0026__x0020_emp_x0020_id_x0029_"/>
              </xsd:all>
            </xsd:complexType>
          </xsd:element>
        </xsd:sequence>
      </xsd:complexType>
    </xsd:element>
  </xsd:schema>
  <xsd:schema xmlns:xsd="http://www.w3.org/2001/XMLSchema" xmlns:dms="http://schemas.microsoft.com/office/2006/documentManagement/types" targetNamespace="4c807bfb-90ac-47d0-ae99-b5c31a02a0ef" elementFormDefault="qualified">
    <xsd:import namespace="http://schemas.microsoft.com/office/2006/documentManagement/types"/>
    <xsd:element name="Date_x0020_of_x0020_Training" ma:index="8" ma:displayName="Date of Training" ma:format="DateOnly" ma:internalName="Date_x0020_of_x0020_Training">
      <xsd:simpleType>
        <xsd:restriction base="dms:DateTime"/>
      </xsd:simpleType>
    </xsd:element>
    <xsd:element name="Location_x0020_of_x0020_Training" ma:index="9" ma:displayName="Location of Training" ma:internalName="Location_x0020_of_x0020_Training">
      <xsd:simpleType>
        <xsd:restriction base="dms:Text">
          <xsd:maxLength value="255"/>
        </xsd:restriction>
      </xsd:simpleType>
    </xsd:element>
    <xsd:element name="Account_x0020_Name_x0020__x0028__x0023__x0020_of_x0020_associates_x0029_" ma:index="10" ma:displayName="Account Name (# of associates)" ma:internalName="Account_x0020_Name_x0020__x0028__x0023__x0020_of_x0020_associates_x0029_">
      <xsd:simpleType>
        <xsd:restriction base="dms:Note"/>
      </xsd:simpleType>
    </xsd:element>
    <xsd:element name="Faculty_x0020_for_x0020_session" ma:index="11" ma:displayName="Faculty for session" ma:internalName="Faculty_x0020_for_x0020_session">
      <xsd:simpleType>
        <xsd:restriction base="dms:Text">
          <xsd:maxLength value="255"/>
        </xsd:restriction>
      </xsd:simpleType>
    </xsd:element>
    <xsd:element name="L_x0026_D_x0020_SPoC_x0020__x0028_name_x0020__x0026__x0020_emp_x0020_id_x0029_" ma:index="12" ma:displayName="L&amp;D SPoC (name &amp; emp id)" ma:internalName="L_x0026_D_x0020_SPoC_x0020__x0028_name_x0020__x0026__x0020_emp_x0020_id_x0029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S.n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Faculty_x0020_for_x0020_session xmlns="4c807bfb-90ac-47d0-ae99-b5c31a02a0ef">-</Faculty_x0020_for_x0020_session>
    <Location_x0020_of_x0020_Training xmlns="4c807bfb-90ac-47d0-ae99-b5c31a02a0ef">-</Location_x0020_of_x0020_Training>
    <Account_x0020_Name_x0020__x0028__x0023__x0020_of_x0020_associates_x0029_ xmlns="4c807bfb-90ac-47d0-ae99-b5c31a02a0ef">-</Account_x0020_Name_x0020__x0028__x0023__x0020_of_x0020_associates_x0029_>
    <Date_x0020_of_x0020_Training xmlns="4c807bfb-90ac-47d0-ae99-b5c31a02a0ef">2012-01-08T18:30:00+00:00</Date_x0020_of_x0020_Training>
    <L_x0026_D_x0020_SPoC_x0020__x0028_name_x0020__x0026__x0020_emp_x0020_id_x0029_ xmlns="4c807bfb-90ac-47d0-ae99-b5c31a02a0ef">-</L_x0026_D_x0020_SPoC_x0020__x0028_name_x0020__x0026__x0020_emp_x0020_id_x0029_>
  </documentManagement>
</p:properties>
</file>

<file path=customXml/itemProps1.xml><?xml version="1.0" encoding="utf-8"?>
<ds:datastoreItem xmlns:ds="http://schemas.openxmlformats.org/officeDocument/2006/customXml" ds:itemID="{DDEF5BA8-6012-4D2E-A44F-809E71EC8949}"/>
</file>

<file path=customXml/itemProps2.xml><?xml version="1.0" encoding="utf-8"?>
<ds:datastoreItem xmlns:ds="http://schemas.openxmlformats.org/officeDocument/2006/customXml" ds:itemID="{580CE425-9C3A-43C5-A896-ECD894445492}"/>
</file>

<file path=customXml/itemProps3.xml><?xml version="1.0" encoding="utf-8"?>
<ds:datastoreItem xmlns:ds="http://schemas.openxmlformats.org/officeDocument/2006/customXml" ds:itemID="{DDC8620A-5D1C-4392-8810-626AFE901381}"/>
</file>

<file path=docProps/app.xml><?xml version="1.0" encoding="utf-8"?>
<Properties xmlns="http://schemas.openxmlformats.org/officeDocument/2006/extended-properties" xmlns:vt="http://schemas.openxmlformats.org/officeDocument/2006/docPropsVTypes">
  <Template>TCS_Presentation Template</Template>
  <TotalTime>15289</TotalTime>
  <Words>10761</Words>
  <Application>Microsoft Office PowerPoint</Application>
  <PresentationFormat>On-screen Show (4:3)</PresentationFormat>
  <Paragraphs>1315</Paragraphs>
  <Slides>69</Slides>
  <Notes>67</Notes>
  <HiddenSlides>0</HiddenSlides>
  <MMClips>0</MMClips>
  <ScaleCrop>false</ScaleCrop>
  <HeadingPairs>
    <vt:vector size="6" baseType="variant">
      <vt:variant>
        <vt:lpstr>Theme</vt:lpstr>
      </vt:variant>
      <vt:variant>
        <vt:i4>7</vt:i4>
      </vt:variant>
      <vt:variant>
        <vt:lpstr>Embedded OLE Servers</vt:lpstr>
      </vt:variant>
      <vt:variant>
        <vt:i4>1</vt:i4>
      </vt:variant>
      <vt:variant>
        <vt:lpstr>Slide Titles</vt:lpstr>
      </vt:variant>
      <vt:variant>
        <vt:i4>69</vt:i4>
      </vt:variant>
    </vt:vector>
  </HeadingPairs>
  <TitlesOfParts>
    <vt:vector size="77" baseType="lpstr">
      <vt:lpstr>TCS_Presentation Template</vt:lpstr>
      <vt:lpstr>Divider 1</vt:lpstr>
      <vt:lpstr>Divider 2</vt:lpstr>
      <vt:lpstr>Divider 3</vt:lpstr>
      <vt:lpstr>Thank You</vt:lpstr>
      <vt:lpstr>1_Divider 1</vt:lpstr>
      <vt:lpstr>1_TCS_Presentation Template</vt:lpstr>
      <vt:lpstr>Worksheet</vt:lpstr>
      <vt:lpstr>Global Professional Services Industry MI</vt:lpstr>
      <vt:lpstr>Table of Content</vt:lpstr>
      <vt:lpstr>Table of Content</vt:lpstr>
      <vt:lpstr>Global Professional Services Industry: Market Overview  Accountancy Market Overview</vt:lpstr>
      <vt:lpstr>Global Professional Services Industry: Market Overview  Accountancy Market Overview</vt:lpstr>
      <vt:lpstr>Global Professional Services Industry: Market Overview  Legal Services Market Overview</vt:lpstr>
      <vt:lpstr>Global Professional Services Industry: Market Overview  Legal Services Market Overview</vt:lpstr>
      <vt:lpstr>Global Professional Services Industry: Market Overview HR &amp; Employment Services </vt:lpstr>
      <vt:lpstr>Global Professional Services Industry: Market Overview HR &amp; Employment Services </vt:lpstr>
      <vt:lpstr>Global Professional Services Industry: Market Overview Management &amp; Marketing Consultancy Market</vt:lpstr>
      <vt:lpstr>Global Professional Services Industry: Market Overview Management &amp; Marketing Consultancy Market</vt:lpstr>
      <vt:lpstr>Global Professional Services Industry: Market Overview Real Estate Management &amp; Development Market </vt:lpstr>
      <vt:lpstr>Global Professional Services Industry: Market Overview Real Estate Management &amp; Development Market </vt:lpstr>
      <vt:lpstr>Table of Content</vt:lpstr>
      <vt:lpstr>Slide 15</vt:lpstr>
      <vt:lpstr>Slide 16</vt:lpstr>
      <vt:lpstr>Slide 17</vt:lpstr>
      <vt:lpstr>Slide 18</vt:lpstr>
      <vt:lpstr>Slide 19</vt:lpstr>
      <vt:lpstr>Global Professional Services MI: Industry Insights Growth Drivers &amp; Challenges to IT Outsourcing - Accountancy Services</vt:lpstr>
      <vt:lpstr>Global Professional Services MI: Industry Insights  Growth Drivers &amp; Challenges to IT Outsourcing - Legal Services</vt:lpstr>
      <vt:lpstr>Global Professional Services MI: Industry Insights  Growth Drivers &amp; Challenges to IT Outsourcing- Staffing Industry</vt:lpstr>
      <vt:lpstr>Global Professional Services MI: Industry Insights Growth Drivers &amp; Challenges to IT Outsourcing - Real Estate &amp; Consulting</vt:lpstr>
      <vt:lpstr>Global Professional Services MI: Industry Insights Porter's 5 forces Analysis- Accountancy Services</vt:lpstr>
      <vt:lpstr>Global Professional Services MI: Industry Insights Porter's 5 forces Analysis- Legal Services </vt:lpstr>
      <vt:lpstr>Global Professional Services MI: Industry Insights Porter's 5 forces Analysis- HR &amp; Employment Services</vt:lpstr>
      <vt:lpstr>Global Professional Services MI: Industry Insights Porter's 5 forces Analysis- Management &amp; Marketing Consultancy </vt:lpstr>
      <vt:lpstr>Global Professional Services MI: Industry Insights Porter's 5 forces Analysis- Real Estate Management &amp; Development</vt:lpstr>
      <vt:lpstr>Table of Content</vt:lpstr>
      <vt:lpstr>Global Professional Services Industry: Deals Space  HR &amp; Employment Services Deals</vt:lpstr>
      <vt:lpstr>Global Professional Services Industry: Deals Space  Legal Services Deals</vt:lpstr>
      <vt:lpstr>Global Professional Services Industry: Deals Space  Management &amp; Marketing Consultancy Services Deals</vt:lpstr>
      <vt:lpstr>Global Professional Services Industry: Deals Space  Real Estate Services Deals</vt:lpstr>
      <vt:lpstr>Table of Content</vt:lpstr>
      <vt:lpstr>Global Professional Services Industry: Business Trends  Key Market Trends in Accountancy Services</vt:lpstr>
      <vt:lpstr>Global Professional Services Industry: Business Trends  Key Market Trends in Accountancy Services</vt:lpstr>
      <vt:lpstr>Global Professional Services Industry: Business Trends  Key Market Trends in Legal Services</vt:lpstr>
      <vt:lpstr>Global Professional Services Industry: Business Trends  Key Market Trends in Legal Services</vt:lpstr>
      <vt:lpstr>Global Professional Services Industry: Business Trends  Key Market Trends in Legal Services</vt:lpstr>
      <vt:lpstr>Global Professional Services Industry: Business Trends  Key Market Trends in HR &amp; Employment Services</vt:lpstr>
      <vt:lpstr>Global Professional Services Industry: Business Trends Key Market Trends in Management Consultancy</vt:lpstr>
      <vt:lpstr>Table of Content</vt:lpstr>
      <vt:lpstr>Global Professional Services Industry: IT Trends  Hot IT Implementation Trends in Accountancy Services</vt:lpstr>
      <vt:lpstr>Global Professional Services Industry: IT Trends  Hot IT Implementation Trends in Legal Services</vt:lpstr>
      <vt:lpstr>Global Professional Services Industry: IT Trends  Hot IT Implementation Trends in Legal Services</vt:lpstr>
      <vt:lpstr>Global Professional Services Industry: IT Trends  Hot IT Implementation Trends in Legal Services</vt:lpstr>
      <vt:lpstr>Global Professional Services Industry: IT Trends   Hot IT Implementation Trends in HR &amp; Employment Services</vt:lpstr>
      <vt:lpstr>Global Professional Services Industry: IT Trends   Hot IT Implementation Trends in HR &amp; Employment Services</vt:lpstr>
      <vt:lpstr>Slide 49</vt:lpstr>
      <vt:lpstr>Slide 50</vt:lpstr>
      <vt:lpstr>Table of Content</vt:lpstr>
      <vt:lpstr>Slide 52</vt:lpstr>
      <vt:lpstr>Global Professional Services Industry: Competition Top 100 Accountancy Firms</vt:lpstr>
      <vt:lpstr>Global Professional Services Industry: Competition Top 100 Accountancy Firms</vt:lpstr>
      <vt:lpstr>Global Professional Services Industry: Competition Top 100 Accountancy Firms</vt:lpstr>
      <vt:lpstr>Global Professional Services Industry: Competition Top 100 Accountancy Firms</vt:lpstr>
      <vt:lpstr>Slide 57</vt:lpstr>
      <vt:lpstr>Slide 58</vt:lpstr>
      <vt:lpstr>Slide 59</vt:lpstr>
      <vt:lpstr>Slide 60</vt:lpstr>
      <vt:lpstr>Slide 61</vt:lpstr>
      <vt:lpstr>Slide 62</vt:lpstr>
      <vt:lpstr>Table of Content</vt:lpstr>
      <vt:lpstr>Global Professional Services Industry: Market Forecast  Accountancy Market Forecast</vt:lpstr>
      <vt:lpstr>Global Professional Services Industry: Market Forecast  HR &amp; Employment Services </vt:lpstr>
      <vt:lpstr>Global Professional Services Industry: Market Forecast   Legal Services</vt:lpstr>
      <vt:lpstr>Global Professional Services Industry: Market Forecast  Management &amp; Marketing Consultancy Market</vt:lpstr>
      <vt:lpstr>Global Professional Services Industry: Market Forecast  Real Estate Management &amp; Development Market </vt:lpstr>
      <vt:lpstr>Slide 69</vt:lpstr>
    </vt:vector>
  </TitlesOfParts>
  <Company>TCS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HiTech_MI_Professional Services_September 2012</dc:title>
  <dc:creator>250289</dc:creator>
  <cp:lastModifiedBy>Swati</cp:lastModifiedBy>
  <cp:revision>1500</cp:revision>
  <dcterms:created xsi:type="dcterms:W3CDTF">2011-04-20T10:04:31Z</dcterms:created>
  <dcterms:modified xsi:type="dcterms:W3CDTF">2012-09-24T07:51:28Z</dcterms:modified>
  <cp:category>Corporate Research Document</cp:category>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0x010100BE45060CE068BC4D9C107CBFF4EE40CE</vt:lpwstr>
  </property>
  <property fmtid="{D5CDD505-2E9C-101B-9397-08002B2CF9AE}" pid="3" name="FileType">
    <vt:lpwstr>Presentations</vt:lpwstr>
  </property>
  <property fmtid="{D5CDD505-2E9C-101B-9397-08002B2CF9AE}" pid="4" name="Region">
    <vt:lpwstr>Global</vt:lpwstr>
  </property>
  <property fmtid="{D5CDD505-2E9C-101B-9397-08002B2CF9AE}" pid="5" name="Services">
    <vt:lpwstr>IT Services</vt:lpwstr>
  </property>
  <property fmtid="{D5CDD505-2E9C-101B-9397-08002B2CF9AE}" pid="6" name="ResearchTracks">
    <vt:lpwstr>Industry Profiles</vt:lpwstr>
  </property>
  <property fmtid="{D5CDD505-2E9C-101B-9397-08002B2CF9AE}" pid="7" name="Verticals">
    <vt:lpwstr>HiTech</vt:lpwstr>
  </property>
</Properties>
</file>